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87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  <p188:author id="{E3179ED5-6E3F-EEB9-0169-B6BA687BD100}" name="Appitha Eakin" initials="AE" userId="S::appitha.eakin@primeglobalpeople.com::a42875dc-e55c-44fc-af14-bfa5ca62881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CDF"/>
    <a:srgbClr val="FF0FA0"/>
    <a:srgbClr val="AD41F0"/>
    <a:srgbClr val="FE0F0F"/>
    <a:srgbClr val="7B9CBB"/>
    <a:srgbClr val="6A8F7F"/>
    <a:srgbClr val="D6E1DC"/>
    <a:srgbClr val="FFFFFF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298" autoAdjust="0"/>
  </p:normalViewPr>
  <p:slideViewPr>
    <p:cSldViewPr snapToGrid="0">
      <p:cViewPr varScale="1">
        <p:scale>
          <a:sx n="77" d="100"/>
          <a:sy n="77" d="100"/>
        </p:scale>
        <p:origin x="11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56" y="-30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926336-9FDE-47E5-8089-628E790CE82A}" type="doc">
      <dgm:prSet loTypeId="urn:microsoft.com/office/officeart/2005/8/layout/bProcess3" loCatId="process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da-DK"/>
        </a:p>
      </dgm:t>
    </dgm:pt>
    <dgm:pt modelId="{009BAAB3-BDBC-44C3-B816-9AC6B6460D12}">
      <dgm:prSet phldrT="[Text]" custT="1"/>
      <dgm:spPr/>
      <dgm:t>
        <a:bodyPr/>
        <a:lstStyle/>
        <a:p>
          <a:r>
            <a:rPr lang="en-GB" sz="1600" b="1"/>
            <a:t>D</a:t>
          </a:r>
          <a:r>
            <a:rPr lang="en-GB" sz="1400"/>
            <a:t>escribe the behavioural symptom and its circumstances</a:t>
          </a:r>
          <a:endParaRPr lang="da-DK" sz="1400"/>
        </a:p>
      </dgm:t>
    </dgm:pt>
    <dgm:pt modelId="{E889E1ED-6BFC-4CB9-A9B6-D8E309817466}" type="parTrans" cxnId="{36EBA09A-B33F-4C1B-87DF-441DE901269E}">
      <dgm:prSet/>
      <dgm:spPr/>
      <dgm:t>
        <a:bodyPr/>
        <a:lstStyle/>
        <a:p>
          <a:endParaRPr lang="da-DK" sz="1400">
            <a:solidFill>
              <a:schemeClr val="tx1"/>
            </a:solidFill>
          </a:endParaRPr>
        </a:p>
      </dgm:t>
    </dgm:pt>
    <dgm:pt modelId="{79B7537D-B383-4AA4-A158-D488B39D993E}" type="sibTrans" cxnId="{36EBA09A-B33F-4C1B-87DF-441DE901269E}">
      <dgm:prSet custT="1"/>
      <dgm:spPr/>
      <dgm:t>
        <a:bodyPr/>
        <a:lstStyle/>
        <a:p>
          <a:endParaRPr lang="da-DK" sz="1400">
            <a:solidFill>
              <a:schemeClr val="tx1"/>
            </a:solidFill>
          </a:endParaRPr>
        </a:p>
      </dgm:t>
    </dgm:pt>
    <dgm:pt modelId="{823B5698-6086-4EFE-9E93-0F70BA4DCA84}">
      <dgm:prSet phldrT="[Text]" custT="1"/>
      <dgm:spPr/>
      <dgm:t>
        <a:bodyPr/>
        <a:lstStyle/>
        <a:p>
          <a:r>
            <a:rPr lang="en-GB" sz="1600" b="1"/>
            <a:t>I</a:t>
          </a:r>
          <a:r>
            <a:rPr lang="en-GB" sz="1400"/>
            <a:t>nvestigate the potential internal and external causes</a:t>
          </a:r>
          <a:endParaRPr lang="da-DK" sz="1400"/>
        </a:p>
      </dgm:t>
    </dgm:pt>
    <dgm:pt modelId="{FC030A79-48E2-47C8-A462-E03C6E9BB52A}" type="parTrans" cxnId="{D4FA159D-6797-4AA3-9CAB-5E4B891B1BE6}">
      <dgm:prSet/>
      <dgm:spPr/>
      <dgm:t>
        <a:bodyPr/>
        <a:lstStyle/>
        <a:p>
          <a:endParaRPr lang="da-DK" sz="1400">
            <a:solidFill>
              <a:schemeClr val="tx1"/>
            </a:solidFill>
          </a:endParaRPr>
        </a:p>
      </dgm:t>
    </dgm:pt>
    <dgm:pt modelId="{456F7B0B-FFEA-4009-9DA9-B520A9E5D429}" type="sibTrans" cxnId="{D4FA159D-6797-4AA3-9CAB-5E4B891B1BE6}">
      <dgm:prSet custT="1"/>
      <dgm:spPr/>
      <dgm:t>
        <a:bodyPr/>
        <a:lstStyle/>
        <a:p>
          <a:endParaRPr lang="da-DK" sz="1400">
            <a:solidFill>
              <a:schemeClr val="tx1"/>
            </a:solidFill>
          </a:endParaRPr>
        </a:p>
      </dgm:t>
    </dgm:pt>
    <dgm:pt modelId="{9D554962-5C17-4EE8-8A28-46776E940E7D}">
      <dgm:prSet phldrT="[Text]" custT="1"/>
      <dgm:spPr/>
      <dgm:t>
        <a:bodyPr/>
        <a:lstStyle/>
        <a:p>
          <a:r>
            <a:rPr lang="en-GB" sz="1600" b="1"/>
            <a:t>C</a:t>
          </a:r>
          <a:r>
            <a:rPr lang="en-GB" sz="1400"/>
            <a:t>reate interventions considering the person, their caregiver and their environment</a:t>
          </a:r>
          <a:endParaRPr lang="da-DK" sz="1400"/>
        </a:p>
      </dgm:t>
    </dgm:pt>
    <dgm:pt modelId="{36971FA2-6E8A-4B28-A06B-70DB484DFF1F}" type="parTrans" cxnId="{F6B0985D-49E8-4C0C-AC61-487DA872A53A}">
      <dgm:prSet/>
      <dgm:spPr/>
      <dgm:t>
        <a:bodyPr/>
        <a:lstStyle/>
        <a:p>
          <a:endParaRPr lang="da-DK" sz="1400">
            <a:solidFill>
              <a:schemeClr val="tx1"/>
            </a:solidFill>
          </a:endParaRPr>
        </a:p>
      </dgm:t>
    </dgm:pt>
    <dgm:pt modelId="{F429FC70-63ED-4E1F-919F-7C345EB534DE}" type="sibTrans" cxnId="{F6B0985D-49E8-4C0C-AC61-487DA872A53A}">
      <dgm:prSet custT="1"/>
      <dgm:spPr/>
      <dgm:t>
        <a:bodyPr/>
        <a:lstStyle/>
        <a:p>
          <a:endParaRPr lang="da-DK" sz="1400">
            <a:solidFill>
              <a:schemeClr val="tx1"/>
            </a:solidFill>
          </a:endParaRPr>
        </a:p>
      </dgm:t>
    </dgm:pt>
    <dgm:pt modelId="{9AA09781-7DCE-42D2-B34A-B516280CD989}">
      <dgm:prSet phldrT="[Text]" custT="1"/>
      <dgm:spPr/>
      <dgm:t>
        <a:bodyPr/>
        <a:lstStyle/>
        <a:p>
          <a:r>
            <a:rPr lang="en-GB" sz="1600" b="1"/>
            <a:t>E</a:t>
          </a:r>
          <a:r>
            <a:rPr lang="en-GB" sz="1400"/>
            <a:t>valuate the outcome</a:t>
          </a:r>
          <a:endParaRPr lang="da-DK" sz="1400"/>
        </a:p>
      </dgm:t>
    </dgm:pt>
    <dgm:pt modelId="{89EAEACA-960F-46C5-AE54-4144902F3DD7}" type="parTrans" cxnId="{A6BACA56-F480-4AA3-B628-F2C34A4194F1}">
      <dgm:prSet/>
      <dgm:spPr/>
      <dgm:t>
        <a:bodyPr/>
        <a:lstStyle/>
        <a:p>
          <a:endParaRPr lang="da-DK" sz="1400">
            <a:solidFill>
              <a:schemeClr val="tx1"/>
            </a:solidFill>
          </a:endParaRPr>
        </a:p>
      </dgm:t>
    </dgm:pt>
    <dgm:pt modelId="{DB06D653-1AF8-402E-9E12-BCCAE26E6DB4}" type="sibTrans" cxnId="{A6BACA56-F480-4AA3-B628-F2C34A4194F1}">
      <dgm:prSet custT="1"/>
      <dgm:spPr/>
      <dgm:t>
        <a:bodyPr/>
        <a:lstStyle/>
        <a:p>
          <a:endParaRPr lang="da-DK" sz="1400">
            <a:solidFill>
              <a:schemeClr val="tx1"/>
            </a:solidFill>
          </a:endParaRPr>
        </a:p>
      </dgm:t>
    </dgm:pt>
    <dgm:pt modelId="{AD8B20EB-517E-483A-9BE2-215FC500D9CD}" type="pres">
      <dgm:prSet presAssocID="{D4926336-9FDE-47E5-8089-628E790CE82A}" presName="Name0" presStyleCnt="0">
        <dgm:presLayoutVars>
          <dgm:dir/>
          <dgm:resizeHandles val="exact"/>
        </dgm:presLayoutVars>
      </dgm:prSet>
      <dgm:spPr/>
    </dgm:pt>
    <dgm:pt modelId="{56412574-F770-4BA0-BDF6-1D402DECAF6D}" type="pres">
      <dgm:prSet presAssocID="{009BAAB3-BDBC-44C3-B816-9AC6B6460D12}" presName="node" presStyleLbl="node1" presStyleIdx="0" presStyleCnt="4" custScaleX="94320" custScaleY="97179">
        <dgm:presLayoutVars>
          <dgm:bulletEnabled val="1"/>
        </dgm:presLayoutVars>
      </dgm:prSet>
      <dgm:spPr>
        <a:prstGeom prst="roundRect">
          <a:avLst/>
        </a:prstGeom>
      </dgm:spPr>
    </dgm:pt>
    <dgm:pt modelId="{2F0F29C0-60B4-420A-9A84-2453A4B20448}" type="pres">
      <dgm:prSet presAssocID="{79B7537D-B383-4AA4-A158-D488B39D993E}" presName="sibTrans" presStyleLbl="sibTrans1D1" presStyleIdx="0" presStyleCnt="3"/>
      <dgm:spPr/>
    </dgm:pt>
    <dgm:pt modelId="{27671E72-D3BF-43BA-9763-5ABA3920B0B7}" type="pres">
      <dgm:prSet presAssocID="{79B7537D-B383-4AA4-A158-D488B39D993E}" presName="connectorText" presStyleLbl="sibTrans1D1" presStyleIdx="0" presStyleCnt="3"/>
      <dgm:spPr/>
    </dgm:pt>
    <dgm:pt modelId="{144BC672-6349-4692-B264-165D8C607FC0}" type="pres">
      <dgm:prSet presAssocID="{823B5698-6086-4EFE-9E93-0F70BA4DCA84}" presName="node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28D53F13-4863-4C8A-A4D3-D93C924ABE7E}" type="pres">
      <dgm:prSet presAssocID="{456F7B0B-FFEA-4009-9DA9-B520A9E5D429}" presName="sibTrans" presStyleLbl="sibTrans1D1" presStyleIdx="1" presStyleCnt="3"/>
      <dgm:spPr/>
    </dgm:pt>
    <dgm:pt modelId="{07E55D96-1F7B-48BB-8B41-0B2E59B0727C}" type="pres">
      <dgm:prSet presAssocID="{456F7B0B-FFEA-4009-9DA9-B520A9E5D429}" presName="connectorText" presStyleLbl="sibTrans1D1" presStyleIdx="1" presStyleCnt="3"/>
      <dgm:spPr/>
    </dgm:pt>
    <dgm:pt modelId="{53EE0ED0-C15D-44AC-9F11-E646B6D21A13}" type="pres">
      <dgm:prSet presAssocID="{9D554962-5C17-4EE8-8A28-46776E940E7D}" presName="node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D8D2F203-D9D2-4475-9344-E97E25AE8165}" type="pres">
      <dgm:prSet presAssocID="{F429FC70-63ED-4E1F-919F-7C345EB534DE}" presName="sibTrans" presStyleLbl="sibTrans1D1" presStyleIdx="2" presStyleCnt="3"/>
      <dgm:spPr/>
    </dgm:pt>
    <dgm:pt modelId="{62513EE7-A9E4-4268-817A-4333B86409C5}" type="pres">
      <dgm:prSet presAssocID="{F429FC70-63ED-4E1F-919F-7C345EB534DE}" presName="connectorText" presStyleLbl="sibTrans1D1" presStyleIdx="2" presStyleCnt="3"/>
      <dgm:spPr/>
    </dgm:pt>
    <dgm:pt modelId="{17AEFC86-DD6E-4EAB-9882-6C84E88F1CC0}" type="pres">
      <dgm:prSet presAssocID="{9AA09781-7DCE-42D2-B34A-B516280CD989}" presName="node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D7993C1B-31F7-4F4C-A6FE-60095439E59C}" type="presOf" srcId="{F429FC70-63ED-4E1F-919F-7C345EB534DE}" destId="{D8D2F203-D9D2-4475-9344-E97E25AE8165}" srcOrd="0" destOrd="0" presId="urn:microsoft.com/office/officeart/2005/8/layout/bProcess3"/>
    <dgm:cxn modelId="{9BB4EF20-39ED-4DA8-86D7-CAF73ED60837}" type="presOf" srcId="{D4926336-9FDE-47E5-8089-628E790CE82A}" destId="{AD8B20EB-517E-483A-9BE2-215FC500D9CD}" srcOrd="0" destOrd="0" presId="urn:microsoft.com/office/officeart/2005/8/layout/bProcess3"/>
    <dgm:cxn modelId="{F6B0985D-49E8-4C0C-AC61-487DA872A53A}" srcId="{D4926336-9FDE-47E5-8089-628E790CE82A}" destId="{9D554962-5C17-4EE8-8A28-46776E940E7D}" srcOrd="2" destOrd="0" parTransId="{36971FA2-6E8A-4B28-A06B-70DB484DFF1F}" sibTransId="{F429FC70-63ED-4E1F-919F-7C345EB534DE}"/>
    <dgm:cxn modelId="{25D9D967-89DD-4A5A-9FE9-E110A01C0B22}" type="presOf" srcId="{456F7B0B-FFEA-4009-9DA9-B520A9E5D429}" destId="{28D53F13-4863-4C8A-A4D3-D93C924ABE7E}" srcOrd="0" destOrd="0" presId="urn:microsoft.com/office/officeart/2005/8/layout/bProcess3"/>
    <dgm:cxn modelId="{A6BACA56-F480-4AA3-B628-F2C34A4194F1}" srcId="{D4926336-9FDE-47E5-8089-628E790CE82A}" destId="{9AA09781-7DCE-42D2-B34A-B516280CD989}" srcOrd="3" destOrd="0" parTransId="{89EAEACA-960F-46C5-AE54-4144902F3DD7}" sibTransId="{DB06D653-1AF8-402E-9E12-BCCAE26E6DB4}"/>
    <dgm:cxn modelId="{6DA91978-C2CB-452A-8B3F-346E60EF06D1}" type="presOf" srcId="{79B7537D-B383-4AA4-A158-D488B39D993E}" destId="{27671E72-D3BF-43BA-9763-5ABA3920B0B7}" srcOrd="1" destOrd="0" presId="urn:microsoft.com/office/officeart/2005/8/layout/bProcess3"/>
    <dgm:cxn modelId="{82F09B80-C2CF-4D04-B554-B9220C4EE5DB}" type="presOf" srcId="{009BAAB3-BDBC-44C3-B816-9AC6B6460D12}" destId="{56412574-F770-4BA0-BDF6-1D402DECAF6D}" srcOrd="0" destOrd="0" presId="urn:microsoft.com/office/officeart/2005/8/layout/bProcess3"/>
    <dgm:cxn modelId="{36EBA09A-B33F-4C1B-87DF-441DE901269E}" srcId="{D4926336-9FDE-47E5-8089-628E790CE82A}" destId="{009BAAB3-BDBC-44C3-B816-9AC6B6460D12}" srcOrd="0" destOrd="0" parTransId="{E889E1ED-6BFC-4CB9-A9B6-D8E309817466}" sibTransId="{79B7537D-B383-4AA4-A158-D488B39D993E}"/>
    <dgm:cxn modelId="{D4FA159D-6797-4AA3-9CAB-5E4B891B1BE6}" srcId="{D4926336-9FDE-47E5-8089-628E790CE82A}" destId="{823B5698-6086-4EFE-9E93-0F70BA4DCA84}" srcOrd="1" destOrd="0" parTransId="{FC030A79-48E2-47C8-A462-E03C6E9BB52A}" sibTransId="{456F7B0B-FFEA-4009-9DA9-B520A9E5D429}"/>
    <dgm:cxn modelId="{E400E09D-BCCB-4133-91D9-F75C6296E625}" type="presOf" srcId="{456F7B0B-FFEA-4009-9DA9-B520A9E5D429}" destId="{07E55D96-1F7B-48BB-8B41-0B2E59B0727C}" srcOrd="1" destOrd="0" presId="urn:microsoft.com/office/officeart/2005/8/layout/bProcess3"/>
    <dgm:cxn modelId="{FB5E0BAA-1E37-49DC-A2A3-EFB32BA7660C}" type="presOf" srcId="{823B5698-6086-4EFE-9E93-0F70BA4DCA84}" destId="{144BC672-6349-4692-B264-165D8C607FC0}" srcOrd="0" destOrd="0" presId="urn:microsoft.com/office/officeart/2005/8/layout/bProcess3"/>
    <dgm:cxn modelId="{B66D40B8-51D0-48E5-AC78-B27196D21525}" type="presOf" srcId="{79B7537D-B383-4AA4-A158-D488B39D993E}" destId="{2F0F29C0-60B4-420A-9A84-2453A4B20448}" srcOrd="0" destOrd="0" presId="urn:microsoft.com/office/officeart/2005/8/layout/bProcess3"/>
    <dgm:cxn modelId="{D75880CB-6DB4-4FC1-BD6F-37B852E570B5}" type="presOf" srcId="{9AA09781-7DCE-42D2-B34A-B516280CD989}" destId="{17AEFC86-DD6E-4EAB-9882-6C84E88F1CC0}" srcOrd="0" destOrd="0" presId="urn:microsoft.com/office/officeart/2005/8/layout/bProcess3"/>
    <dgm:cxn modelId="{2BFE3FED-812F-44D5-8A67-A99A1316AFF3}" type="presOf" srcId="{9D554962-5C17-4EE8-8A28-46776E940E7D}" destId="{53EE0ED0-C15D-44AC-9F11-E646B6D21A13}" srcOrd="0" destOrd="0" presId="urn:microsoft.com/office/officeart/2005/8/layout/bProcess3"/>
    <dgm:cxn modelId="{8B315EEF-3ABC-433D-B151-D770DB32D0FD}" type="presOf" srcId="{F429FC70-63ED-4E1F-919F-7C345EB534DE}" destId="{62513EE7-A9E4-4268-817A-4333B86409C5}" srcOrd="1" destOrd="0" presId="urn:microsoft.com/office/officeart/2005/8/layout/bProcess3"/>
    <dgm:cxn modelId="{5CE308C2-6852-4C25-837F-98146CF2F6D0}" type="presParOf" srcId="{AD8B20EB-517E-483A-9BE2-215FC500D9CD}" destId="{56412574-F770-4BA0-BDF6-1D402DECAF6D}" srcOrd="0" destOrd="0" presId="urn:microsoft.com/office/officeart/2005/8/layout/bProcess3"/>
    <dgm:cxn modelId="{077E3C43-F492-4A4D-A651-ABCC46D87587}" type="presParOf" srcId="{AD8B20EB-517E-483A-9BE2-215FC500D9CD}" destId="{2F0F29C0-60B4-420A-9A84-2453A4B20448}" srcOrd="1" destOrd="0" presId="urn:microsoft.com/office/officeart/2005/8/layout/bProcess3"/>
    <dgm:cxn modelId="{52A23E18-173A-49EB-9FF4-4BC55ABF1F84}" type="presParOf" srcId="{2F0F29C0-60B4-420A-9A84-2453A4B20448}" destId="{27671E72-D3BF-43BA-9763-5ABA3920B0B7}" srcOrd="0" destOrd="0" presId="urn:microsoft.com/office/officeart/2005/8/layout/bProcess3"/>
    <dgm:cxn modelId="{66FEC814-3A10-4EE1-B8EE-F35A2A1AC9D0}" type="presParOf" srcId="{AD8B20EB-517E-483A-9BE2-215FC500D9CD}" destId="{144BC672-6349-4692-B264-165D8C607FC0}" srcOrd="2" destOrd="0" presId="urn:microsoft.com/office/officeart/2005/8/layout/bProcess3"/>
    <dgm:cxn modelId="{E5D83D65-A03A-4E4E-8CD4-ACC9D3EA96F0}" type="presParOf" srcId="{AD8B20EB-517E-483A-9BE2-215FC500D9CD}" destId="{28D53F13-4863-4C8A-A4D3-D93C924ABE7E}" srcOrd="3" destOrd="0" presId="urn:microsoft.com/office/officeart/2005/8/layout/bProcess3"/>
    <dgm:cxn modelId="{52E5A533-B96B-42DE-A0B7-C57E2C0191E2}" type="presParOf" srcId="{28D53F13-4863-4C8A-A4D3-D93C924ABE7E}" destId="{07E55D96-1F7B-48BB-8B41-0B2E59B0727C}" srcOrd="0" destOrd="0" presId="urn:microsoft.com/office/officeart/2005/8/layout/bProcess3"/>
    <dgm:cxn modelId="{814C83BF-EFD0-4C56-BED8-B01A8FAB12C1}" type="presParOf" srcId="{AD8B20EB-517E-483A-9BE2-215FC500D9CD}" destId="{53EE0ED0-C15D-44AC-9F11-E646B6D21A13}" srcOrd="4" destOrd="0" presId="urn:microsoft.com/office/officeart/2005/8/layout/bProcess3"/>
    <dgm:cxn modelId="{C48A14F7-88E5-4377-8B92-3668590D4CD0}" type="presParOf" srcId="{AD8B20EB-517E-483A-9BE2-215FC500D9CD}" destId="{D8D2F203-D9D2-4475-9344-E97E25AE8165}" srcOrd="5" destOrd="0" presId="urn:microsoft.com/office/officeart/2005/8/layout/bProcess3"/>
    <dgm:cxn modelId="{28839D15-CE51-44BE-A28A-B15E5A4B2F0B}" type="presParOf" srcId="{D8D2F203-D9D2-4475-9344-E97E25AE8165}" destId="{62513EE7-A9E4-4268-817A-4333B86409C5}" srcOrd="0" destOrd="0" presId="urn:microsoft.com/office/officeart/2005/8/layout/bProcess3"/>
    <dgm:cxn modelId="{FEFC19AB-3985-4787-8202-21AAE9EB6AAD}" type="presParOf" srcId="{AD8B20EB-517E-483A-9BE2-215FC500D9CD}" destId="{17AEFC86-DD6E-4EAB-9882-6C84E88F1CC0}" srcOrd="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0F29C0-60B4-420A-9A84-2453A4B20448}">
      <dsp:nvSpPr>
        <dsp:cNvPr id="0" name=""/>
        <dsp:cNvSpPr/>
      </dsp:nvSpPr>
      <dsp:spPr>
        <a:xfrm>
          <a:off x="2587679" y="584280"/>
          <a:ext cx="4517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1750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>
            <a:solidFill>
              <a:schemeClr val="tx1"/>
            </a:solidFill>
          </a:endParaRPr>
        </a:p>
      </dsp:txBody>
      <dsp:txXfrm>
        <a:off x="2801496" y="627585"/>
        <a:ext cx="24117" cy="4828"/>
      </dsp:txXfrm>
    </dsp:sp>
    <dsp:sp modelId="{56412574-F770-4BA0-BDF6-1D402DECAF6D}">
      <dsp:nvSpPr>
        <dsp:cNvPr id="0" name=""/>
        <dsp:cNvSpPr/>
      </dsp:nvSpPr>
      <dsp:spPr>
        <a:xfrm>
          <a:off x="611421" y="18595"/>
          <a:ext cx="1978058" cy="122280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D</a:t>
          </a:r>
          <a:r>
            <a:rPr lang="en-GB" sz="1400" kern="1200"/>
            <a:t>escribe the behavioural symptom and its circumstances</a:t>
          </a:r>
          <a:endParaRPr lang="da-DK" sz="1400" kern="1200"/>
        </a:p>
      </dsp:txBody>
      <dsp:txXfrm>
        <a:off x="671114" y="78288"/>
        <a:ext cx="1858672" cy="1103423"/>
      </dsp:txXfrm>
    </dsp:sp>
    <dsp:sp modelId="{28D53F13-4863-4C8A-A4D3-D93C924ABE7E}">
      <dsp:nvSpPr>
        <dsp:cNvPr id="0" name=""/>
        <dsp:cNvSpPr/>
      </dsp:nvSpPr>
      <dsp:spPr>
        <a:xfrm>
          <a:off x="5167208" y="584280"/>
          <a:ext cx="4517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1750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>
            <a:solidFill>
              <a:schemeClr val="tx1"/>
            </a:solidFill>
          </a:endParaRPr>
        </a:p>
      </dsp:txBody>
      <dsp:txXfrm>
        <a:off x="5381025" y="627585"/>
        <a:ext cx="24117" cy="4828"/>
      </dsp:txXfrm>
    </dsp:sp>
    <dsp:sp modelId="{144BC672-6349-4692-B264-165D8C607FC0}">
      <dsp:nvSpPr>
        <dsp:cNvPr id="0" name=""/>
        <dsp:cNvSpPr/>
      </dsp:nvSpPr>
      <dsp:spPr>
        <a:xfrm>
          <a:off x="3071830" y="846"/>
          <a:ext cx="2097177" cy="125830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I</a:t>
          </a:r>
          <a:r>
            <a:rPr lang="en-GB" sz="1400" kern="1200"/>
            <a:t>nvestigate the potential internal and external causes</a:t>
          </a:r>
          <a:endParaRPr lang="da-DK" sz="1400" kern="1200"/>
        </a:p>
      </dsp:txBody>
      <dsp:txXfrm>
        <a:off x="3133255" y="62271"/>
        <a:ext cx="1974327" cy="1135456"/>
      </dsp:txXfrm>
    </dsp:sp>
    <dsp:sp modelId="{D8D2F203-D9D2-4475-9344-E97E25AE8165}">
      <dsp:nvSpPr>
        <dsp:cNvPr id="0" name=""/>
        <dsp:cNvSpPr/>
      </dsp:nvSpPr>
      <dsp:spPr>
        <a:xfrm>
          <a:off x="7746737" y="584280"/>
          <a:ext cx="4517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1750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>
            <a:solidFill>
              <a:schemeClr val="tx1"/>
            </a:solidFill>
          </a:endParaRPr>
        </a:p>
      </dsp:txBody>
      <dsp:txXfrm>
        <a:off x="7960554" y="627585"/>
        <a:ext cx="24117" cy="4828"/>
      </dsp:txXfrm>
    </dsp:sp>
    <dsp:sp modelId="{53EE0ED0-C15D-44AC-9F11-E646B6D21A13}">
      <dsp:nvSpPr>
        <dsp:cNvPr id="0" name=""/>
        <dsp:cNvSpPr/>
      </dsp:nvSpPr>
      <dsp:spPr>
        <a:xfrm>
          <a:off x="5651359" y="846"/>
          <a:ext cx="2097177" cy="125830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</a:t>
          </a:r>
          <a:r>
            <a:rPr lang="en-GB" sz="1400" kern="1200"/>
            <a:t>reate interventions considering the person, their caregiver and their environment</a:t>
          </a:r>
          <a:endParaRPr lang="da-DK" sz="1400" kern="1200"/>
        </a:p>
      </dsp:txBody>
      <dsp:txXfrm>
        <a:off x="5712784" y="62271"/>
        <a:ext cx="1974327" cy="1135456"/>
      </dsp:txXfrm>
    </dsp:sp>
    <dsp:sp modelId="{17AEFC86-DD6E-4EAB-9882-6C84E88F1CC0}">
      <dsp:nvSpPr>
        <dsp:cNvPr id="0" name=""/>
        <dsp:cNvSpPr/>
      </dsp:nvSpPr>
      <dsp:spPr>
        <a:xfrm>
          <a:off x="8230888" y="846"/>
          <a:ext cx="2097177" cy="125830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E</a:t>
          </a:r>
          <a:r>
            <a:rPr lang="en-GB" sz="1400" kern="1200"/>
            <a:t>valuate the outcome</a:t>
          </a:r>
          <a:endParaRPr lang="da-DK" sz="1400" kern="1200"/>
        </a:p>
      </dsp:txBody>
      <dsp:txXfrm>
        <a:off x="8292313" y="62271"/>
        <a:ext cx="1974327" cy="11354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6E7DA-79B3-40E2-82AB-D2E821229533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CB678-D3E2-44EB-8CEB-187F61D3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25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r>
              <a:rPr lang="en-GB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References:</a:t>
            </a:r>
            <a:endParaRPr lang="en-US" sz="110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4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GB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APA Work Group on Alzheimer's Disease and other Dementias; </a:t>
            </a:r>
            <a:r>
              <a:rPr lang="en-GB" sz="110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Rabins</a:t>
            </a:r>
            <a:r>
              <a:rPr lang="en-GB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PV, Blacker D, </a:t>
            </a:r>
            <a:r>
              <a:rPr lang="en-GB" sz="110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Rovner</a:t>
            </a:r>
            <a:r>
              <a:rPr lang="en-GB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BW, et al; Steering Committee on Practice Guidelines; McIntyre JS, Charles SC, Anzia DJ, et al. American Psychiatric Association practice guideline for the treatment of patients with Alzheimer's disease and other dementias. Second edition. Am J Psychiatry 2007; 164 (12 </a:t>
            </a:r>
            <a:r>
              <a:rPr lang="en-GB" sz="110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Suppl</a:t>
            </a:r>
            <a:r>
              <a:rPr lang="en-GB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): 5–56. </a:t>
            </a:r>
          </a:p>
          <a:p>
            <a:pPr marL="342900" lvl="0" indent="-342900">
              <a:lnSpc>
                <a:spcPts val="14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US" sz="1100" err="1"/>
              <a:t>Rabins</a:t>
            </a:r>
            <a:r>
              <a:rPr lang="en-US" sz="1100"/>
              <a:t> PV, </a:t>
            </a:r>
            <a:r>
              <a:rPr lang="en-US" sz="1100" err="1"/>
              <a:t>Rovner</a:t>
            </a:r>
            <a:r>
              <a:rPr lang="en-US" sz="1100"/>
              <a:t> BW, Rummans T, et al. Guideline Watch (October 2014): practice guideline for the treatment of patients with Alzheimer's disease and other dementias. Focus (Am </a:t>
            </a:r>
            <a:r>
              <a:rPr lang="en-US" sz="1100" err="1"/>
              <a:t>Psychiatr</a:t>
            </a:r>
            <a:r>
              <a:rPr lang="en-US" sz="1100"/>
              <a:t> </a:t>
            </a:r>
            <a:r>
              <a:rPr lang="en-US" sz="1100" err="1"/>
              <a:t>Publ</a:t>
            </a:r>
            <a:r>
              <a:rPr lang="en-US" sz="1100"/>
              <a:t>) 2017; 15 (1): 110–128. </a:t>
            </a:r>
          </a:p>
          <a:p>
            <a:pPr marL="342900" lvl="0" indent="-342900">
              <a:lnSpc>
                <a:spcPts val="14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da-DK" sz="1100" b="0"/>
              <a:t>Gauthier S, Webster C, Servaes S, et al. World Alzheimer Report 2022: Life after diagnosis: navigating treatment, care and support. </a:t>
            </a:r>
            <a:r>
              <a:rPr lang="en-US" sz="1100" b="0"/>
              <a:t>Available at: https://www.alzint.org/u/World-Alzheimer-Report-2022.pdf. Accessed October 2023. </a:t>
            </a:r>
            <a:endParaRPr lang="en-US" sz="110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92959-5271-4408-B8CC-D03782232FD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147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9016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56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407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31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9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61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2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0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73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61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80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406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26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38479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0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06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44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6724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84794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867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2640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0564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1450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94652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1226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307989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81959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43600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230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03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786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619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77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29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255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35800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278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402524-D4CC-0FB7-EEF6-61788753E779}"/>
              </a:ext>
            </a:extLst>
          </p:cNvPr>
          <p:cNvCxnSpPr>
            <a:cxnSpLocks/>
          </p:cNvCxnSpPr>
          <p:nvPr/>
        </p:nvCxnSpPr>
        <p:spPr>
          <a:xfrm>
            <a:off x="539749" y="1536392"/>
            <a:ext cx="11110914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Alzheimer’s disease (AD) – Treatment principles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>
                <a:cs typeface="Arial"/>
              </a:rPr>
              <a:t>Psychosocial therapies for </a:t>
            </a:r>
            <a:r>
              <a:rPr lang="en-GB">
                <a:cs typeface="Arial"/>
              </a:rPr>
              <a:t>A</a:t>
            </a:r>
            <a:r>
              <a:rPr lang="en-GB" sz="2400" b="1">
                <a:cs typeface="Arial"/>
              </a:rPr>
              <a:t>lzheimer’s disease</a:t>
            </a:r>
            <a:endParaRPr lang="en-US" sz="2400">
              <a:cs typeface="Arial"/>
            </a:endParaRP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DEE6634-6196-698A-6AC4-F0EFE042032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3407699"/>
          </a:xfrm>
        </p:spPr>
        <p:txBody>
          <a:bodyPr/>
          <a:lstStyle/>
          <a:p>
            <a:endParaRPr lang="en-US" sz="1500">
              <a:solidFill>
                <a:schemeClr val="tx1"/>
              </a:solidFill>
            </a:endParaRPr>
          </a:p>
          <a:p>
            <a:r>
              <a:rPr lang="en-US" sz="1500">
                <a:solidFill>
                  <a:schemeClr val="tx1"/>
                </a:solidFill>
              </a:rPr>
              <a:t>The aim of </a:t>
            </a:r>
            <a:r>
              <a:rPr lang="en-US" sz="1500" err="1">
                <a:solidFill>
                  <a:schemeClr val="tx1"/>
                </a:solidFill>
              </a:rPr>
              <a:t>behaviour</a:t>
            </a:r>
            <a:r>
              <a:rPr lang="en-US" sz="1500">
                <a:solidFill>
                  <a:schemeClr val="tx1"/>
                </a:solidFill>
              </a:rPr>
              <a:t>-oriented treatments is to identify problem </a:t>
            </a:r>
            <a:r>
              <a:rPr lang="en-US" sz="1500" err="1">
                <a:solidFill>
                  <a:schemeClr val="tx1"/>
                </a:solidFill>
              </a:rPr>
              <a:t>behaviours</a:t>
            </a:r>
            <a:r>
              <a:rPr lang="en-US" sz="1500">
                <a:solidFill>
                  <a:schemeClr val="tx1"/>
                </a:solidFill>
              </a:rPr>
              <a:t> and reduce their frequency by changing the patient’s environment.</a:t>
            </a:r>
            <a:r>
              <a:rPr lang="en-US" sz="1500" baseline="30000">
                <a:solidFill>
                  <a:schemeClr val="tx1"/>
                </a:solidFill>
              </a:rPr>
              <a:t>1</a:t>
            </a:r>
            <a:r>
              <a:rPr lang="en-GB" sz="1500">
                <a:solidFill>
                  <a:schemeClr val="tx1"/>
                </a:solidFill>
              </a:rPr>
              <a:t> </a:t>
            </a:r>
            <a:r>
              <a:rPr lang="en-US" sz="1500">
                <a:solidFill>
                  <a:schemeClr val="tx1"/>
                </a:solidFill>
              </a:rPr>
              <a:t>Examples of </a:t>
            </a:r>
            <a:r>
              <a:rPr lang="en-US" sz="1500" err="1">
                <a:solidFill>
                  <a:schemeClr val="tx1"/>
                </a:solidFill>
              </a:rPr>
              <a:t>behavioural</a:t>
            </a:r>
            <a:r>
              <a:rPr lang="en-US" sz="1500">
                <a:solidFill>
                  <a:schemeClr val="tx1"/>
                </a:solidFill>
              </a:rPr>
              <a:t> interventions are scheduled toileting (to reduce urinary incontinence), and aggressive-</a:t>
            </a:r>
            <a:r>
              <a:rPr lang="en-US" sz="1500" err="1">
                <a:solidFill>
                  <a:schemeClr val="tx1"/>
                </a:solidFill>
              </a:rPr>
              <a:t>behaviour</a:t>
            </a:r>
            <a:r>
              <a:rPr lang="en-US" sz="1500">
                <a:solidFill>
                  <a:schemeClr val="tx1"/>
                </a:solidFill>
              </a:rPr>
              <a:t> management training for caregivers.</a:t>
            </a:r>
            <a:r>
              <a:rPr lang="en-US" sz="1500" baseline="30000">
                <a:solidFill>
                  <a:schemeClr val="tx1"/>
                </a:solidFill>
              </a:rPr>
              <a:t>1 </a:t>
            </a:r>
            <a:r>
              <a:rPr lang="en-US" sz="1500" err="1">
                <a:solidFill>
                  <a:schemeClr val="tx1"/>
                </a:solidFill>
              </a:rPr>
              <a:t>Behavioural</a:t>
            </a:r>
            <a:r>
              <a:rPr lang="en-US" sz="1500">
                <a:solidFill>
                  <a:schemeClr val="tx1"/>
                </a:solidFill>
              </a:rPr>
              <a:t> interventions are supported by studies and are in widespread clinical use</a:t>
            </a:r>
            <a:r>
              <a:rPr lang="en-US" sz="1500" baseline="30000">
                <a:solidFill>
                  <a:schemeClr val="tx1"/>
                </a:solidFill>
              </a:rPr>
              <a:t>1,2</a:t>
            </a:r>
          </a:p>
          <a:p>
            <a:r>
              <a:rPr lang="en-US" sz="1500">
                <a:solidFill>
                  <a:schemeClr val="tx1"/>
                </a:solidFill>
              </a:rPr>
              <a:t>One such technique in </a:t>
            </a:r>
            <a:r>
              <a:rPr lang="en-GB" sz="1500">
                <a:solidFill>
                  <a:schemeClr val="tx1"/>
                </a:solidFill>
              </a:rPr>
              <a:t>behavioural symptom management </a:t>
            </a:r>
            <a:br>
              <a:rPr lang="en-GB" sz="1500">
                <a:solidFill>
                  <a:schemeClr val="tx1"/>
                </a:solidFill>
              </a:rPr>
            </a:br>
            <a:r>
              <a:rPr lang="en-GB" sz="1500">
                <a:solidFill>
                  <a:schemeClr val="tx1"/>
                </a:solidFill>
              </a:rPr>
              <a:t>is the </a:t>
            </a:r>
            <a:r>
              <a:rPr lang="en-GB" sz="1500" b="1">
                <a:solidFill>
                  <a:schemeClr val="tx1"/>
                </a:solidFill>
              </a:rPr>
              <a:t>DICE</a:t>
            </a:r>
            <a:r>
              <a:rPr lang="en-GB" sz="1500">
                <a:solidFill>
                  <a:schemeClr val="tx1"/>
                </a:solidFill>
              </a:rPr>
              <a:t> approach, which involves a stepwise approach </a:t>
            </a:r>
            <a:br>
              <a:rPr lang="en-GB" sz="1500">
                <a:solidFill>
                  <a:schemeClr val="tx1"/>
                </a:solidFill>
              </a:rPr>
            </a:br>
            <a:r>
              <a:rPr lang="en-GB" sz="1500">
                <a:solidFill>
                  <a:schemeClr val="tx1"/>
                </a:solidFill>
              </a:rPr>
              <a:t>to </a:t>
            </a:r>
            <a:r>
              <a:rPr lang="en-GB" sz="1500" b="1">
                <a:solidFill>
                  <a:schemeClr val="tx1"/>
                </a:solidFill>
              </a:rPr>
              <a:t>D</a:t>
            </a:r>
            <a:r>
              <a:rPr lang="en-GB" sz="1500">
                <a:solidFill>
                  <a:schemeClr val="tx1"/>
                </a:solidFill>
              </a:rPr>
              <a:t>escribing a behavioural symptom, </a:t>
            </a:r>
            <a:r>
              <a:rPr lang="en-GB" sz="1500" b="1">
                <a:solidFill>
                  <a:schemeClr val="tx1"/>
                </a:solidFill>
              </a:rPr>
              <a:t>I</a:t>
            </a:r>
            <a:r>
              <a:rPr lang="en-GB" sz="1500">
                <a:solidFill>
                  <a:schemeClr val="tx1"/>
                </a:solidFill>
              </a:rPr>
              <a:t>nvestigating </a:t>
            </a:r>
            <a:br>
              <a:rPr lang="en-GB" sz="1500">
                <a:solidFill>
                  <a:schemeClr val="tx1"/>
                </a:solidFill>
              </a:rPr>
            </a:br>
            <a:r>
              <a:rPr lang="en-GB" sz="1500">
                <a:solidFill>
                  <a:schemeClr val="tx1"/>
                </a:solidFill>
              </a:rPr>
              <a:t>its causes, </a:t>
            </a:r>
            <a:r>
              <a:rPr lang="en-GB" sz="1500" b="1">
                <a:solidFill>
                  <a:schemeClr val="tx1"/>
                </a:solidFill>
              </a:rPr>
              <a:t>C</a:t>
            </a:r>
            <a:r>
              <a:rPr lang="en-GB" sz="1500">
                <a:solidFill>
                  <a:schemeClr val="tx1"/>
                </a:solidFill>
              </a:rPr>
              <a:t>reating solutions, and </a:t>
            </a:r>
            <a:r>
              <a:rPr lang="en-GB" sz="1500" b="1">
                <a:solidFill>
                  <a:schemeClr val="tx1"/>
                </a:solidFill>
              </a:rPr>
              <a:t>E</a:t>
            </a:r>
            <a:r>
              <a:rPr lang="en-GB" sz="1500">
                <a:solidFill>
                  <a:schemeClr val="tx1"/>
                </a:solidFill>
              </a:rPr>
              <a:t>valuating the results</a:t>
            </a:r>
            <a:r>
              <a:rPr lang="en-GB" sz="1500" baseline="30000">
                <a:solidFill>
                  <a:schemeClr val="tx1"/>
                </a:solidFill>
              </a:rPr>
              <a:t>3</a:t>
            </a:r>
            <a:endParaRPr lang="en-GB" sz="1500">
              <a:solidFill>
                <a:schemeClr val="tx1"/>
              </a:solidFill>
            </a:endParaRP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E0E4FD9-5F89-1152-FCB8-85AD2AC77B9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3407699"/>
          </a:xfrm>
        </p:spPr>
        <p:txBody>
          <a:bodyPr/>
          <a:lstStyle/>
          <a:p>
            <a:endParaRPr lang="en-US" sz="1500">
              <a:solidFill>
                <a:schemeClr val="tx1"/>
              </a:solidFill>
            </a:endParaRPr>
          </a:p>
          <a:p>
            <a:r>
              <a:rPr lang="en-US" sz="1500">
                <a:solidFill>
                  <a:schemeClr val="tx1"/>
                </a:solidFill>
              </a:rPr>
              <a:t>The aims of emotion-oriented treatments are to address issues of loss, and to improve mood and behaviour</a:t>
            </a:r>
            <a:r>
              <a:rPr lang="en-US" sz="1500" baseline="30000">
                <a:solidFill>
                  <a:schemeClr val="tx1"/>
                </a:solidFill>
              </a:rPr>
              <a:t>1</a:t>
            </a:r>
            <a:r>
              <a:rPr lang="en-GB" sz="1500">
                <a:solidFill>
                  <a:schemeClr val="tx1"/>
                </a:solidFill>
              </a:rPr>
              <a:t> </a:t>
            </a:r>
          </a:p>
          <a:p>
            <a:r>
              <a:rPr lang="en-US" sz="1500">
                <a:solidFill>
                  <a:schemeClr val="tx1"/>
                </a:solidFill>
              </a:rPr>
              <a:t>Examples of emotion interventions are reminiscence therapy (in the context of the patient’s life history), validation therapy, and supportive psychotherapy</a:t>
            </a:r>
            <a:r>
              <a:rPr lang="en-US" sz="1500" baseline="30000">
                <a:solidFill>
                  <a:schemeClr val="tx1"/>
                </a:solidFill>
              </a:rPr>
              <a:t>1</a:t>
            </a:r>
            <a:endParaRPr lang="en-GB" sz="1500">
              <a:solidFill>
                <a:schemeClr val="tx1"/>
              </a:solidFill>
            </a:endParaRPr>
          </a:p>
          <a:p>
            <a:r>
              <a:rPr lang="en-US" sz="1500">
                <a:solidFill>
                  <a:schemeClr val="tx1"/>
                </a:solidFill>
              </a:rPr>
              <a:t>Emotion interventions have limited data to support </a:t>
            </a:r>
            <a:br>
              <a:rPr lang="en-US" sz="1500">
                <a:solidFill>
                  <a:schemeClr val="tx1"/>
                </a:solidFill>
              </a:rPr>
            </a:br>
            <a:r>
              <a:rPr lang="en-US" sz="1500">
                <a:solidFill>
                  <a:schemeClr val="tx1"/>
                </a:solidFill>
              </a:rPr>
              <a:t>their efficacy</a:t>
            </a:r>
            <a:r>
              <a:rPr lang="en-US" sz="1500" baseline="30000">
                <a:solidFill>
                  <a:schemeClr val="tx1"/>
                </a:solidFill>
              </a:rPr>
              <a:t>1,2</a:t>
            </a:r>
            <a:endParaRPr lang="en-GB" sz="150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478766-17FF-4110-BA0F-364CE608F5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anchor="b"/>
          <a:lstStyle/>
          <a:p>
            <a:pPr marL="0" indent="0">
              <a:buNone/>
            </a:pPr>
            <a:br>
              <a:rPr lang="en-US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1. 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APA</a:t>
            </a:r>
            <a:r>
              <a:rPr lang="en-GB" sz="90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</a:rPr>
              <a:t>Am J Psychiatry 2007;164(12 Suppl):5–56;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 2. </a:t>
            </a:r>
            <a:r>
              <a:rPr lang="en-GB" err="1">
                <a:solidFill>
                  <a:schemeClr val="accent2">
                    <a:lumMod val="50000"/>
                  </a:schemeClr>
                </a:solidFill>
              </a:rPr>
              <a:t>Rabins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 et al. 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</a:rPr>
              <a:t>Focus (Am </a:t>
            </a:r>
            <a:r>
              <a:rPr lang="en-US" sz="900" err="1">
                <a:solidFill>
                  <a:schemeClr val="accent2">
                    <a:lumMod val="50000"/>
                  </a:schemeClr>
                </a:solidFill>
              </a:rPr>
              <a:t>Psychiatr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900" err="1">
                <a:solidFill>
                  <a:schemeClr val="accent2">
                    <a:lumMod val="50000"/>
                  </a:schemeClr>
                </a:solidFill>
              </a:rPr>
              <a:t>Publ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</a:rPr>
              <a:t>) 2017;15(1):110–128; 3. Gauthier et al. World Alzheimer Report 2022 </a:t>
            </a:r>
            <a:endParaRPr lang="da-DK" sz="9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8EB2F6A3-D34F-CE75-CE16-F152951E61BF}"/>
              </a:ext>
            </a:extLst>
          </p:cNvPr>
          <p:cNvSpPr/>
          <p:nvPr/>
        </p:nvSpPr>
        <p:spPr>
          <a:xfrm flipH="1">
            <a:off x="846772" y="1259768"/>
            <a:ext cx="4805680" cy="504000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err="1">
                <a:solidFill>
                  <a:sysClr val="windowText" lastClr="000000"/>
                </a:solidFill>
              </a:rPr>
              <a:t>Behaviour</a:t>
            </a:r>
            <a:r>
              <a:rPr lang="en-US" b="1">
                <a:solidFill>
                  <a:sysClr val="windowText" lastClr="000000"/>
                </a:solidFill>
              </a:rPr>
              <a:t>-oriented approaches</a:t>
            </a:r>
          </a:p>
        </p:txBody>
      </p:sp>
      <p:sp>
        <p:nvSpPr>
          <p:cNvPr id="11" name="Rectangle: Diagonal Corners Rounded 10">
            <a:extLst>
              <a:ext uri="{FF2B5EF4-FFF2-40B4-BE49-F238E27FC236}">
                <a16:creationId xmlns:a16="http://schemas.microsoft.com/office/drawing/2014/main" id="{10581605-4882-3E50-7881-218A68DECDF7}"/>
              </a:ext>
            </a:extLst>
          </p:cNvPr>
          <p:cNvSpPr/>
          <p:nvPr/>
        </p:nvSpPr>
        <p:spPr>
          <a:xfrm flipH="1">
            <a:off x="6539550" y="1259768"/>
            <a:ext cx="4805680" cy="504000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ysClr val="windowText" lastClr="000000"/>
                </a:solidFill>
              </a:rPr>
              <a:t>Emotion-oriented approaches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47D0EA1-555A-A9A7-C3EE-DDA93A514C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803833"/>
              </p:ext>
            </p:extLst>
          </p:nvPr>
        </p:nvGraphicFramePr>
        <p:xfrm>
          <a:off x="761194" y="4901154"/>
          <a:ext cx="10939488" cy="12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971178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" id="{F9CC88BF-DA40-4197-91D3-9C7C9575AD59}" vid="{1BF6B6FC-CC9B-45F8-8610-D383C32F3D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A63899-AD57-49C5-A1A6-557256CEC8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D81947-8C41-4E5B-86DE-CA02CC69A510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08562aa6-c0ad-4fb9-8a82-15409d3a28b4"/>
    <ds:schemaRef ds:uri="http://purl.org/dc/elements/1.1/"/>
    <ds:schemaRef ds:uri="28627d7c-4416-4bc1-86cf-ca6c3a42a8f2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9340A9F-068B-4964-8C70-E6C88DFAADE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</Template>
  <TotalTime>29</TotalTime>
  <Words>396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</vt:lpstr>
      <vt:lpstr>Psychosocial therapies for Alzheimer’s disease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24</cp:revision>
  <dcterms:created xsi:type="dcterms:W3CDTF">2023-08-14T14:29:29Z</dcterms:created>
  <dcterms:modified xsi:type="dcterms:W3CDTF">2023-11-10T14:03:23Z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