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86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  <p188:author id="{E3179ED5-6E3F-EEB9-0169-B6BA687BD100}" name="Appitha Eakin" initials="AE" userId="S::appitha.eakin@primeglobalpeople.com::a42875dc-e55c-44fc-af14-bfa5ca62881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CDF"/>
    <a:srgbClr val="FF0FA0"/>
    <a:srgbClr val="AD41F0"/>
    <a:srgbClr val="FE0F0F"/>
    <a:srgbClr val="7B9CBB"/>
    <a:srgbClr val="6A8F7F"/>
    <a:srgbClr val="D6E1DC"/>
    <a:srgbClr val="FFFFFF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298" autoAdjust="0"/>
  </p:normalViewPr>
  <p:slideViewPr>
    <p:cSldViewPr snapToGrid="0">
      <p:cViewPr varScale="1">
        <p:scale>
          <a:sx n="77" d="100"/>
          <a:sy n="77" d="100"/>
        </p:scale>
        <p:origin x="11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56" y="-30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6E7DA-79B3-40E2-82AB-D2E821229533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CB678-D3E2-44EB-8CEB-187F61D3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25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400"/>
              </a:lnSpc>
              <a:spcAft>
                <a:spcPts val="600"/>
              </a:spcAft>
              <a:tabLst>
                <a:tab pos="270510" algn="l"/>
              </a:tabLst>
            </a:pPr>
            <a:r>
              <a:rPr lang="en-GB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References:</a:t>
            </a:r>
            <a:endParaRPr lang="en-US" sz="110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>
                <a:tab pos="270510" algn="l"/>
              </a:tabLst>
              <a:defRPr/>
            </a:pPr>
            <a:r>
              <a:rPr lang="en-GB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Georges J, Jansen S, Jackson J, et al. Alzheimer's disease in real life – the dementia carer's survey. Int J </a:t>
            </a:r>
            <a:r>
              <a:rPr lang="en-GB" sz="110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Geriatr</a:t>
            </a:r>
            <a:r>
              <a:rPr lang="en-GB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Psychiatry 2008; 23 (5): 546–551.</a:t>
            </a:r>
          </a:p>
          <a:p>
            <a:pPr marL="342900" marR="0" lvl="0" indent="-34290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>
                <a:tab pos="270510" algn="l"/>
              </a:tabLst>
              <a:defRPr/>
            </a:pPr>
            <a:r>
              <a:rPr lang="da-DK" sz="1100" b="0"/>
              <a:t>Gauthier S, Webster C, Servaes S, et al. World Alzheimer Report 2022: Life after diagnosis: navigating treatment, care and support. </a:t>
            </a:r>
            <a:r>
              <a:rPr lang="en-US" sz="1100" b="0"/>
              <a:t>Available at: https://www.alzint.org/u/World-Alzheimer-Report-2022.pdf. Accessed October 2023. </a:t>
            </a:r>
            <a:endParaRPr lang="en-US" sz="110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92959-5271-4408-B8CC-D03782232FD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26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90164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56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407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31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99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61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2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0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73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361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80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406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526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38479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0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06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244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6724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84794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867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2640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0564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14503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94652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1226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307989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819597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43600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230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03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786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619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77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29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0255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358003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5C7D249B-D690-43E7-BC39-EB9F5B68602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278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CE64A7-0F96-7D9D-85E7-5FCD1D9FFCFC}"/>
              </a:ext>
            </a:extLst>
          </p:cNvPr>
          <p:cNvSpPr txBox="1">
            <a:spLocks/>
          </p:cNvSpPr>
          <p:nvPr/>
        </p:nvSpPr>
        <p:spPr>
          <a:xfrm flipH="1">
            <a:off x="478485" y="1416784"/>
            <a:ext cx="5433669" cy="4705698"/>
          </a:xfrm>
          <a:prstGeom prst="round2DiagRect">
            <a:avLst/>
          </a:prstGeom>
          <a:noFill/>
          <a:ln>
            <a:solidFill>
              <a:schemeClr val="accent2"/>
            </a:solidFill>
          </a:ln>
        </p:spPr>
        <p:txBody>
          <a:bodyPr vert="horz" wrap="square" lIns="270000" tIns="270000" rIns="270000" bIns="270000" rtlCol="0">
            <a:noAutofit/>
          </a:bodyPr>
          <a:lstStyle>
            <a:defPPr>
              <a:defRPr lang="da-DK"/>
            </a:defPPr>
            <a:lvl1pPr marL="180000" marR="0" lvl="0" indent="-180000" fontAlgn="auto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ＭＳ Ｐゴシック" pitchFamily="34" charset="-128"/>
              </a:defRPr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3F1A0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600" b="1">
                <a:solidFill>
                  <a:schemeClr val="tx1"/>
                </a:solidFill>
              </a:rPr>
              <a:t>The management of AD can be categorized </a:t>
            </a:r>
            <a:br>
              <a:rPr lang="en-US" sz="1600" b="1">
                <a:solidFill>
                  <a:schemeClr val="tx1"/>
                </a:solidFill>
              </a:rPr>
            </a:br>
            <a:r>
              <a:rPr lang="en-US" sz="1600" b="1">
                <a:solidFill>
                  <a:schemeClr val="tx1"/>
                </a:solidFill>
              </a:rPr>
              <a:t>into pharmacological, psychosocial, </a:t>
            </a:r>
            <a:br>
              <a:rPr lang="en-US" sz="1600" b="1">
                <a:solidFill>
                  <a:schemeClr val="tx1"/>
                </a:solidFill>
              </a:rPr>
            </a:br>
            <a:r>
              <a:rPr lang="en-US" sz="1600" b="1">
                <a:solidFill>
                  <a:schemeClr val="tx1"/>
                </a:solidFill>
              </a:rPr>
              <a:t>and caregiving aspects: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226149" y="1416785"/>
            <a:ext cx="5965853" cy="47056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chemeClr val="tx1"/>
                </a:solidFill>
              </a:rPr>
              <a:t>Family and caregiver support is a key part of the management of patients with AD</a:t>
            </a:r>
            <a:r>
              <a:rPr lang="en-US" sz="1600" b="1" baseline="30000">
                <a:solidFill>
                  <a:schemeClr val="tx1"/>
                </a:solidFill>
              </a:rPr>
              <a:t>1</a:t>
            </a:r>
            <a:endParaRPr lang="en-US" sz="1600" b="1">
              <a:solidFill>
                <a:schemeClr val="tx1"/>
              </a:solidFill>
            </a:endParaRPr>
          </a:p>
          <a:p>
            <a:r>
              <a:rPr lang="en-US" sz="1500">
                <a:solidFill>
                  <a:schemeClr val="tx1"/>
                </a:solidFill>
              </a:rPr>
              <a:t>The time spent caring for a patient with dementia increases with progressing disease severity. However, the burden on caregivers is substantial, even in milder stages of dementia</a:t>
            </a:r>
            <a:r>
              <a:rPr lang="en-US" sz="1500" baseline="30000">
                <a:solidFill>
                  <a:schemeClr val="tx1"/>
                </a:solidFill>
              </a:rPr>
              <a:t>1</a:t>
            </a:r>
            <a:endParaRPr lang="en-GB" sz="1500">
              <a:solidFill>
                <a:schemeClr val="tx1"/>
              </a:solidFill>
            </a:endParaRPr>
          </a:p>
          <a:p>
            <a:r>
              <a:rPr lang="en-GB" sz="1500">
                <a:solidFill>
                  <a:schemeClr val="tx1"/>
                </a:solidFill>
              </a:rPr>
              <a:t>With advancing disease, patients with dementia become increasingly dependent on others – both physically </a:t>
            </a:r>
            <a:br>
              <a:rPr lang="en-GB" sz="1500">
                <a:solidFill>
                  <a:schemeClr val="tx1"/>
                </a:solidFill>
              </a:rPr>
            </a:br>
            <a:r>
              <a:rPr lang="en-GB" sz="1500">
                <a:solidFill>
                  <a:schemeClr val="tx1"/>
                </a:solidFill>
              </a:rPr>
              <a:t>and mentally</a:t>
            </a:r>
            <a:r>
              <a:rPr lang="en-GB" sz="1500" baseline="30000">
                <a:solidFill>
                  <a:schemeClr val="tx1"/>
                </a:solidFill>
              </a:rPr>
              <a:t>1</a:t>
            </a:r>
            <a:endParaRPr lang="en-GB" sz="1500">
              <a:solidFill>
                <a:schemeClr val="tx1"/>
              </a:solidFill>
            </a:endParaRPr>
          </a:p>
          <a:p>
            <a:r>
              <a:rPr lang="en-US" sz="1500">
                <a:solidFill>
                  <a:schemeClr val="tx1"/>
                </a:solidFill>
              </a:rPr>
              <a:t>Following research on the needs of carers, there have been studies on support programs. Psychoeducational training </a:t>
            </a:r>
            <a:br>
              <a:rPr lang="en-US" sz="1500">
                <a:solidFill>
                  <a:schemeClr val="tx1"/>
                </a:solidFill>
              </a:rPr>
            </a:br>
            <a:r>
              <a:rPr lang="en-US" sz="1500">
                <a:solidFill>
                  <a:schemeClr val="tx1"/>
                </a:solidFill>
              </a:rPr>
              <a:t>for carers of people living with dementia have been shown to improve the quality of life of the carers</a:t>
            </a:r>
            <a:r>
              <a:rPr lang="en-US" sz="1500" baseline="30000">
                <a:solidFill>
                  <a:schemeClr val="tx1"/>
                </a:solidFill>
              </a:rPr>
              <a:t>2</a:t>
            </a:r>
          </a:p>
          <a:p>
            <a:pPr marL="0" indent="0">
              <a:buNone/>
            </a:pPr>
            <a:endParaRPr lang="en-GB" sz="16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160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60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Alzheimer’s disease (AD) – Treatment principles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>
                <a:solidFill>
                  <a:schemeClr val="tx1"/>
                </a:solidFill>
              </a:rPr>
              <a:t>Caregiving is a key part of </a:t>
            </a:r>
            <a:r>
              <a:rPr lang="en-GB" sz="2400" b="1">
                <a:solidFill>
                  <a:schemeClr val="tx1"/>
                </a:solidFill>
              </a:rPr>
              <a:t>A</a:t>
            </a:r>
            <a:r>
              <a:rPr lang="en-GB"/>
              <a:t>lzheimer’s disease</a:t>
            </a:r>
            <a:r>
              <a:rPr lang="en-US" sz="2400" b="1">
                <a:solidFill>
                  <a:schemeClr val="tx1"/>
                </a:solidFill>
              </a:rPr>
              <a:t> management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BCB868-DDC8-4FAC-B222-EBFCD3E40D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anchor="b"/>
          <a:lstStyle/>
          <a:p>
            <a:pPr marL="0" indent="0">
              <a:buNone/>
            </a:pPr>
            <a:br>
              <a:rPr lang="en-GB">
                <a:solidFill>
                  <a:schemeClr val="accent2">
                    <a:lumMod val="50000"/>
                  </a:schemeClr>
                </a:solidFill>
              </a:rPr>
            </a:br>
            <a:endParaRPr lang="en-GB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1. Georges et al. </a:t>
            </a:r>
            <a:r>
              <a:rPr lang="pl-PL">
                <a:solidFill>
                  <a:schemeClr val="accent2">
                    <a:lumMod val="50000"/>
                  </a:schemeClr>
                </a:solidFill>
              </a:rPr>
              <a:t>Int J Geriatr Psychiatry 2008;23(5):546–551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; 2. 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</a:rPr>
              <a:t>Gauthier et al. World Alzheimer Report 2022 </a:t>
            </a:r>
            <a:endParaRPr lang="en-GB" sz="9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Rectangle: Diagonal Corners Rounded 12">
            <a:extLst>
              <a:ext uri="{FF2B5EF4-FFF2-40B4-BE49-F238E27FC236}">
                <a16:creationId xmlns:a16="http://schemas.microsoft.com/office/drawing/2014/main" id="{E177CF35-159E-5D06-B5F1-728CA605565F}"/>
              </a:ext>
            </a:extLst>
          </p:cNvPr>
          <p:cNvSpPr/>
          <p:nvPr/>
        </p:nvSpPr>
        <p:spPr>
          <a:xfrm>
            <a:off x="792480" y="2857419"/>
            <a:ext cx="4805680" cy="504000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Pharmacological</a:t>
            </a:r>
          </a:p>
        </p:txBody>
      </p:sp>
      <p:sp>
        <p:nvSpPr>
          <p:cNvPr id="14" name="Rectangle: Diagonal Corners Rounded 13">
            <a:extLst>
              <a:ext uri="{FF2B5EF4-FFF2-40B4-BE49-F238E27FC236}">
                <a16:creationId xmlns:a16="http://schemas.microsoft.com/office/drawing/2014/main" id="{8E9AD063-CD84-90E0-81B2-A04B73B5B1BB}"/>
              </a:ext>
            </a:extLst>
          </p:cNvPr>
          <p:cNvSpPr/>
          <p:nvPr/>
        </p:nvSpPr>
        <p:spPr>
          <a:xfrm>
            <a:off x="792480" y="3506897"/>
            <a:ext cx="4805680" cy="504000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Psychosocial</a:t>
            </a:r>
          </a:p>
        </p:txBody>
      </p:sp>
      <p:sp>
        <p:nvSpPr>
          <p:cNvPr id="18" name="Rectangle: Diagonal Corners Rounded 17">
            <a:extLst>
              <a:ext uri="{FF2B5EF4-FFF2-40B4-BE49-F238E27FC236}">
                <a16:creationId xmlns:a16="http://schemas.microsoft.com/office/drawing/2014/main" id="{E369A98B-D9D1-033B-61E6-38975A6AC718}"/>
              </a:ext>
            </a:extLst>
          </p:cNvPr>
          <p:cNvSpPr/>
          <p:nvPr/>
        </p:nvSpPr>
        <p:spPr>
          <a:xfrm>
            <a:off x="792480" y="4156375"/>
            <a:ext cx="4805680" cy="504000"/>
          </a:xfrm>
          <a:prstGeom prst="round2Diag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ysClr val="windowText" lastClr="000000"/>
                </a:solidFill>
              </a:rPr>
              <a:t>Caregiving</a:t>
            </a:r>
          </a:p>
        </p:txBody>
      </p:sp>
      <p:pic>
        <p:nvPicPr>
          <p:cNvPr id="6" name="Graphic 5" descr="Care outline">
            <a:extLst>
              <a:ext uri="{FF2B5EF4-FFF2-40B4-BE49-F238E27FC236}">
                <a16:creationId xmlns:a16="http://schemas.microsoft.com/office/drawing/2014/main" id="{559AD10D-7C9B-1F42-8E85-9BCC9CDE6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371524" y="4554049"/>
            <a:ext cx="1657875" cy="16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0822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" id="{F9CC88BF-DA40-4197-91D3-9C7C9575AD59}" vid="{1BF6B6FC-CC9B-45F8-8610-D383C32F3D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A63899-AD57-49C5-A1A6-557256CEC8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D81947-8C41-4E5B-86DE-CA02CC69A510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08562aa6-c0ad-4fb9-8a82-15409d3a28b4"/>
    <ds:schemaRef ds:uri="http://purl.org/dc/elements/1.1/"/>
    <ds:schemaRef ds:uri="28627d7c-4416-4bc1-86cf-ca6c3a42a8f2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9340A9F-068B-4964-8C70-E6C88DFAADE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</Template>
  <TotalTime>29</TotalTime>
  <Words>251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</vt:lpstr>
      <vt:lpstr>Caregiving is a key part of Alzheimer’s disease management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26</cp:revision>
  <dcterms:created xsi:type="dcterms:W3CDTF">2023-08-14T14:29:29Z</dcterms:created>
  <dcterms:modified xsi:type="dcterms:W3CDTF">2023-11-10T14:04:00Z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