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59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33D1C-5106-4F25-95C5-9DB07B34ED10}" v="1" dt="2022-12-21T16:52:26.550"/>
  </p1510:revLst>
</p1510:revInfo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95250" autoAdjust="0"/>
  </p:normalViewPr>
  <p:slideViewPr>
    <p:cSldViewPr>
      <p:cViewPr varScale="1">
        <p:scale>
          <a:sx n="105" d="100"/>
          <a:sy n="105" d="100"/>
        </p:scale>
        <p:origin x="15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31-03-2023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31-03-2023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0000" y="1143000"/>
            <a:ext cx="4691200" cy="2638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0000" y="4400550"/>
            <a:ext cx="4690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75" y="1143000"/>
            <a:ext cx="4691063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shown on the slide, using data from the 2019 GBD, substance use and addiction contribute to the global burden of disease.</a:t>
            </a:r>
            <a:r>
              <a:rPr lang="en-GB" baseline="30000" dirty="0"/>
              <a:t>[GBD, 2019]</a:t>
            </a:r>
            <a:r>
              <a:rPr lang="en-GB" dirty="0"/>
              <a:t> Interesting changes to the contribution of risk factor-attributable burden have occurred over the last few decades.</a:t>
            </a:r>
            <a:r>
              <a:rPr lang="en-GB" baseline="30000" dirty="0"/>
              <a:t>[GBD, 2019]</a:t>
            </a:r>
            <a:r>
              <a:rPr lang="en-GB" dirty="0"/>
              <a:t> However, one risk factor remained unchanged; among people aged 25–49 years, alcohol use was the leading risk factor, contributing to 6.7% of disability-adjusted life year (DALYs) burden in 1990, and 6.3% of DALYs in 2019.</a:t>
            </a:r>
            <a:r>
              <a:rPr lang="en-GB" baseline="30000" dirty="0"/>
              <a:t>[GBD, 2019]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GBD 2019 Risk Factors Collaborators. Global burden of 87 risk factors in 204 countries and territories, 1990–2019: a systematic analysis for the Global Burden of Disease Study 2019. Lancet 2020; 396 (10258): 1223–1249.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473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FD8CEB0-8407-4F87-89C9-8885F98444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Addiction and substance-use disorders contribute to the global burden of disease</a:t>
            </a:r>
          </a:p>
          <a:p>
            <a:r>
              <a:rPr lang="en-GB" dirty="0"/>
              <a:t>I</a:t>
            </a:r>
            <a:r>
              <a:rPr lang="en-US" dirty="0"/>
              <a:t>n 2019, alcohol use was the leading risk factor for attributable DALYs for those aged 25–49 years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59426EE-8419-4B00-A48D-D26EA9ECB14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21509" name="Title 1">
            <a:extLst>
              <a:ext uri="{FF2B5EF4-FFF2-40B4-BE49-F238E27FC236}">
                <a16:creationId xmlns:a16="http://schemas.microsoft.com/office/drawing/2014/main" id="{C9CBA997-8162-F84C-BB42-85D724D96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Addiction and the global burden of disease</a:t>
            </a:r>
            <a:endParaRPr lang="en-CA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B3616-5900-4865-ACBC-93521626CE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DALY=disability-adjusted life year; LDL=low-density lipoprotein</a:t>
            </a:r>
          </a:p>
          <a:p>
            <a:endParaRPr lang="en-US" dirty="0"/>
          </a:p>
          <a:p>
            <a:r>
              <a:rPr lang="en-US" dirty="0"/>
              <a:t>Adapted from: GBD 2019 Risk Factors Collaborators. Lancet 2020;396(10258):1223–1249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85C5648-6212-451C-9BAE-5AF663A5FE3D}"/>
              </a:ext>
            </a:extLst>
          </p:cNvPr>
          <p:cNvSpPr txBox="1"/>
          <p:nvPr/>
        </p:nvSpPr>
        <p:spPr>
          <a:xfrm>
            <a:off x="3786601" y="1613412"/>
            <a:ext cx="178125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Child and maternal malnutrition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FBE2B26-D005-49D9-8B00-7286FE4175DD}"/>
              </a:ext>
            </a:extLst>
          </p:cNvPr>
          <p:cNvSpPr txBox="1"/>
          <p:nvPr/>
        </p:nvSpPr>
        <p:spPr>
          <a:xfrm>
            <a:off x="3863545" y="1806362"/>
            <a:ext cx="1627369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systolic blood pressure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5AA14F2-5E98-4F82-8398-238B18CA46C7}"/>
              </a:ext>
            </a:extLst>
          </p:cNvPr>
          <p:cNvSpPr txBox="1"/>
          <p:nvPr/>
        </p:nvSpPr>
        <p:spPr>
          <a:xfrm>
            <a:off x="4267501" y="1999312"/>
            <a:ext cx="81945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Air pollution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C084406-96D3-4CD1-B0C6-A97CF6E1C05A}"/>
              </a:ext>
            </a:extLst>
          </p:cNvPr>
          <p:cNvSpPr txBox="1"/>
          <p:nvPr/>
        </p:nvSpPr>
        <p:spPr>
          <a:xfrm>
            <a:off x="3863544" y="2192262"/>
            <a:ext cx="162737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fasting plasma glucose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0994C1E0-B5EE-4091-B3F5-0A6E188BBA19}"/>
              </a:ext>
            </a:extLst>
          </p:cNvPr>
          <p:cNvSpPr txBox="1"/>
          <p:nvPr/>
        </p:nvSpPr>
        <p:spPr>
          <a:xfrm>
            <a:off x="4017434" y="2385212"/>
            <a:ext cx="131959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body mass index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6E22B7E-5354-4666-90BB-15B285C3F54C}"/>
              </a:ext>
            </a:extLst>
          </p:cNvPr>
          <p:cNvSpPr txBox="1"/>
          <p:nvPr/>
        </p:nvSpPr>
        <p:spPr>
          <a:xfrm>
            <a:off x="4267502" y="2578162"/>
            <a:ext cx="819455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Dietary risks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CD86D71D-6F25-4A3D-BF91-1C3B85245FF6}"/>
              </a:ext>
            </a:extLst>
          </p:cNvPr>
          <p:cNvSpPr txBox="1"/>
          <p:nvPr/>
        </p:nvSpPr>
        <p:spPr>
          <a:xfrm>
            <a:off x="4322004" y="2763418"/>
            <a:ext cx="71045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>
                    <a:lumMod val="75000"/>
                  </a:schemeClr>
                </a:solidFill>
              </a:rPr>
              <a:t>Tobacco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91B8892-37F8-4055-9503-FCF7805DA429}"/>
              </a:ext>
            </a:extLst>
          </p:cNvPr>
          <p:cNvSpPr txBox="1"/>
          <p:nvPr/>
        </p:nvSpPr>
        <p:spPr>
          <a:xfrm>
            <a:off x="3594240" y="2964062"/>
            <a:ext cx="2165979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Unsafe water, sanitation, handwashing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96F945A8-16FB-4EBE-B95A-FB7F1AA536F8}"/>
              </a:ext>
            </a:extLst>
          </p:cNvPr>
          <p:cNvSpPr txBox="1"/>
          <p:nvPr/>
        </p:nvSpPr>
        <p:spPr>
          <a:xfrm>
            <a:off x="4049494" y="3157012"/>
            <a:ext cx="12554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LDL cholesterol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BF71214-5CDC-430E-9D92-904BAF6A2157}"/>
              </a:ext>
            </a:extLst>
          </p:cNvPr>
          <p:cNvSpPr txBox="1"/>
          <p:nvPr/>
        </p:nvSpPr>
        <p:spPr>
          <a:xfrm>
            <a:off x="4100790" y="3349962"/>
            <a:ext cx="115288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Kidney dysfunction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1673517-E06D-4C7B-8E22-0B4A10FD486D}"/>
              </a:ext>
            </a:extLst>
          </p:cNvPr>
          <p:cNvSpPr txBox="1"/>
          <p:nvPr/>
        </p:nvSpPr>
        <p:spPr>
          <a:xfrm>
            <a:off x="4296355" y="3542912"/>
            <a:ext cx="76174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Unsafe sex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65B4CC2-261E-435D-B24E-A242D0B35F1F}"/>
              </a:ext>
            </a:extLst>
          </p:cNvPr>
          <p:cNvSpPr txBox="1"/>
          <p:nvPr/>
        </p:nvSpPr>
        <p:spPr>
          <a:xfrm>
            <a:off x="4113614" y="3735862"/>
            <a:ext cx="112723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Occupational risks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3FB48C5-B2CE-486F-B232-74D59B13725B}"/>
              </a:ext>
            </a:extLst>
          </p:cNvPr>
          <p:cNvSpPr txBox="1"/>
          <p:nvPr/>
        </p:nvSpPr>
        <p:spPr>
          <a:xfrm>
            <a:off x="3946901" y="3928812"/>
            <a:ext cx="146065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Non-optimal temperature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4AA9116-A1E6-4AAB-9BD0-719BFB9B18D6}"/>
              </a:ext>
            </a:extLst>
          </p:cNvPr>
          <p:cNvSpPr txBox="1"/>
          <p:nvPr/>
        </p:nvSpPr>
        <p:spPr>
          <a:xfrm>
            <a:off x="4222617" y="4114068"/>
            <a:ext cx="90922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>
                    <a:lumMod val="75000"/>
                  </a:schemeClr>
                </a:solidFill>
              </a:rPr>
              <a:t>Alcohol use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75A6589-1F51-4BC4-B022-1B9090C82831}"/>
              </a:ext>
            </a:extLst>
          </p:cNvPr>
          <p:cNvSpPr txBox="1"/>
          <p:nvPr/>
        </p:nvSpPr>
        <p:spPr>
          <a:xfrm>
            <a:off x="4307576" y="4307018"/>
            <a:ext cx="73930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>
                    <a:lumMod val="75000"/>
                  </a:schemeClr>
                </a:solidFill>
              </a:rPr>
              <a:t>Drug use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AE3D618-51B5-4A0A-94F8-5483ED2A9FDD}"/>
              </a:ext>
            </a:extLst>
          </p:cNvPr>
          <p:cNvSpPr txBox="1"/>
          <p:nvPr/>
        </p:nvSpPr>
        <p:spPr>
          <a:xfrm>
            <a:off x="3930871" y="4507662"/>
            <a:ext cx="149271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Low bone mineral density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6B8B6A0-4A11-4B27-BD08-0B9437CF8320}"/>
              </a:ext>
            </a:extLst>
          </p:cNvPr>
          <p:cNvSpPr txBox="1"/>
          <p:nvPr/>
        </p:nvSpPr>
        <p:spPr>
          <a:xfrm>
            <a:off x="3927666" y="4700612"/>
            <a:ext cx="149912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Other environmental risks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E8601C1-D1F4-4339-803E-913EC1FFA524}"/>
              </a:ext>
            </a:extLst>
          </p:cNvPr>
          <p:cNvSpPr txBox="1"/>
          <p:nvPr/>
        </p:nvSpPr>
        <p:spPr>
          <a:xfrm>
            <a:off x="3953313" y="4893562"/>
            <a:ext cx="1447833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Intimate partner violence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BC4AFF4-083D-4819-8BA8-2A9A3EC1B1DD}"/>
              </a:ext>
            </a:extLst>
          </p:cNvPr>
          <p:cNvSpPr txBox="1"/>
          <p:nvPr/>
        </p:nvSpPr>
        <p:spPr>
          <a:xfrm>
            <a:off x="4062318" y="5086512"/>
            <a:ext cx="122982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Low physical activity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055E45A5-8AE1-46AD-B548-F77220DB8675}"/>
              </a:ext>
            </a:extLst>
          </p:cNvPr>
          <p:cNvSpPr txBox="1"/>
          <p:nvPr/>
        </p:nvSpPr>
        <p:spPr>
          <a:xfrm>
            <a:off x="3645537" y="5279457"/>
            <a:ext cx="206338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Childhood sexual abuse and bullying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67F81F7-C6CE-47A8-8FB1-097748A66315}"/>
              </a:ext>
            </a:extLst>
          </p:cNvPr>
          <p:cNvGrpSpPr/>
          <p:nvPr/>
        </p:nvGrpSpPr>
        <p:grpSpPr>
          <a:xfrm>
            <a:off x="5626633" y="1653327"/>
            <a:ext cx="3344354" cy="4203638"/>
            <a:chOff x="2351527" y="1856745"/>
            <a:chExt cx="4226181" cy="4203638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ACC3D7A-6560-4374-B81E-BD34AF715A08}"/>
                </a:ext>
              </a:extLst>
            </p:cNvPr>
            <p:cNvSpPr txBox="1"/>
            <p:nvPr/>
          </p:nvSpPr>
          <p:spPr>
            <a:xfrm>
              <a:off x="2351527" y="5783384"/>
              <a:ext cx="340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0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47FB4E9-0EF0-4DA7-8B54-BC4E0957B8E2}"/>
                </a:ext>
              </a:extLst>
            </p:cNvPr>
            <p:cNvCxnSpPr>
              <a:cxnSpLocks/>
            </p:cNvCxnSpPr>
            <p:nvPr/>
          </p:nvCxnSpPr>
          <p:spPr>
            <a:xfrm>
              <a:off x="2513366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F9BD657-3BDD-426A-B600-E06169CF01DB}"/>
                </a:ext>
              </a:extLst>
            </p:cNvPr>
            <p:cNvCxnSpPr>
              <a:cxnSpLocks/>
            </p:cNvCxnSpPr>
            <p:nvPr/>
          </p:nvCxnSpPr>
          <p:spPr>
            <a:xfrm>
              <a:off x="6278122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F437CC0A-0C5C-4978-AD69-B4C47CF23007}"/>
                </a:ext>
              </a:extLst>
            </p:cNvPr>
            <p:cNvCxnSpPr>
              <a:cxnSpLocks/>
            </p:cNvCxnSpPr>
            <p:nvPr/>
          </p:nvCxnSpPr>
          <p:spPr>
            <a:xfrm>
              <a:off x="5740301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318E86-27DD-4FC7-ADA9-1B68E7EA3319}"/>
                </a:ext>
              </a:extLst>
            </p:cNvPr>
            <p:cNvCxnSpPr>
              <a:cxnSpLocks/>
            </p:cNvCxnSpPr>
            <p:nvPr/>
          </p:nvCxnSpPr>
          <p:spPr>
            <a:xfrm>
              <a:off x="5202478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98500C8-FC08-41E1-9C94-C476FF3EFA30}"/>
                </a:ext>
              </a:extLst>
            </p:cNvPr>
            <p:cNvCxnSpPr>
              <a:cxnSpLocks/>
            </p:cNvCxnSpPr>
            <p:nvPr/>
          </p:nvCxnSpPr>
          <p:spPr>
            <a:xfrm>
              <a:off x="4664656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9A21079-AAB8-42D9-A426-603942E89EC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833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1A52D98-C4F5-4584-AAC1-58A34E975924}"/>
                </a:ext>
              </a:extLst>
            </p:cNvPr>
            <p:cNvCxnSpPr>
              <a:cxnSpLocks/>
            </p:cNvCxnSpPr>
            <p:nvPr/>
          </p:nvCxnSpPr>
          <p:spPr>
            <a:xfrm>
              <a:off x="3589011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A0A2A15-B305-4011-8753-051427F49C15}"/>
                </a:ext>
              </a:extLst>
            </p:cNvPr>
            <p:cNvCxnSpPr>
              <a:cxnSpLocks/>
            </p:cNvCxnSpPr>
            <p:nvPr/>
          </p:nvCxnSpPr>
          <p:spPr>
            <a:xfrm>
              <a:off x="3051188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B853F67-C72A-4CDA-B4C1-94E30284544E}"/>
                </a:ext>
              </a:extLst>
            </p:cNvPr>
            <p:cNvSpPr txBox="1"/>
            <p:nvPr/>
          </p:nvSpPr>
          <p:spPr>
            <a:xfrm>
              <a:off x="2888131" y="5783384"/>
              <a:ext cx="340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2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B928EF2-EC3A-448C-8479-5CA1B878096D}"/>
                </a:ext>
              </a:extLst>
            </p:cNvPr>
            <p:cNvSpPr txBox="1"/>
            <p:nvPr/>
          </p:nvSpPr>
          <p:spPr>
            <a:xfrm>
              <a:off x="3467495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4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41D3A37E-0595-4FAD-AD24-DC293A2B5A91}"/>
                </a:ext>
              </a:extLst>
            </p:cNvPr>
            <p:cNvSpPr txBox="1"/>
            <p:nvPr/>
          </p:nvSpPr>
          <p:spPr>
            <a:xfrm>
              <a:off x="4004100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6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08F44CD3-F27A-4593-A52D-04B981D8E912}"/>
                </a:ext>
              </a:extLst>
            </p:cNvPr>
            <p:cNvSpPr txBox="1"/>
            <p:nvPr/>
          </p:nvSpPr>
          <p:spPr>
            <a:xfrm>
              <a:off x="4540705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8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02137867-944F-4A7C-A32B-F355C9E6BF7D}"/>
                </a:ext>
              </a:extLst>
            </p:cNvPr>
            <p:cNvSpPr txBox="1"/>
            <p:nvPr/>
          </p:nvSpPr>
          <p:spPr>
            <a:xfrm>
              <a:off x="4905318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8DCCF80-3FA9-41E9-9178-49167D19E751}"/>
                </a:ext>
              </a:extLst>
            </p:cNvPr>
            <p:cNvSpPr txBox="1"/>
            <p:nvPr/>
          </p:nvSpPr>
          <p:spPr>
            <a:xfrm>
              <a:off x="5441924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12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6CD352E-6A60-441E-B687-AD84C3066BF9}"/>
                </a:ext>
              </a:extLst>
            </p:cNvPr>
            <p:cNvSpPr txBox="1"/>
            <p:nvPr/>
          </p:nvSpPr>
          <p:spPr>
            <a:xfrm>
              <a:off x="5978526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14</a:t>
              </a:r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EAA5D92D-FF24-4026-A3B7-5679C8581525}"/>
              </a:ext>
            </a:extLst>
          </p:cNvPr>
          <p:cNvSpPr txBox="1"/>
          <p:nvPr/>
        </p:nvSpPr>
        <p:spPr>
          <a:xfrm>
            <a:off x="789946" y="1351801"/>
            <a:ext cx="7659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Percentage of DALYs attributable to various risk factors (all ages)</a:t>
            </a:r>
            <a:endParaRPr lang="en-GB" sz="12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4E5E48-44E1-4241-960F-C9B913E25AAC}"/>
              </a:ext>
            </a:extLst>
          </p:cNvPr>
          <p:cNvGrpSpPr/>
          <p:nvPr/>
        </p:nvGrpSpPr>
        <p:grpSpPr>
          <a:xfrm>
            <a:off x="5754703" y="1677774"/>
            <a:ext cx="2979209" cy="4438697"/>
            <a:chOff x="5470517" y="1677774"/>
            <a:chExt cx="2979209" cy="4438697"/>
          </a:xfrm>
        </p:grpSpPr>
        <p:pic>
          <p:nvPicPr>
            <p:cNvPr id="3" name="Graphic 2" descr="Male with solid fill">
              <a:extLst>
                <a:ext uri="{FF2B5EF4-FFF2-40B4-BE49-F238E27FC236}">
                  <a16:creationId xmlns:a16="http://schemas.microsoft.com/office/drawing/2014/main" id="{1318A8A8-EF96-4889-9EFE-54A1FB32D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12304" y="2944436"/>
              <a:ext cx="2529480" cy="2529480"/>
            </a:xfrm>
            <a:prstGeom prst="rect">
              <a:avLst/>
            </a:prstGeom>
          </p:spPr>
        </p:pic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7114FBE6-7EE4-49D8-9548-5036A9C39EA4}"/>
                </a:ext>
              </a:extLst>
            </p:cNvPr>
            <p:cNvSpPr/>
            <p:nvPr/>
          </p:nvSpPr>
          <p:spPr>
            <a:xfrm>
              <a:off x="5472599" y="1866528"/>
              <a:ext cx="209763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14329A9-0D74-4126-9076-C0214F438459}"/>
                </a:ext>
              </a:extLst>
            </p:cNvPr>
            <p:cNvSpPr/>
            <p:nvPr/>
          </p:nvSpPr>
          <p:spPr>
            <a:xfrm>
              <a:off x="5472599" y="2059505"/>
              <a:ext cx="190845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A7205E19-0E4E-4570-B002-305DEFF26106}"/>
                </a:ext>
              </a:extLst>
            </p:cNvPr>
            <p:cNvSpPr/>
            <p:nvPr/>
          </p:nvSpPr>
          <p:spPr>
            <a:xfrm>
              <a:off x="5472599" y="2252482"/>
              <a:ext cx="148377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B24A6-D354-440E-A822-CFF2E181ADAE}"/>
                </a:ext>
              </a:extLst>
            </p:cNvPr>
            <p:cNvSpPr/>
            <p:nvPr/>
          </p:nvSpPr>
          <p:spPr>
            <a:xfrm>
              <a:off x="5472599" y="2445459"/>
              <a:ext cx="130838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D6038A89-14F7-46C1-BE4B-F1A0E4EF0E74}"/>
                </a:ext>
              </a:extLst>
            </p:cNvPr>
            <p:cNvSpPr/>
            <p:nvPr/>
          </p:nvSpPr>
          <p:spPr>
            <a:xfrm>
              <a:off x="5472599" y="2638436"/>
              <a:ext cx="178555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52B137B-BF32-4FFA-B374-1637A780C582}"/>
                </a:ext>
              </a:extLst>
            </p:cNvPr>
            <p:cNvSpPr/>
            <p:nvPr/>
          </p:nvSpPr>
          <p:spPr>
            <a:xfrm>
              <a:off x="5472599" y="2831413"/>
              <a:ext cx="273893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A2F2A6D-137F-42E5-9159-B0B40BCF977A}"/>
                </a:ext>
              </a:extLst>
            </p:cNvPr>
            <p:cNvSpPr/>
            <p:nvPr/>
          </p:nvSpPr>
          <p:spPr>
            <a:xfrm>
              <a:off x="5472599" y="3024390"/>
              <a:ext cx="708725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5661ECE-3094-493E-BF10-7E25DB8CC0DA}"/>
                </a:ext>
              </a:extLst>
            </p:cNvPr>
            <p:cNvSpPr/>
            <p:nvPr/>
          </p:nvSpPr>
          <p:spPr>
            <a:xfrm>
              <a:off x="5472599" y="3217367"/>
              <a:ext cx="94535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880D6B18-6E20-4A05-A397-192F607831F9}"/>
                </a:ext>
              </a:extLst>
            </p:cNvPr>
            <p:cNvSpPr/>
            <p:nvPr/>
          </p:nvSpPr>
          <p:spPr>
            <a:xfrm>
              <a:off x="5472599" y="3410344"/>
              <a:ext cx="650425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0B58865E-E34C-479D-9018-4D42861A0604}"/>
                </a:ext>
              </a:extLst>
            </p:cNvPr>
            <p:cNvSpPr/>
            <p:nvPr/>
          </p:nvSpPr>
          <p:spPr>
            <a:xfrm>
              <a:off x="5472599" y="3603321"/>
              <a:ext cx="2731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4705365-F616-4716-9E20-4A9722682015}"/>
                </a:ext>
              </a:extLst>
            </p:cNvPr>
            <p:cNvSpPr/>
            <p:nvPr/>
          </p:nvSpPr>
          <p:spPr>
            <a:xfrm>
              <a:off x="5472599" y="3796298"/>
              <a:ext cx="7395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04B5D4CD-9A07-4DDB-9AA5-FCA24D740C45}"/>
                </a:ext>
              </a:extLst>
            </p:cNvPr>
            <p:cNvSpPr/>
            <p:nvPr/>
          </p:nvSpPr>
          <p:spPr>
            <a:xfrm>
              <a:off x="5472599" y="3989275"/>
              <a:ext cx="362356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311378F-3BFC-42B5-8BEA-7DE9F2061584}"/>
                </a:ext>
              </a:extLst>
            </p:cNvPr>
            <p:cNvSpPr/>
            <p:nvPr/>
          </p:nvSpPr>
          <p:spPr>
            <a:xfrm>
              <a:off x="5472599" y="4182252"/>
              <a:ext cx="124714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51D1D820-52EE-4063-A0A2-A412B9FAE404}"/>
                </a:ext>
              </a:extLst>
            </p:cNvPr>
            <p:cNvSpPr/>
            <p:nvPr/>
          </p:nvSpPr>
          <p:spPr>
            <a:xfrm>
              <a:off x="5472599" y="4375229"/>
              <a:ext cx="321203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F6D64DE-FAC7-4C04-90CF-7F17C2A12079}"/>
                </a:ext>
              </a:extLst>
            </p:cNvPr>
            <p:cNvSpPr/>
            <p:nvPr/>
          </p:nvSpPr>
          <p:spPr>
            <a:xfrm>
              <a:off x="5472599" y="4568206"/>
              <a:ext cx="12572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27BEBCD6-CE8F-40F3-A540-ADD7BDA2E101}"/>
                </a:ext>
              </a:extLst>
            </p:cNvPr>
            <p:cNvSpPr/>
            <p:nvPr/>
          </p:nvSpPr>
          <p:spPr>
            <a:xfrm>
              <a:off x="5472599" y="4761183"/>
              <a:ext cx="235468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FFEE08DE-E255-4418-9B9B-C98DAA8150CA}"/>
                </a:ext>
              </a:extLst>
            </p:cNvPr>
            <p:cNvSpPr/>
            <p:nvPr/>
          </p:nvSpPr>
          <p:spPr>
            <a:xfrm>
              <a:off x="5472600" y="5147137"/>
              <a:ext cx="1222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880B6199-244A-481E-8FDC-FD494A366F57}"/>
                </a:ext>
              </a:extLst>
            </p:cNvPr>
            <p:cNvSpPr/>
            <p:nvPr/>
          </p:nvSpPr>
          <p:spPr>
            <a:xfrm>
              <a:off x="5472599" y="5340106"/>
              <a:ext cx="5713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EF772A4-AD16-4ED6-84D1-D9EC6F50E652}"/>
                </a:ext>
              </a:extLst>
            </p:cNvPr>
            <p:cNvSpPr/>
            <p:nvPr/>
          </p:nvSpPr>
          <p:spPr>
            <a:xfrm>
              <a:off x="5472599" y="1677774"/>
              <a:ext cx="243873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A2C13760-600C-44EA-B010-5CD23F765410}"/>
                </a:ext>
              </a:extLst>
            </p:cNvPr>
            <p:cNvSpPr txBox="1"/>
            <p:nvPr/>
          </p:nvSpPr>
          <p:spPr>
            <a:xfrm>
              <a:off x="5470517" y="5839472"/>
              <a:ext cx="297920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/>
                <a:t>DALYs (% of males)</a:t>
              </a:r>
              <a:endParaRPr lang="en-GB" sz="12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7B429C-B097-44D0-BBDD-50943497ED89}"/>
              </a:ext>
            </a:extLst>
          </p:cNvPr>
          <p:cNvGrpSpPr/>
          <p:nvPr/>
        </p:nvGrpSpPr>
        <p:grpSpPr>
          <a:xfrm>
            <a:off x="339676" y="1653327"/>
            <a:ext cx="3382575" cy="4463144"/>
            <a:chOff x="514650" y="1653327"/>
            <a:chExt cx="3382575" cy="4463144"/>
          </a:xfrm>
        </p:grpSpPr>
        <p:pic>
          <p:nvPicPr>
            <p:cNvPr id="8" name="Graphic 7" descr="Female with solid fill">
              <a:extLst>
                <a:ext uri="{FF2B5EF4-FFF2-40B4-BE49-F238E27FC236}">
                  <a16:creationId xmlns:a16="http://schemas.microsoft.com/office/drawing/2014/main" id="{9E6EEE4A-CEDB-440F-A7C9-D6A6D4D54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080" y="2944436"/>
              <a:ext cx="2529480" cy="2529480"/>
            </a:xfrm>
            <a:prstGeom prst="rect">
              <a:avLst/>
            </a:prstGeom>
          </p:spPr>
        </p:pic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FA86622F-7035-4769-8B21-FE6EC8585094}"/>
                </a:ext>
              </a:extLst>
            </p:cNvPr>
            <p:cNvGrpSpPr/>
            <p:nvPr/>
          </p:nvGrpSpPr>
          <p:grpSpPr>
            <a:xfrm flipH="1">
              <a:off x="514650" y="1653327"/>
              <a:ext cx="3382575" cy="4203638"/>
              <a:chOff x="2351527" y="1856745"/>
              <a:chExt cx="4274480" cy="4203638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50776284-9866-4669-A998-A503E6D15E58}"/>
                  </a:ext>
                </a:extLst>
              </p:cNvPr>
              <p:cNvSpPr txBox="1"/>
              <p:nvPr/>
            </p:nvSpPr>
            <p:spPr>
              <a:xfrm>
                <a:off x="2351527" y="5783384"/>
                <a:ext cx="3407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/>
                  <a:t>0</a:t>
                </a:r>
              </a:p>
            </p:txBody>
          </p: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D8C7923F-C1B1-4698-B944-80F56C1C29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3366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B14B6AAD-F14E-4691-91C9-700D0970F8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78122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67BE9B29-D29D-4776-A8E7-2274063EC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40301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682CF2E5-5AAF-4030-89F9-72A97A5EE7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2478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C162D2DA-96F6-4AD7-A91C-8F1B35FDF2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4656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4722727B-EF78-463C-9422-5E01FC1387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6833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4059876-A5D2-4221-95C0-41635A272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011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F742E274-4492-4FB6-AEA4-90A6CF787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1188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E75B918A-E88F-4049-9672-96AEBE272C9F}"/>
                  </a:ext>
                </a:extLst>
              </p:cNvPr>
              <p:cNvSpPr txBox="1"/>
              <p:nvPr/>
            </p:nvSpPr>
            <p:spPr>
              <a:xfrm>
                <a:off x="2888131" y="5783384"/>
                <a:ext cx="3407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/>
                  <a:t>2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41331D9-5B93-484A-AB1F-0432A1A68A65}"/>
                  </a:ext>
                </a:extLst>
              </p:cNvPr>
              <p:cNvSpPr txBox="1"/>
              <p:nvPr/>
            </p:nvSpPr>
            <p:spPr>
              <a:xfrm>
                <a:off x="3467495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4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5A074F2-F414-4358-A533-7DFF51B3FD6B}"/>
                  </a:ext>
                </a:extLst>
              </p:cNvPr>
              <p:cNvSpPr txBox="1"/>
              <p:nvPr/>
            </p:nvSpPr>
            <p:spPr>
              <a:xfrm>
                <a:off x="4004100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6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6C2C6D51-BBB5-4C60-A083-BF7C24F52482}"/>
                  </a:ext>
                </a:extLst>
              </p:cNvPr>
              <p:cNvSpPr txBox="1"/>
              <p:nvPr/>
            </p:nvSpPr>
            <p:spPr>
              <a:xfrm>
                <a:off x="4540705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8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D887A17-EA94-4091-9824-24289CA30C7D}"/>
                  </a:ext>
                </a:extLst>
              </p:cNvPr>
              <p:cNvSpPr txBox="1"/>
              <p:nvPr/>
            </p:nvSpPr>
            <p:spPr>
              <a:xfrm>
                <a:off x="4857019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10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2BE5C56-5D4E-4B3D-AE3A-C6526AB4603D}"/>
                  </a:ext>
                </a:extLst>
              </p:cNvPr>
              <p:cNvSpPr txBox="1"/>
              <p:nvPr/>
            </p:nvSpPr>
            <p:spPr>
              <a:xfrm>
                <a:off x="5393625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12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4CBFD10-6F24-4B49-96AA-987D6563E873}"/>
                  </a:ext>
                </a:extLst>
              </p:cNvPr>
              <p:cNvSpPr txBox="1"/>
              <p:nvPr/>
            </p:nvSpPr>
            <p:spPr>
              <a:xfrm>
                <a:off x="5930227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14</a:t>
                </a:r>
              </a:p>
            </p:txBody>
          </p:sp>
        </p:grp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ED0A47E0-5562-466C-885D-DC417237C437}"/>
                </a:ext>
              </a:extLst>
            </p:cNvPr>
            <p:cNvSpPr/>
            <p:nvPr/>
          </p:nvSpPr>
          <p:spPr>
            <a:xfrm flipH="1">
              <a:off x="1277411" y="1677774"/>
              <a:ext cx="249550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6D1E5886-F79D-45A5-BAAB-6C7F99C0B339}"/>
                </a:ext>
              </a:extLst>
            </p:cNvPr>
            <p:cNvSpPr/>
            <p:nvPr/>
          </p:nvSpPr>
          <p:spPr>
            <a:xfrm flipH="1">
              <a:off x="1932614" y="1870751"/>
              <a:ext cx="184029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9030315-9F1E-4C46-8025-CDDE0C3A148B}"/>
                </a:ext>
              </a:extLst>
            </p:cNvPr>
            <p:cNvSpPr/>
            <p:nvPr/>
          </p:nvSpPr>
          <p:spPr>
            <a:xfrm flipH="1">
              <a:off x="2127014" y="2063728"/>
              <a:ext cx="164589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4E8377A2-EDB4-44EF-BAE1-3E34233DD825}"/>
                </a:ext>
              </a:extLst>
            </p:cNvPr>
            <p:cNvSpPr/>
            <p:nvPr/>
          </p:nvSpPr>
          <p:spPr>
            <a:xfrm flipH="1">
              <a:off x="2386216" y="2256705"/>
              <a:ext cx="13866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1FD0AC6-BDA2-48F8-AB3B-02448722F29B}"/>
                </a:ext>
              </a:extLst>
            </p:cNvPr>
            <p:cNvSpPr/>
            <p:nvPr/>
          </p:nvSpPr>
          <p:spPr>
            <a:xfrm flipH="1">
              <a:off x="2389816" y="2449682"/>
              <a:ext cx="13830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9D01CEE7-1D80-4D70-AFF7-8FB0F8A2B527}"/>
                </a:ext>
              </a:extLst>
            </p:cNvPr>
            <p:cNvSpPr/>
            <p:nvPr/>
          </p:nvSpPr>
          <p:spPr>
            <a:xfrm flipH="1">
              <a:off x="2451016" y="2642659"/>
              <a:ext cx="13218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EFF483D-C72B-4FA9-AC65-23CCF721DE0A}"/>
                </a:ext>
              </a:extLst>
            </p:cNvPr>
            <p:cNvSpPr/>
            <p:nvPr/>
          </p:nvSpPr>
          <p:spPr>
            <a:xfrm flipH="1">
              <a:off x="2764218" y="2835636"/>
              <a:ext cx="1008695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F2B6A59A-6641-4FC0-A363-B37C2B871A6D}"/>
                </a:ext>
              </a:extLst>
            </p:cNvPr>
            <p:cNvSpPr/>
            <p:nvPr/>
          </p:nvSpPr>
          <p:spPr>
            <a:xfrm flipH="1">
              <a:off x="3009020" y="3028613"/>
              <a:ext cx="76389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BD9C61D-EFAA-4423-A555-DB375997ADA6}"/>
                </a:ext>
              </a:extLst>
            </p:cNvPr>
            <p:cNvSpPr/>
            <p:nvPr/>
          </p:nvSpPr>
          <p:spPr>
            <a:xfrm flipH="1">
              <a:off x="3080098" y="3221590"/>
              <a:ext cx="69281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30BDC1F8-BAC8-481B-87CF-72223F58B2D5}"/>
                </a:ext>
              </a:extLst>
            </p:cNvPr>
            <p:cNvSpPr/>
            <p:nvPr/>
          </p:nvSpPr>
          <p:spPr>
            <a:xfrm flipH="1">
              <a:off x="3145820" y="3414567"/>
              <a:ext cx="62709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F5DBEFD-C410-4240-9032-1AA7B88503A2}"/>
                </a:ext>
              </a:extLst>
            </p:cNvPr>
            <p:cNvSpPr/>
            <p:nvPr/>
          </p:nvSpPr>
          <p:spPr>
            <a:xfrm flipH="1">
              <a:off x="3253821" y="3607544"/>
              <a:ext cx="51909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BC594-0680-4501-A7A8-A7701C19CB78}"/>
                </a:ext>
              </a:extLst>
            </p:cNvPr>
            <p:cNvSpPr/>
            <p:nvPr/>
          </p:nvSpPr>
          <p:spPr>
            <a:xfrm flipH="1">
              <a:off x="3430221" y="3800521"/>
              <a:ext cx="34269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9FEF0F4-E90A-45DF-BDE8-FCB52529723D}"/>
                </a:ext>
              </a:extLst>
            </p:cNvPr>
            <p:cNvSpPr/>
            <p:nvPr/>
          </p:nvSpPr>
          <p:spPr>
            <a:xfrm flipH="1">
              <a:off x="3455422" y="3993498"/>
              <a:ext cx="3174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A47E1DBC-75D3-46E1-B485-1A1563971CCE}"/>
                </a:ext>
              </a:extLst>
            </p:cNvPr>
            <p:cNvSpPr/>
            <p:nvPr/>
          </p:nvSpPr>
          <p:spPr>
            <a:xfrm flipH="1">
              <a:off x="3516622" y="4186475"/>
              <a:ext cx="25629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93A2B25-F2C1-4B67-9AE3-9437CCD8FC9F}"/>
                </a:ext>
              </a:extLst>
            </p:cNvPr>
            <p:cNvSpPr/>
            <p:nvPr/>
          </p:nvSpPr>
          <p:spPr>
            <a:xfrm flipH="1">
              <a:off x="3588622" y="4379452"/>
              <a:ext cx="18429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159A14AE-8EF9-453F-A59D-8B645DEB1FC6}"/>
                </a:ext>
              </a:extLst>
            </p:cNvPr>
            <p:cNvSpPr/>
            <p:nvPr/>
          </p:nvSpPr>
          <p:spPr>
            <a:xfrm flipH="1">
              <a:off x="3617423" y="4572429"/>
              <a:ext cx="1554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EFA5623-C657-4A90-A59B-A1F5FF764E13}"/>
                </a:ext>
              </a:extLst>
            </p:cNvPr>
            <p:cNvSpPr/>
            <p:nvPr/>
          </p:nvSpPr>
          <p:spPr>
            <a:xfrm flipH="1">
              <a:off x="3621023" y="4765406"/>
              <a:ext cx="1518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EEA3C03-9B81-4C6E-8F5D-0831406B513D}"/>
                </a:ext>
              </a:extLst>
            </p:cNvPr>
            <p:cNvSpPr/>
            <p:nvPr/>
          </p:nvSpPr>
          <p:spPr>
            <a:xfrm flipH="1">
              <a:off x="3628222" y="4958383"/>
              <a:ext cx="1446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3A9E97D-7E65-4702-828A-CC3C18C8F5C9}"/>
                </a:ext>
              </a:extLst>
            </p:cNvPr>
            <p:cNvSpPr/>
            <p:nvPr/>
          </p:nvSpPr>
          <p:spPr>
            <a:xfrm flipH="1">
              <a:off x="3628222" y="5151360"/>
              <a:ext cx="1446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B3B2F79-338D-407C-8D29-F125DC042EBA}"/>
                </a:ext>
              </a:extLst>
            </p:cNvPr>
            <p:cNvSpPr/>
            <p:nvPr/>
          </p:nvSpPr>
          <p:spPr>
            <a:xfrm flipH="1">
              <a:off x="3703823" y="5344329"/>
              <a:ext cx="690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C9D746F3-8CC2-453A-801F-597F4639316D}"/>
                </a:ext>
              </a:extLst>
            </p:cNvPr>
            <p:cNvSpPr txBox="1"/>
            <p:nvPr/>
          </p:nvSpPr>
          <p:spPr>
            <a:xfrm>
              <a:off x="789946" y="5839472"/>
              <a:ext cx="297920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/>
                <a:t>DALYs (% of females)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0308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4A6D2EA1-2671-4A9E-B0ED-BCBE73D423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9676</TotalTime>
  <Words>311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Addiction and the global burden of disease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423</cp:revision>
  <dcterms:created xsi:type="dcterms:W3CDTF">2022-02-04T12:28:06Z</dcterms:created>
  <dcterms:modified xsi:type="dcterms:W3CDTF">2023-03-31T09:02:26Z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  <property fmtid="{D5CDD505-2E9C-101B-9397-08002B2CF9AE}" pid="3" name="MediaServiceImageTags">
    <vt:lpwstr/>
  </property>
</Properties>
</file>