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77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5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81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1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A973"/>
    <a:srgbClr val="818181"/>
    <a:srgbClr val="DADADA"/>
    <a:srgbClr val="EA1E3B"/>
    <a:srgbClr val="000000"/>
    <a:srgbClr val="E2E9EF"/>
    <a:srgbClr val="497095"/>
    <a:srgbClr val="D9D1CC"/>
    <a:srgbClr val="3F1A01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933D1C-5106-4F25-95C5-9DB07B34ED10}" v="1" dt="2022-12-21T16:52:26.550"/>
  </p1510:revLst>
</p1510:revInfo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49" autoAdjust="0"/>
    <p:restoredTop sz="77155" autoAdjust="0"/>
  </p:normalViewPr>
  <p:slideViewPr>
    <p:cSldViewPr>
      <p:cViewPr varScale="1">
        <p:scale>
          <a:sx n="85" d="100"/>
          <a:sy n="85" d="100"/>
        </p:scale>
        <p:origin x="912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6" d="100"/>
          <a:sy n="96" d="100"/>
        </p:scale>
        <p:origin x="355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81A9FF-DC38-CA74-C1A0-427AF0A6E9D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277F50-A5ED-A697-B986-581F70AF50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5DE12D-4FB9-4658-A8B3-5695781DB22B}" type="datetimeFigureOut">
              <a:rPr lang="da-DK" smtClean="0"/>
              <a:t>31-03-2023</a:t>
            </a:fld>
            <a:endParaRPr lang="da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88CD24-5723-4DAA-BDAF-0D1CFF8FB79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BCED7C-D6E3-99AB-E6D4-D19C33C930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49309F-12CE-4886-ABBF-8AD91B4B5A53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06954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31-03-2023</a:t>
            </a:fld>
            <a:endParaRPr lang="da-DK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70000" y="1143000"/>
            <a:ext cx="4691200" cy="2638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70000" y="4400550"/>
            <a:ext cx="4690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Studying the genetics of addiction and addictive disorders is complex. The criteria for use, abuse, and dependence are historically complicated, and have at times been partly overlapping – although this situation has improved with the DSM-5.</a:t>
            </a:r>
            <a:r>
              <a:rPr lang="en-GB" baseline="30000" dirty="0"/>
              <a:t>[Agrawal et al., 2012; Merikangas &amp; </a:t>
            </a:r>
            <a:r>
              <a:rPr lang="en-GB" baseline="30000" dirty="0" err="1"/>
              <a:t>McClair</a:t>
            </a:r>
            <a:r>
              <a:rPr lang="en-GB" baseline="30000" dirty="0"/>
              <a:t>, 2012; APA, 2013]</a:t>
            </a:r>
            <a:r>
              <a:rPr lang="en-GB" dirty="0"/>
              <a:t> A second complication is the degree of comorbidity between addictive disorders and other mental conditions, which are therefore presumed to share some degree of underlying causative factors.</a:t>
            </a:r>
            <a:r>
              <a:rPr lang="en-GB" baseline="30000" dirty="0"/>
              <a:t>[Merikangas &amp; </a:t>
            </a:r>
            <a:r>
              <a:rPr lang="en-GB" baseline="30000" dirty="0" err="1"/>
              <a:t>McClair</a:t>
            </a:r>
            <a:r>
              <a:rPr lang="en-GB" baseline="30000" dirty="0"/>
              <a:t>, 2012]</a:t>
            </a:r>
            <a:r>
              <a:rPr lang="en-GB" dirty="0"/>
              <a:t> Lastly, because individuals exist in a social context, the influences of their genetics interact with the environment.</a:t>
            </a:r>
            <a:r>
              <a:rPr lang="en-GB" baseline="30000" dirty="0"/>
              <a:t>[Merikangas &amp; </a:t>
            </a:r>
            <a:r>
              <a:rPr lang="en-GB" baseline="30000" dirty="0" err="1"/>
              <a:t>McClair</a:t>
            </a:r>
            <a:r>
              <a:rPr lang="en-GB" baseline="30000" dirty="0"/>
              <a:t>, 2012]</a:t>
            </a:r>
            <a:r>
              <a:rPr lang="en-GB" dirty="0"/>
              <a:t> Consider a person with genes predisposing them to grow very tall but who is malnourished as a child – or in the context of addiction, a person with a genetic tendency towards substance-use disorder, but who is never exposed to addictive substances in their lifetime. </a:t>
            </a:r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r>
              <a:rPr lang="en-GB" dirty="0"/>
              <a:t>Agrawal A, Verweij KJH, Gillespie NA, et al. The genetics of addiction – a translational perspective. </a:t>
            </a:r>
            <a:r>
              <a:rPr lang="en-GB" dirty="0" err="1"/>
              <a:t>Transl</a:t>
            </a:r>
            <a:r>
              <a:rPr lang="en-GB" dirty="0"/>
              <a:t> Psychiatry 2012; 2 (7): e140. </a:t>
            </a:r>
          </a:p>
          <a:p>
            <a:pPr lvl="0"/>
            <a:r>
              <a:rPr lang="en-US" dirty="0"/>
              <a:t>American Psychiatric Association (APA). Diagnostic and Statistical Manual of Mental Disorders, 5th edition. American Psychiatric Association, 2013.</a:t>
            </a:r>
          </a:p>
          <a:p>
            <a:r>
              <a:rPr lang="en-GB" dirty="0"/>
              <a:t>Merikangas KR, </a:t>
            </a:r>
            <a:r>
              <a:rPr lang="en-GB" dirty="0" err="1"/>
              <a:t>McClair</a:t>
            </a:r>
            <a:r>
              <a:rPr lang="en-GB" dirty="0"/>
              <a:t> VL. Epidemiology of substance use disorders. Hum Genet 2012; 131 (6): 779–789.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66DED8-CFE8-429A-B603-CBB436F15756}" type="slidenum">
              <a:rPr lang="en-GB" smtClean="0"/>
              <a:pPr/>
              <a:t>1</a:t>
            </a:fld>
            <a:endParaRPr lang="en-GB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1E7A3CAA-EB2B-4275-BDDF-6F8F05947B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69875" y="1143000"/>
            <a:ext cx="4691063" cy="2638425"/>
          </a:xfrm>
        </p:spPr>
      </p:sp>
    </p:spTree>
    <p:extLst>
      <p:ext uri="{BB962C8B-B14F-4D97-AF65-F5344CB8AC3E}">
        <p14:creationId xmlns:p14="http://schemas.microsoft.com/office/powerpoint/2010/main" val="3864019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2" y="6391275"/>
            <a:ext cx="5135033" cy="458788"/>
          </a:xfrm>
          <a:ln>
            <a:noFill/>
          </a:ln>
        </p:spPr>
        <p:txBody>
          <a:bodyPr anchor="b"/>
          <a:lstStyle>
            <a:lvl1pPr marL="0" indent="0">
              <a:spcAft>
                <a:spcPts val="0"/>
              </a:spcAft>
              <a:buNone/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5975988" y="6391275"/>
            <a:ext cx="6204221" cy="458788"/>
          </a:xfrm>
          <a:ln>
            <a:noFill/>
          </a:ln>
        </p:spPr>
        <p:txBody>
          <a:bodyPr anchor="b"/>
          <a:lstStyle>
            <a:lvl1pPr marL="0" indent="0" algn="r">
              <a:spcAft>
                <a:spcPts val="0"/>
              </a:spcAft>
              <a:buNone/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5878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5CD28-D818-497D-BCE6-7DF9F69DD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F4B711-DE10-4F94-BC87-9A28853A0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358561-9C8D-4731-84C7-B819DB331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B7988E-AD66-45A0-8480-357E97CA0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78D37-3BC7-4276-913C-5617827406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91745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6">
            <a:extLst>
              <a:ext uri="{FF2B5EF4-FFF2-40B4-BE49-F238E27FC236}">
                <a16:creationId xmlns:a16="http://schemas.microsoft.com/office/drawing/2014/main" id="{E9E8B5E5-59CA-9F44-8B51-ACD08B9B3A62}"/>
              </a:ext>
            </a:extLst>
          </p:cNvPr>
          <p:cNvSpPr>
            <a:spLocks noChangeArrowheads="1"/>
          </p:cNvSpPr>
          <p:nvPr userDrawn="1"/>
        </p:nvSpPr>
        <p:spPr bwMode="auto">
          <a:xfrm rot="5400000">
            <a:off x="6256338" y="-5101166"/>
            <a:ext cx="85725" cy="12589933"/>
          </a:xfrm>
          <a:prstGeom prst="triangle">
            <a:avLst>
              <a:gd name="adj" fmla="val 5100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4304" tIns="34304" rIns="34304" bIns="34304" anchor="ctr"/>
          <a:lstStyle>
            <a:lvl1pPr defTabSz="6858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6858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6858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6858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6858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endParaRPr lang="en-US" altLang="en-US" sz="900">
              <a:solidFill>
                <a:srgbClr val="000000"/>
              </a:solidFill>
              <a:sym typeface="Arial" charset="0"/>
            </a:endParaRPr>
          </a:p>
        </p:txBody>
      </p:sp>
      <p:sp>
        <p:nvSpPr>
          <p:cNvPr id="7" name="Title 8"/>
          <p:cNvSpPr>
            <a:spLocks noGrp="1"/>
          </p:cNvSpPr>
          <p:nvPr>
            <p:ph type="title"/>
          </p:nvPr>
        </p:nvSpPr>
        <p:spPr>
          <a:xfrm>
            <a:off x="235200" y="50400"/>
            <a:ext cx="9120000" cy="6768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8CB4F1C5-C322-B04D-9937-F767A3249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F5D04299-86A3-3A4F-9305-A943B39B0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679E024D-174A-2E40-AAD8-10719AA25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EA7785-C788-3C43-8A54-53CDD0FAF33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76308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  <p:sldLayoutId id="2147483739" r:id="rId37"/>
    <p:sldLayoutId id="2147483740" r:id="rId38"/>
    <p:sldLayoutId id="2147483741" r:id="rId3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Oval 62">
            <a:extLst>
              <a:ext uri="{FF2B5EF4-FFF2-40B4-BE49-F238E27FC236}">
                <a16:creationId xmlns:a16="http://schemas.microsoft.com/office/drawing/2014/main" id="{40A48D31-D53B-4B29-B1A8-768D56BA8992}"/>
              </a:ext>
            </a:extLst>
          </p:cNvPr>
          <p:cNvSpPr/>
          <p:nvPr/>
        </p:nvSpPr>
        <p:spPr>
          <a:xfrm rot="406177">
            <a:off x="3311092" y="1505799"/>
            <a:ext cx="3162185" cy="2525840"/>
          </a:xfrm>
          <a:prstGeom prst="ellipse">
            <a:avLst/>
          </a:prstGeom>
          <a:solidFill>
            <a:schemeClr val="accent2">
              <a:alpha val="1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085F8131-07EA-43CB-9B25-C6728E925715}"/>
              </a:ext>
            </a:extLst>
          </p:cNvPr>
          <p:cNvSpPr/>
          <p:nvPr/>
        </p:nvSpPr>
        <p:spPr>
          <a:xfrm rot="21318702">
            <a:off x="4177254" y="3490111"/>
            <a:ext cx="3786352" cy="2944719"/>
          </a:xfrm>
          <a:prstGeom prst="ellipse">
            <a:avLst/>
          </a:prstGeom>
          <a:solidFill>
            <a:schemeClr val="accent2">
              <a:alpha val="1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253C7772-8090-4F63-B19C-21A790A3594C}"/>
              </a:ext>
            </a:extLst>
          </p:cNvPr>
          <p:cNvSpPr/>
          <p:nvPr/>
        </p:nvSpPr>
        <p:spPr>
          <a:xfrm rot="20331029">
            <a:off x="6954953" y="2124559"/>
            <a:ext cx="3608079" cy="2764322"/>
          </a:xfrm>
          <a:prstGeom prst="ellipse">
            <a:avLst/>
          </a:prstGeom>
          <a:solidFill>
            <a:schemeClr val="accent2">
              <a:alpha val="1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F2BF24C8-9DD5-4004-A1B0-9D1EA4E03378}"/>
              </a:ext>
            </a:extLst>
          </p:cNvPr>
          <p:cNvSpPr/>
          <p:nvPr/>
        </p:nvSpPr>
        <p:spPr>
          <a:xfrm rot="2383200">
            <a:off x="1135245" y="2217793"/>
            <a:ext cx="2841488" cy="3701914"/>
          </a:xfrm>
          <a:prstGeom prst="ellipse">
            <a:avLst/>
          </a:prstGeom>
          <a:solidFill>
            <a:schemeClr val="accent2">
              <a:alpha val="1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55D4D0-C196-444D-92D5-899DD521B8A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Substance use disorders and other addictions</a:t>
            </a:r>
            <a:r>
              <a:rPr lang="en-GB" dirty="0"/>
              <a:t> – </a:t>
            </a:r>
            <a:r>
              <a:rPr lang="en-US" dirty="0"/>
              <a:t>Epidemiology and burden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E61FE2-AF0D-4A49-A84F-77045C229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Studying genes and addiction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6888F32-0D6B-4686-8CD5-8E150AAEA45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GWAS=genome-wide association study; SNP=single nucleotide polymorphism</a:t>
            </a:r>
            <a:endParaRPr lang="en-GB" dirty="0"/>
          </a:p>
          <a:p>
            <a:endParaRPr lang="en-GB" dirty="0"/>
          </a:p>
          <a:p>
            <a:r>
              <a:rPr lang="en-GB" dirty="0"/>
              <a:t>Adapted from: Agrawal et al. </a:t>
            </a:r>
            <a:r>
              <a:rPr lang="en-GB" dirty="0" err="1"/>
              <a:t>Transl</a:t>
            </a:r>
            <a:r>
              <a:rPr lang="en-GB" dirty="0"/>
              <a:t> Psychiatry 2012;2(7):e140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C4E2CC-8B52-4CD2-BE00-F12643EA303C}"/>
              </a:ext>
            </a:extLst>
          </p:cNvPr>
          <p:cNvSpPr txBox="1"/>
          <p:nvPr/>
        </p:nvSpPr>
        <p:spPr>
          <a:xfrm>
            <a:off x="954592" y="3988238"/>
            <a:ext cx="1619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chemeClr val="accent2"/>
                </a:solidFill>
              </a:rPr>
              <a:t>Family studies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011905-48E5-4987-B3F8-8CB211B1520C}"/>
              </a:ext>
            </a:extLst>
          </p:cNvPr>
          <p:cNvSpPr txBox="1"/>
          <p:nvPr/>
        </p:nvSpPr>
        <p:spPr>
          <a:xfrm>
            <a:off x="2276296" y="4113354"/>
            <a:ext cx="1619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chemeClr val="accent2"/>
                </a:solidFill>
              </a:rPr>
              <a:t>Twin studies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9FF2D9D-8318-4683-BEB0-F1182073AEC4}"/>
              </a:ext>
            </a:extLst>
          </p:cNvPr>
          <p:cNvSpPr txBox="1"/>
          <p:nvPr/>
        </p:nvSpPr>
        <p:spPr>
          <a:xfrm>
            <a:off x="3379347" y="1827725"/>
            <a:ext cx="16198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chemeClr val="accent2"/>
                </a:solidFill>
              </a:rPr>
              <a:t>Linkage </a:t>
            </a:r>
            <a:br>
              <a:rPr lang="en-GB" sz="1600" dirty="0">
                <a:solidFill>
                  <a:schemeClr val="accent2"/>
                </a:solidFill>
              </a:rPr>
            </a:br>
            <a:r>
              <a:rPr lang="en-GB" sz="1600" dirty="0">
                <a:solidFill>
                  <a:schemeClr val="accent2"/>
                </a:solidFill>
              </a:rPr>
              <a:t>analysis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81B8A2D-64F6-4B5B-A7EA-83E35B39E0CA}"/>
              </a:ext>
            </a:extLst>
          </p:cNvPr>
          <p:cNvSpPr txBox="1"/>
          <p:nvPr/>
        </p:nvSpPr>
        <p:spPr>
          <a:xfrm>
            <a:off x="4584418" y="1750770"/>
            <a:ext cx="1202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chemeClr val="accent2"/>
                </a:solidFill>
              </a:rPr>
              <a:t>Candidate genes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A1FDC22-6844-456F-AC57-763E37EEFEED}"/>
              </a:ext>
            </a:extLst>
          </p:cNvPr>
          <p:cNvSpPr txBox="1"/>
          <p:nvPr/>
        </p:nvSpPr>
        <p:spPr>
          <a:xfrm>
            <a:off x="5267571" y="2287366"/>
            <a:ext cx="12022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chemeClr val="accent2"/>
                </a:solidFill>
              </a:rPr>
              <a:t>GWAS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4117659-3A53-4033-B4DA-B7384D6447ED}"/>
              </a:ext>
            </a:extLst>
          </p:cNvPr>
          <p:cNvSpPr txBox="1"/>
          <p:nvPr/>
        </p:nvSpPr>
        <p:spPr>
          <a:xfrm>
            <a:off x="4222926" y="4821530"/>
            <a:ext cx="2018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chemeClr val="accent2"/>
                </a:solidFill>
              </a:rPr>
              <a:t>Genetic/twin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E6256E7-C7BB-4FA2-A173-12D56A2B1836}"/>
              </a:ext>
            </a:extLst>
          </p:cNvPr>
          <p:cNvSpPr txBox="1"/>
          <p:nvPr/>
        </p:nvSpPr>
        <p:spPr>
          <a:xfrm>
            <a:off x="5660894" y="4988331"/>
            <a:ext cx="2018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chemeClr val="accent2"/>
                </a:solidFill>
              </a:rPr>
              <a:t>Genetic/SNP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0AB5935-0687-43B6-A5A3-19B8A89648B6}"/>
              </a:ext>
            </a:extLst>
          </p:cNvPr>
          <p:cNvSpPr txBox="1"/>
          <p:nvPr/>
        </p:nvSpPr>
        <p:spPr>
          <a:xfrm>
            <a:off x="6926283" y="2983198"/>
            <a:ext cx="2018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chemeClr val="accent2"/>
                </a:solidFill>
              </a:rPr>
              <a:t>Bioinformatics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5AAE5B9-F3B0-46B8-95EA-B86E3EB152AE}"/>
              </a:ext>
            </a:extLst>
          </p:cNvPr>
          <p:cNvSpPr txBox="1"/>
          <p:nvPr/>
        </p:nvSpPr>
        <p:spPr>
          <a:xfrm>
            <a:off x="7719336" y="2299378"/>
            <a:ext cx="2018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chemeClr val="accent2"/>
                </a:solidFill>
              </a:rPr>
              <a:t>Biological experiments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B3AEC0F-6818-4148-86A4-F9FDF6B62C25}"/>
              </a:ext>
            </a:extLst>
          </p:cNvPr>
          <p:cNvSpPr txBox="1"/>
          <p:nvPr/>
        </p:nvSpPr>
        <p:spPr>
          <a:xfrm>
            <a:off x="8656710" y="2843824"/>
            <a:ext cx="2018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chemeClr val="accent2"/>
                </a:solidFill>
              </a:rPr>
              <a:t>Neuroimaging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6D4BC1C-8818-45CE-934E-F6C67637BA88}"/>
              </a:ext>
            </a:extLst>
          </p:cNvPr>
          <p:cNvSpPr txBox="1"/>
          <p:nvPr/>
        </p:nvSpPr>
        <p:spPr>
          <a:xfrm>
            <a:off x="1146925" y="4431826"/>
            <a:ext cx="21647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(e.g., the increased risk of smoking among the relatives of people who smoke, studies of the heritability of dependence)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CB8B7C77-A51F-476A-B5B2-18C02EFAA3FB}"/>
              </a:ext>
            </a:extLst>
          </p:cNvPr>
          <p:cNvSpPr/>
          <p:nvPr/>
        </p:nvSpPr>
        <p:spPr>
          <a:xfrm rot="938643">
            <a:off x="339245" y="2558111"/>
            <a:ext cx="11793622" cy="2743200"/>
          </a:xfrm>
          <a:prstGeom prst="right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9A68D4-CC60-4C7D-BD3A-508AEFAC478D}"/>
              </a:ext>
            </a:extLst>
          </p:cNvPr>
          <p:cNvSpPr txBox="1"/>
          <p:nvPr/>
        </p:nvSpPr>
        <p:spPr>
          <a:xfrm>
            <a:off x="515233" y="2411596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Phenotyping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B4A466-F600-4D47-B605-5E4A8D22A4FB}"/>
              </a:ext>
            </a:extLst>
          </p:cNvPr>
          <p:cNvSpPr txBox="1"/>
          <p:nvPr/>
        </p:nvSpPr>
        <p:spPr>
          <a:xfrm>
            <a:off x="2416030" y="2564974"/>
            <a:ext cx="16198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Studying related individuals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8156A6-51E6-40F9-86DC-CF8F5672DF12}"/>
              </a:ext>
            </a:extLst>
          </p:cNvPr>
          <p:cNvSpPr txBox="1"/>
          <p:nvPr/>
        </p:nvSpPr>
        <p:spPr>
          <a:xfrm>
            <a:off x="4341160" y="3196141"/>
            <a:ext cx="10250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Gene finding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BAE058-96A5-4C8C-BDF7-2FA431F246EF}"/>
              </a:ext>
            </a:extLst>
          </p:cNvPr>
          <p:cNvSpPr txBox="1"/>
          <p:nvPr/>
        </p:nvSpPr>
        <p:spPr>
          <a:xfrm>
            <a:off x="5403517" y="3705525"/>
            <a:ext cx="2568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Gene–environment interplay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1A7237-EC77-40D5-BFD3-10F4584B4926}"/>
              </a:ext>
            </a:extLst>
          </p:cNvPr>
          <p:cNvSpPr txBox="1"/>
          <p:nvPr/>
        </p:nvSpPr>
        <p:spPr>
          <a:xfrm>
            <a:off x="7953662" y="4249214"/>
            <a:ext cx="1619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Biological relevance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CB64E39-2947-4AF8-9E2D-83C80C053A11}"/>
              </a:ext>
            </a:extLst>
          </p:cNvPr>
          <p:cNvCxnSpPr>
            <a:cxnSpLocks/>
          </p:cNvCxnSpPr>
          <p:nvPr/>
        </p:nvCxnSpPr>
        <p:spPr>
          <a:xfrm flipH="1">
            <a:off x="2286000" y="3480619"/>
            <a:ext cx="545691" cy="486697"/>
          </a:xfrm>
          <a:prstGeom prst="line">
            <a:avLst/>
          </a:prstGeom>
          <a:ln w="12700"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56D45E6-8251-4D30-A0F1-5596A094E688}"/>
              </a:ext>
            </a:extLst>
          </p:cNvPr>
          <p:cNvCxnSpPr>
            <a:cxnSpLocks/>
          </p:cNvCxnSpPr>
          <p:nvPr/>
        </p:nvCxnSpPr>
        <p:spPr>
          <a:xfrm flipH="1">
            <a:off x="2927555" y="3495368"/>
            <a:ext cx="103239" cy="575187"/>
          </a:xfrm>
          <a:prstGeom prst="line">
            <a:avLst/>
          </a:prstGeom>
          <a:ln w="12700"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44BD480-BE34-45DE-ADCC-ECCF1F135FDA}"/>
              </a:ext>
            </a:extLst>
          </p:cNvPr>
          <p:cNvCxnSpPr>
            <a:cxnSpLocks/>
          </p:cNvCxnSpPr>
          <p:nvPr/>
        </p:nvCxnSpPr>
        <p:spPr>
          <a:xfrm>
            <a:off x="4395019" y="2455606"/>
            <a:ext cx="343288" cy="723723"/>
          </a:xfrm>
          <a:prstGeom prst="line">
            <a:avLst/>
          </a:prstGeom>
          <a:ln w="12700">
            <a:solidFill>
              <a:schemeClr val="accent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2A397D1-B050-4A15-9503-BAE4F524DDCD}"/>
              </a:ext>
            </a:extLst>
          </p:cNvPr>
          <p:cNvCxnSpPr>
            <a:cxnSpLocks/>
          </p:cNvCxnSpPr>
          <p:nvPr/>
        </p:nvCxnSpPr>
        <p:spPr>
          <a:xfrm flipH="1">
            <a:off x="4836709" y="2411361"/>
            <a:ext cx="251485" cy="767968"/>
          </a:xfrm>
          <a:prstGeom prst="line">
            <a:avLst/>
          </a:prstGeom>
          <a:ln w="12700">
            <a:solidFill>
              <a:schemeClr val="accent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4667680-EB2A-45F8-8DE7-2D4A21B1D4CF}"/>
              </a:ext>
            </a:extLst>
          </p:cNvPr>
          <p:cNvCxnSpPr>
            <a:cxnSpLocks/>
          </p:cNvCxnSpPr>
          <p:nvPr/>
        </p:nvCxnSpPr>
        <p:spPr>
          <a:xfrm flipH="1">
            <a:off x="4973757" y="2617839"/>
            <a:ext cx="593759" cy="569896"/>
          </a:xfrm>
          <a:prstGeom prst="line">
            <a:avLst/>
          </a:prstGeom>
          <a:ln w="12700">
            <a:solidFill>
              <a:schemeClr val="accent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E1E091C-826F-4EAA-8425-4430DA9E99D2}"/>
              </a:ext>
            </a:extLst>
          </p:cNvPr>
          <p:cNvCxnSpPr>
            <a:cxnSpLocks/>
          </p:cNvCxnSpPr>
          <p:nvPr/>
        </p:nvCxnSpPr>
        <p:spPr>
          <a:xfrm flipH="1">
            <a:off x="5884606" y="4380271"/>
            <a:ext cx="427705" cy="457200"/>
          </a:xfrm>
          <a:prstGeom prst="line">
            <a:avLst/>
          </a:prstGeom>
          <a:ln w="12700"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ADB0A52-87F2-4E18-B57C-FB29521F3CFA}"/>
              </a:ext>
            </a:extLst>
          </p:cNvPr>
          <p:cNvCxnSpPr>
            <a:cxnSpLocks/>
          </p:cNvCxnSpPr>
          <p:nvPr/>
        </p:nvCxnSpPr>
        <p:spPr>
          <a:xfrm>
            <a:off x="6489290" y="4395019"/>
            <a:ext cx="176982" cy="560439"/>
          </a:xfrm>
          <a:prstGeom prst="line">
            <a:avLst/>
          </a:prstGeom>
          <a:ln w="12700"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FB670E0-E56D-4D9B-A340-CF4ADDDDA158}"/>
              </a:ext>
            </a:extLst>
          </p:cNvPr>
          <p:cNvCxnSpPr>
            <a:cxnSpLocks/>
          </p:cNvCxnSpPr>
          <p:nvPr/>
        </p:nvCxnSpPr>
        <p:spPr>
          <a:xfrm flipH="1">
            <a:off x="8807451" y="3244645"/>
            <a:ext cx="358672" cy="985352"/>
          </a:xfrm>
          <a:prstGeom prst="line">
            <a:avLst/>
          </a:prstGeom>
          <a:ln w="12700">
            <a:solidFill>
              <a:schemeClr val="accent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CF0CC5BE-BA1A-4EAA-AF5C-AE18A57F488B}"/>
              </a:ext>
            </a:extLst>
          </p:cNvPr>
          <p:cNvCxnSpPr>
            <a:cxnSpLocks/>
          </p:cNvCxnSpPr>
          <p:nvPr/>
        </p:nvCxnSpPr>
        <p:spPr>
          <a:xfrm>
            <a:off x="8701548" y="2986548"/>
            <a:ext cx="1878" cy="1243449"/>
          </a:xfrm>
          <a:prstGeom prst="line">
            <a:avLst/>
          </a:prstGeom>
          <a:ln w="12700">
            <a:solidFill>
              <a:schemeClr val="accent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29221115-8757-458A-9850-7CA61644C463}"/>
              </a:ext>
            </a:extLst>
          </p:cNvPr>
          <p:cNvCxnSpPr>
            <a:cxnSpLocks/>
          </p:cNvCxnSpPr>
          <p:nvPr/>
        </p:nvCxnSpPr>
        <p:spPr>
          <a:xfrm>
            <a:off x="8126361" y="3340510"/>
            <a:ext cx="443574" cy="897696"/>
          </a:xfrm>
          <a:prstGeom prst="line">
            <a:avLst/>
          </a:prstGeom>
          <a:ln w="12700">
            <a:solidFill>
              <a:schemeClr val="accent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05EDD012-1E2F-4920-A352-AC8A1562230E}"/>
              </a:ext>
            </a:extLst>
          </p:cNvPr>
          <p:cNvSpPr txBox="1"/>
          <p:nvPr/>
        </p:nvSpPr>
        <p:spPr>
          <a:xfrm>
            <a:off x="4576842" y="5296690"/>
            <a:ext cx="28737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(e.g., increase in heritable influences with decreased parental monitoring, </a:t>
            </a:r>
            <a:br>
              <a:rPr lang="en-GB" sz="1200" dirty="0"/>
            </a:br>
            <a:r>
              <a:rPr lang="en-GB" sz="1200" dirty="0"/>
              <a:t>SNPs can decrease susceptibility to peer influences on smoking)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E629F3-3769-4F89-80D8-3F7631B36634}"/>
              </a:ext>
            </a:extLst>
          </p:cNvPr>
          <p:cNvSpPr txBox="1"/>
          <p:nvPr/>
        </p:nvSpPr>
        <p:spPr>
          <a:xfrm>
            <a:off x="9497490" y="4717785"/>
            <a:ext cx="2036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tx2"/>
                </a:solidFill>
              </a:rPr>
              <a:t>Treatment response</a:t>
            </a:r>
          </a:p>
        </p:txBody>
      </p:sp>
    </p:spTree>
    <p:extLst>
      <p:ext uri="{BB962C8B-B14F-4D97-AF65-F5344CB8AC3E}">
        <p14:creationId xmlns:p14="http://schemas.microsoft.com/office/powerpoint/2010/main" val="6266065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Lu Foundation colours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2" ma:contentTypeDescription="Create a new document." ma:contentTypeScope="" ma:versionID="54b255b191e97599d06abbcfa5c0843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0893247c1de1bf2566ac7831acc466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4A6D2EA1-2671-4A9E-B0ED-BCBE73D423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http://schemas.microsoft.com/office/infopath/2007/PartnerControls"/>
    <ds:schemaRef ds:uri="eeb652d5-4517-4776-9e6b-85ff002a99c0"/>
    <ds:schemaRef ds:uri="http://purl.org/dc/elements/1.1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terms/"/>
    <ds:schemaRef ds:uri="28627d7c-4416-4bc1-86cf-ca6c3a42a8f2"/>
    <ds:schemaRef ds:uri="08562aa6-c0ad-4fb9-8a82-15409d3a28b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9647</TotalTime>
  <Words>366</Words>
  <Application>Microsoft Office PowerPoint</Application>
  <PresentationFormat>Widescreen</PresentationFormat>
  <Paragraphs>30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Studying genes and addiction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423</cp:revision>
  <dcterms:created xsi:type="dcterms:W3CDTF">2022-02-04T12:28:06Z</dcterms:created>
  <dcterms:modified xsi:type="dcterms:W3CDTF">2023-03-31T09:05:28Z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0x010100868B7F06F4DB3549B94736FD505CB356</vt:lpwstr>
  </property>
  <property fmtid="{D5CDD505-2E9C-101B-9397-08002B2CF9AE}" pid="3" name="MediaServiceImageTags">
    <vt:lpwstr/>
  </property>
</Properties>
</file>