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1014" r:id="rId5"/>
  </p:sldIdLst>
  <p:sldSz cx="12192000" cy="6858000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Morgan, Celia" initials="MC" lastIdx="67" clrIdx="6">
    <p:extLst>
      <p:ext uri="{19B8F6BF-5375-455C-9EA6-DF929625EA0E}">
        <p15:presenceInfo xmlns:p15="http://schemas.microsoft.com/office/powerpoint/2012/main" userId="S::celia.morgan@exeter.ac.uk::29bcb0e8-5fe3-4c38-a669-f58f3a61a3c4" providerId="AD"/>
      </p:ext>
    </p:extLst>
  </p:cmAuthor>
  <p:cmAuthor id="1" name="Chris Edge" initials="CE" lastIdx="143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12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29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  <p:cmAuthor id="6" name="Laura Edwards-Ingram" initials="LEI" lastIdx="70" clrIdx="5">
    <p:extLst>
      <p:ext uri="{19B8F6BF-5375-455C-9EA6-DF929625EA0E}">
        <p15:presenceInfo xmlns:p15="http://schemas.microsoft.com/office/powerpoint/2012/main" userId="S::Laura.Edwards-Ingram@primeglobalpeople.com::e4f8a1d5-4dcf-4866-90cf-c2cbd767f4b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7171"/>
    <a:srgbClr val="B2A499"/>
    <a:srgbClr val="EA1E3B"/>
    <a:srgbClr val="9AA49C"/>
    <a:srgbClr val="D9D1CC"/>
    <a:srgbClr val="F0F0F0"/>
    <a:srgbClr val="F0ECDF"/>
    <a:srgbClr val="000000"/>
    <a:srgbClr val="3F1A01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29" autoAdjust="0"/>
    <p:restoredTop sz="76725" autoAdjust="0"/>
  </p:normalViewPr>
  <p:slideViewPr>
    <p:cSldViewPr>
      <p:cViewPr varScale="1">
        <p:scale>
          <a:sx n="84" d="100"/>
          <a:sy n="84" d="100"/>
        </p:scale>
        <p:origin x="354" y="90"/>
      </p:cViewPr>
      <p:guideLst/>
    </p:cSldViewPr>
  </p:slideViewPr>
  <p:notesTextViewPr>
    <p:cViewPr>
      <p:scale>
        <a:sx n="124" d="100"/>
        <a:sy n="124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>
      <p:cViewPr>
        <p:scale>
          <a:sx n="140" d="100"/>
          <a:sy n="140" d="100"/>
        </p:scale>
        <p:origin x="2640" y="-33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15-05-2023</a:t>
            </a:fld>
            <a:endParaRPr lang="da-DK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193"/>
            <a:ext cx="5438140" cy="4218573"/>
          </a:xfrm>
        </p:spPr>
        <p:txBody>
          <a:bodyPr/>
          <a:lstStyle/>
          <a:p>
            <a:r>
              <a:rPr lang="en-GB" dirty="0"/>
              <a:t>The slide shows the health burden of various diseases from the Global Burden of Disease studies, as measured in disability-adjusted life years (DALYs), which represent the loss of the equivalent of one year of full health.</a:t>
            </a:r>
            <a:r>
              <a:rPr lang="en-GB" baseline="30000" dirty="0"/>
              <a:t>[GBD, 2019]</a:t>
            </a:r>
            <a:r>
              <a:rPr lang="en-GB" dirty="0"/>
              <a:t> The results of the Global Burden of Disease studies, and more comprehensive analyses focusing on alcohol consumption specifically, have demonstrated the burden that addiction and substance-use disorders place on global health.</a:t>
            </a:r>
            <a:r>
              <a:rPr lang="en-GB" baseline="30000" dirty="0"/>
              <a:t>[GDB, 2016; GBD, 2019]</a:t>
            </a:r>
            <a:r>
              <a:rPr lang="en-GB" dirty="0"/>
              <a:t> Some have argued that the weight of evidence now available demonstrates that there is no ‘safe’ level of alcohol consumption – that small reductions in specific health harms at low levels of consumption are outweighed by increased risks of other harms.</a:t>
            </a:r>
            <a:r>
              <a:rPr lang="en-GB" baseline="30000" dirty="0"/>
              <a:t>[Burton &amp; Sheron, 2018]</a:t>
            </a:r>
            <a:r>
              <a:rPr lang="en-GB" dirty="0"/>
              <a:t> This conclusion is a challenge to policy makers, who must balance this health burden against other considerations.</a:t>
            </a:r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Burton R, Sheron N. No level of alcohol consumption improves health. Lancet. 2018; 392 (10152): 987–988.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GBD 2016 Alcohol Collaborators. Alcohol use and burden for 195 countries and territories, 1990-2016: a systematic analysis for the Global Burden of Disease Study 2016. Lancet 2018; 392 (10152): 1015–1035.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GBD 2019 Risk Factors Collaborators. Global burden of 87 risk factors in 204 countries and territories, 1990-2019: a systematic analysis for the Global Burden of Disease Study 2019. Lancet 2020; 396 (10258): 1223–1249.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73113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54FE7FC-D098-41DA-B386-08B7165B27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Substance use disorders and other addictions</a:t>
            </a:r>
            <a:r>
              <a:rPr lang="en-GB" dirty="0"/>
              <a:t> – Comorbidities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E708A587-1D9B-401A-9CFE-1DD767B9C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Addiction and the global burden of disease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7394F41-41BF-4634-8D9C-4CDE3743FD4F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r>
              <a:rPr lang="en-GB" dirty="0"/>
              <a:t>Addiction and substance-use disorders contribute to the global burden of disease, amongst a variety of physical diseases</a:t>
            </a:r>
          </a:p>
          <a:p>
            <a:r>
              <a:rPr lang="en-GB" dirty="0"/>
              <a:t>I</a:t>
            </a:r>
            <a:r>
              <a:rPr lang="en-US" dirty="0"/>
              <a:t>n 2019, alcohol use was the leading risk factor for attributable DALYs for those aged 25–49 years</a:t>
            </a:r>
            <a:endParaRPr lang="en-US" baseline="300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ED4FB14-A2EE-4DA5-BE79-66898680ED2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DALY=disability-adjusted life year; LDL=low-density lipoprotein</a:t>
            </a:r>
          </a:p>
          <a:p>
            <a:endParaRPr lang="en-US" dirty="0"/>
          </a:p>
          <a:p>
            <a:r>
              <a:rPr lang="en-US" dirty="0"/>
              <a:t>Adapted from: GBD 2019 Risk Factors Collaborators. Lancet 2020;396(10258):1223–1249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9A0A4F-FFD5-4A14-8BFE-359FED6E81F2}"/>
              </a:ext>
            </a:extLst>
          </p:cNvPr>
          <p:cNvSpPr txBox="1"/>
          <p:nvPr/>
        </p:nvSpPr>
        <p:spPr>
          <a:xfrm>
            <a:off x="6710230" y="1613412"/>
            <a:ext cx="1781257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900" dirty="0"/>
              <a:t>Child and maternal malnutrition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F3255E-E6E4-49C5-9266-A9E7102ED481}"/>
              </a:ext>
            </a:extLst>
          </p:cNvPr>
          <p:cNvSpPr txBox="1"/>
          <p:nvPr/>
        </p:nvSpPr>
        <p:spPr>
          <a:xfrm>
            <a:off x="6787174" y="1806362"/>
            <a:ext cx="1627369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900" dirty="0"/>
              <a:t>High systolic blood pressure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553D730-AB86-4F5B-840B-127D46E4AE3C}"/>
              </a:ext>
            </a:extLst>
          </p:cNvPr>
          <p:cNvSpPr txBox="1"/>
          <p:nvPr/>
        </p:nvSpPr>
        <p:spPr>
          <a:xfrm>
            <a:off x="7191130" y="1999312"/>
            <a:ext cx="819456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900" dirty="0"/>
              <a:t>Air pollution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513B55-B843-4721-9FEF-7BBB7F9B1E85}"/>
              </a:ext>
            </a:extLst>
          </p:cNvPr>
          <p:cNvSpPr txBox="1"/>
          <p:nvPr/>
        </p:nvSpPr>
        <p:spPr>
          <a:xfrm>
            <a:off x="6787173" y="2192262"/>
            <a:ext cx="1627370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900" dirty="0"/>
              <a:t>High fasting plasma glucose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84E516F-108B-4B1E-9492-9EFA84661DBE}"/>
              </a:ext>
            </a:extLst>
          </p:cNvPr>
          <p:cNvSpPr txBox="1"/>
          <p:nvPr/>
        </p:nvSpPr>
        <p:spPr>
          <a:xfrm>
            <a:off x="6941063" y="2385212"/>
            <a:ext cx="131959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900" dirty="0"/>
              <a:t>High body mass index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252DF81-1501-4D8F-A578-8871E2D9A299}"/>
              </a:ext>
            </a:extLst>
          </p:cNvPr>
          <p:cNvSpPr txBox="1"/>
          <p:nvPr/>
        </p:nvSpPr>
        <p:spPr>
          <a:xfrm>
            <a:off x="7191131" y="2578162"/>
            <a:ext cx="819455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900" dirty="0"/>
              <a:t>Dietary risks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524D85F-CAC7-470B-BD4A-E4EEF4E1FC6A}"/>
              </a:ext>
            </a:extLst>
          </p:cNvPr>
          <p:cNvSpPr txBox="1"/>
          <p:nvPr/>
        </p:nvSpPr>
        <p:spPr>
          <a:xfrm>
            <a:off x="7245633" y="2763418"/>
            <a:ext cx="710451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000" b="1" dirty="0">
                <a:solidFill>
                  <a:schemeClr val="accent5"/>
                </a:solidFill>
              </a:rPr>
              <a:t>Tobacco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0691F45-2B3D-4DD7-851C-F2A13B4AFA28}"/>
              </a:ext>
            </a:extLst>
          </p:cNvPr>
          <p:cNvSpPr txBox="1"/>
          <p:nvPr/>
        </p:nvSpPr>
        <p:spPr>
          <a:xfrm>
            <a:off x="6517869" y="2964062"/>
            <a:ext cx="2165979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900" dirty="0"/>
              <a:t>Unsafe water, sanitation, handwashing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B4C64A3-B172-4B67-968A-382E56A8D5E6}"/>
              </a:ext>
            </a:extLst>
          </p:cNvPr>
          <p:cNvSpPr txBox="1"/>
          <p:nvPr/>
        </p:nvSpPr>
        <p:spPr>
          <a:xfrm>
            <a:off x="6973123" y="3157012"/>
            <a:ext cx="125547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900" dirty="0"/>
              <a:t>High LDL cholesterol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8769897-BE0D-42E7-A293-D1722BDFFF3C}"/>
              </a:ext>
            </a:extLst>
          </p:cNvPr>
          <p:cNvSpPr txBox="1"/>
          <p:nvPr/>
        </p:nvSpPr>
        <p:spPr>
          <a:xfrm>
            <a:off x="7024419" y="3349962"/>
            <a:ext cx="1152880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900" dirty="0"/>
              <a:t>Kidney dysfunction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848056A-622A-4566-9CC6-C0875388D70A}"/>
              </a:ext>
            </a:extLst>
          </p:cNvPr>
          <p:cNvSpPr txBox="1"/>
          <p:nvPr/>
        </p:nvSpPr>
        <p:spPr>
          <a:xfrm>
            <a:off x="7219984" y="3542912"/>
            <a:ext cx="761748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900" dirty="0"/>
              <a:t>Unsafe sex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BAA2852-7112-4115-88B7-3BE61E0CEA42}"/>
              </a:ext>
            </a:extLst>
          </p:cNvPr>
          <p:cNvSpPr txBox="1"/>
          <p:nvPr/>
        </p:nvSpPr>
        <p:spPr>
          <a:xfrm>
            <a:off x="7037243" y="3735862"/>
            <a:ext cx="112723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900" dirty="0"/>
              <a:t>Occupational risks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D508E37-4748-419B-94F6-0B5D3228B7AF}"/>
              </a:ext>
            </a:extLst>
          </p:cNvPr>
          <p:cNvSpPr txBox="1"/>
          <p:nvPr/>
        </p:nvSpPr>
        <p:spPr>
          <a:xfrm>
            <a:off x="6870530" y="3928812"/>
            <a:ext cx="1460656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900" dirty="0"/>
              <a:t>Non-optimal temperature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0A4B240-B440-4FD6-B3DA-BECF52A85BFE}"/>
              </a:ext>
            </a:extLst>
          </p:cNvPr>
          <p:cNvSpPr txBox="1"/>
          <p:nvPr/>
        </p:nvSpPr>
        <p:spPr>
          <a:xfrm>
            <a:off x="7146246" y="4114068"/>
            <a:ext cx="909224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000" b="1" dirty="0">
                <a:solidFill>
                  <a:schemeClr val="accent5"/>
                </a:solidFill>
              </a:rPr>
              <a:t>Alcohol use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6BF2871-A497-4EFD-AFEB-3714BFF2C5BB}"/>
              </a:ext>
            </a:extLst>
          </p:cNvPr>
          <p:cNvSpPr txBox="1"/>
          <p:nvPr/>
        </p:nvSpPr>
        <p:spPr>
          <a:xfrm>
            <a:off x="7231205" y="4307018"/>
            <a:ext cx="739306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000" b="1" dirty="0">
                <a:solidFill>
                  <a:schemeClr val="accent5"/>
                </a:solidFill>
              </a:rPr>
              <a:t>Drug use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A344A17-11BF-417F-A7B9-BBF5ECA4CCD8}"/>
              </a:ext>
            </a:extLst>
          </p:cNvPr>
          <p:cNvSpPr txBox="1"/>
          <p:nvPr/>
        </p:nvSpPr>
        <p:spPr>
          <a:xfrm>
            <a:off x="6854500" y="4507662"/>
            <a:ext cx="1492717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900" dirty="0"/>
              <a:t>Low bone mineral density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653759F-9CD9-4452-BF37-C1A4BC94DCBD}"/>
              </a:ext>
            </a:extLst>
          </p:cNvPr>
          <p:cNvSpPr txBox="1"/>
          <p:nvPr/>
        </p:nvSpPr>
        <p:spPr>
          <a:xfrm>
            <a:off x="6851295" y="4700612"/>
            <a:ext cx="1499128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900" dirty="0"/>
              <a:t>Other environmental risks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9D690B8-B8B5-45BD-9A89-5B77C936EC8A}"/>
              </a:ext>
            </a:extLst>
          </p:cNvPr>
          <p:cNvSpPr txBox="1"/>
          <p:nvPr/>
        </p:nvSpPr>
        <p:spPr>
          <a:xfrm>
            <a:off x="6876942" y="4893562"/>
            <a:ext cx="1447833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900" dirty="0"/>
              <a:t>Intimate partner violence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88570B9-2673-4331-908A-DB3B4D1045DE}"/>
              </a:ext>
            </a:extLst>
          </p:cNvPr>
          <p:cNvSpPr txBox="1"/>
          <p:nvPr/>
        </p:nvSpPr>
        <p:spPr>
          <a:xfrm>
            <a:off x="6985947" y="5086512"/>
            <a:ext cx="1229824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900" dirty="0"/>
              <a:t>Low physical activity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FF99004-71B6-4485-9540-96C63B3504A8}"/>
              </a:ext>
            </a:extLst>
          </p:cNvPr>
          <p:cNvSpPr txBox="1"/>
          <p:nvPr/>
        </p:nvSpPr>
        <p:spPr>
          <a:xfrm>
            <a:off x="6569166" y="5279457"/>
            <a:ext cx="2063386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900" dirty="0"/>
              <a:t>Childhood sexual abuse and bullying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63788B0-8FC7-46DB-B12D-73214DB25305}"/>
              </a:ext>
            </a:extLst>
          </p:cNvPr>
          <p:cNvGrpSpPr/>
          <p:nvPr/>
        </p:nvGrpSpPr>
        <p:grpSpPr>
          <a:xfrm>
            <a:off x="8550262" y="1653327"/>
            <a:ext cx="3344354" cy="4203638"/>
            <a:chOff x="2351527" y="1856745"/>
            <a:chExt cx="4226181" cy="420363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F8A5E99-EE8C-4689-9952-BC6E06E43215}"/>
                </a:ext>
              </a:extLst>
            </p:cNvPr>
            <p:cNvSpPr txBox="1"/>
            <p:nvPr/>
          </p:nvSpPr>
          <p:spPr>
            <a:xfrm>
              <a:off x="2351527" y="5783384"/>
              <a:ext cx="3407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dirty="0"/>
                <a:t>0</a:t>
              </a: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0B174D5-F82E-42BE-9DFB-D2F92761CA43}"/>
                </a:ext>
              </a:extLst>
            </p:cNvPr>
            <p:cNvCxnSpPr>
              <a:cxnSpLocks/>
            </p:cNvCxnSpPr>
            <p:nvPr/>
          </p:nvCxnSpPr>
          <p:spPr>
            <a:xfrm>
              <a:off x="2513366" y="1856745"/>
              <a:ext cx="0" cy="385200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2B73C1E-477F-404C-8108-4C543A40DBC9}"/>
                </a:ext>
              </a:extLst>
            </p:cNvPr>
            <p:cNvCxnSpPr>
              <a:cxnSpLocks/>
            </p:cNvCxnSpPr>
            <p:nvPr/>
          </p:nvCxnSpPr>
          <p:spPr>
            <a:xfrm>
              <a:off x="6278122" y="1856745"/>
              <a:ext cx="0" cy="385200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35EDB9C-F70D-4E50-BC2B-39F94AA1C6CD}"/>
                </a:ext>
              </a:extLst>
            </p:cNvPr>
            <p:cNvCxnSpPr>
              <a:cxnSpLocks/>
            </p:cNvCxnSpPr>
            <p:nvPr/>
          </p:nvCxnSpPr>
          <p:spPr>
            <a:xfrm>
              <a:off x="5740301" y="1856745"/>
              <a:ext cx="0" cy="385200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36F86AE-EC75-4918-AFD9-B1DC2C9F6BF0}"/>
                </a:ext>
              </a:extLst>
            </p:cNvPr>
            <p:cNvCxnSpPr>
              <a:cxnSpLocks/>
            </p:cNvCxnSpPr>
            <p:nvPr/>
          </p:nvCxnSpPr>
          <p:spPr>
            <a:xfrm>
              <a:off x="5202478" y="1856745"/>
              <a:ext cx="0" cy="385200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F9933C8-2917-425A-8CAE-08A007BF5D87}"/>
                </a:ext>
              </a:extLst>
            </p:cNvPr>
            <p:cNvCxnSpPr>
              <a:cxnSpLocks/>
            </p:cNvCxnSpPr>
            <p:nvPr/>
          </p:nvCxnSpPr>
          <p:spPr>
            <a:xfrm>
              <a:off x="4664656" y="1856745"/>
              <a:ext cx="0" cy="385200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92C693A-5882-4750-A4FE-1E6D6C73BEF5}"/>
                </a:ext>
              </a:extLst>
            </p:cNvPr>
            <p:cNvCxnSpPr>
              <a:cxnSpLocks/>
            </p:cNvCxnSpPr>
            <p:nvPr/>
          </p:nvCxnSpPr>
          <p:spPr>
            <a:xfrm>
              <a:off x="4126833" y="1856745"/>
              <a:ext cx="0" cy="385200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1F9CE85-3CE5-43E0-8DA9-11AF261C9353}"/>
                </a:ext>
              </a:extLst>
            </p:cNvPr>
            <p:cNvCxnSpPr>
              <a:cxnSpLocks/>
            </p:cNvCxnSpPr>
            <p:nvPr/>
          </p:nvCxnSpPr>
          <p:spPr>
            <a:xfrm>
              <a:off x="3589011" y="1856745"/>
              <a:ext cx="0" cy="385200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815747A-E80C-42AE-9433-F5F49ED92AD9}"/>
                </a:ext>
              </a:extLst>
            </p:cNvPr>
            <p:cNvCxnSpPr>
              <a:cxnSpLocks/>
            </p:cNvCxnSpPr>
            <p:nvPr/>
          </p:nvCxnSpPr>
          <p:spPr>
            <a:xfrm>
              <a:off x="3051188" y="1856745"/>
              <a:ext cx="0" cy="385200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8682742-27CA-45AD-9C22-47D2C55A6F7E}"/>
                </a:ext>
              </a:extLst>
            </p:cNvPr>
            <p:cNvSpPr txBox="1"/>
            <p:nvPr/>
          </p:nvSpPr>
          <p:spPr>
            <a:xfrm>
              <a:off x="2888131" y="5783384"/>
              <a:ext cx="3407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dirty="0"/>
                <a:t>2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5DB1BF4-39EC-42ED-8030-A4EE4BD288DD}"/>
                </a:ext>
              </a:extLst>
            </p:cNvPr>
            <p:cNvSpPr txBox="1"/>
            <p:nvPr/>
          </p:nvSpPr>
          <p:spPr>
            <a:xfrm>
              <a:off x="3467495" y="5783384"/>
              <a:ext cx="2551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/>
                <a:t>4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74C8FEA-7F84-4AE3-BBA8-BC874B147627}"/>
                </a:ext>
              </a:extLst>
            </p:cNvPr>
            <p:cNvSpPr txBox="1"/>
            <p:nvPr/>
          </p:nvSpPr>
          <p:spPr>
            <a:xfrm>
              <a:off x="4004100" y="5783384"/>
              <a:ext cx="2551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/>
                <a:t>6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2EB3C8C-9594-42CE-B3F3-6D9420F5D4E8}"/>
                </a:ext>
              </a:extLst>
            </p:cNvPr>
            <p:cNvSpPr txBox="1"/>
            <p:nvPr/>
          </p:nvSpPr>
          <p:spPr>
            <a:xfrm>
              <a:off x="4540705" y="5783384"/>
              <a:ext cx="2551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/>
                <a:t>8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6BE1F5A-5548-44D9-9920-9C06CC9C8426}"/>
                </a:ext>
              </a:extLst>
            </p:cNvPr>
            <p:cNvSpPr txBox="1"/>
            <p:nvPr/>
          </p:nvSpPr>
          <p:spPr>
            <a:xfrm>
              <a:off x="4905318" y="5783384"/>
              <a:ext cx="59918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/>
                <a:t>10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945325E-D017-4753-A8FF-F251E85FF01E}"/>
                </a:ext>
              </a:extLst>
            </p:cNvPr>
            <p:cNvSpPr txBox="1"/>
            <p:nvPr/>
          </p:nvSpPr>
          <p:spPr>
            <a:xfrm>
              <a:off x="5441924" y="5783384"/>
              <a:ext cx="59918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/>
                <a:t>12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E114109-034B-41CA-94C1-F60D6E81594B}"/>
                </a:ext>
              </a:extLst>
            </p:cNvPr>
            <p:cNvSpPr txBox="1"/>
            <p:nvPr/>
          </p:nvSpPr>
          <p:spPr>
            <a:xfrm>
              <a:off x="5978526" y="5783384"/>
              <a:ext cx="59918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/>
                <a:t>14</a:t>
              </a: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5B4F4280-63DF-4D4C-8B4C-6FBA6E5F6FE2}"/>
              </a:ext>
            </a:extLst>
          </p:cNvPr>
          <p:cNvSpPr txBox="1"/>
          <p:nvPr/>
        </p:nvSpPr>
        <p:spPr>
          <a:xfrm>
            <a:off x="3713575" y="1351801"/>
            <a:ext cx="76597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/>
              <a:t>Percentage of DALYs attributable to various risk factors (all ages)</a:t>
            </a:r>
            <a:endParaRPr lang="en-GB" sz="1200" b="1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AB05AF3-976E-41C7-851D-80336381985C}"/>
              </a:ext>
            </a:extLst>
          </p:cNvPr>
          <p:cNvGrpSpPr/>
          <p:nvPr/>
        </p:nvGrpSpPr>
        <p:grpSpPr>
          <a:xfrm>
            <a:off x="8678332" y="1677774"/>
            <a:ext cx="2979209" cy="4438697"/>
            <a:chOff x="5470517" y="1677774"/>
            <a:chExt cx="2979209" cy="4438697"/>
          </a:xfrm>
        </p:grpSpPr>
        <p:pic>
          <p:nvPicPr>
            <p:cNvPr id="52" name="Graphic 51" descr="Male with solid fill">
              <a:extLst>
                <a:ext uri="{FF2B5EF4-FFF2-40B4-BE49-F238E27FC236}">
                  <a16:creationId xmlns:a16="http://schemas.microsoft.com/office/drawing/2014/main" id="{AC37BE50-DE7F-4739-B8C2-C26376C06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912304" y="2944436"/>
              <a:ext cx="2529480" cy="2529480"/>
            </a:xfrm>
            <a:prstGeom prst="rect">
              <a:avLst/>
            </a:prstGeom>
          </p:spPr>
        </p:pic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D32DA8B8-8325-4674-B0C2-12CC1C729723}"/>
                </a:ext>
              </a:extLst>
            </p:cNvPr>
            <p:cNvSpPr/>
            <p:nvPr/>
          </p:nvSpPr>
          <p:spPr>
            <a:xfrm>
              <a:off x="5472599" y="1866528"/>
              <a:ext cx="2097633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23436BE5-020F-443A-A157-DA75F592DB9C}"/>
                </a:ext>
              </a:extLst>
            </p:cNvPr>
            <p:cNvSpPr/>
            <p:nvPr/>
          </p:nvSpPr>
          <p:spPr>
            <a:xfrm>
              <a:off x="5472599" y="2059505"/>
              <a:ext cx="1908459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3F378068-FFDB-486E-9BE5-BF8144E5F32E}"/>
                </a:ext>
              </a:extLst>
            </p:cNvPr>
            <p:cNvSpPr/>
            <p:nvPr/>
          </p:nvSpPr>
          <p:spPr>
            <a:xfrm>
              <a:off x="5472599" y="2252482"/>
              <a:ext cx="1483770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0BB91255-B25D-43DF-AF88-6469E1F828EB}"/>
                </a:ext>
              </a:extLst>
            </p:cNvPr>
            <p:cNvSpPr/>
            <p:nvPr/>
          </p:nvSpPr>
          <p:spPr>
            <a:xfrm>
              <a:off x="5472599" y="2445459"/>
              <a:ext cx="1308384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0D9E796-56F5-4DD5-94E8-7D5D5C55BCCD}"/>
                </a:ext>
              </a:extLst>
            </p:cNvPr>
            <p:cNvSpPr/>
            <p:nvPr/>
          </p:nvSpPr>
          <p:spPr>
            <a:xfrm>
              <a:off x="5472599" y="2638436"/>
              <a:ext cx="1785557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68815551-C9D7-4F74-8CBC-49E547B56710}"/>
                </a:ext>
              </a:extLst>
            </p:cNvPr>
            <p:cNvSpPr/>
            <p:nvPr/>
          </p:nvSpPr>
          <p:spPr>
            <a:xfrm>
              <a:off x="5472599" y="2831413"/>
              <a:ext cx="2738931" cy="109533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818181"/>
                </a:gs>
              </a:gsLst>
              <a:lin ang="0" scaled="1"/>
              <a:tileRect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93252047-FDD8-4A1D-A245-82B0D95093F3}"/>
                </a:ext>
              </a:extLst>
            </p:cNvPr>
            <p:cNvSpPr/>
            <p:nvPr/>
          </p:nvSpPr>
          <p:spPr>
            <a:xfrm>
              <a:off x="5472599" y="3024390"/>
              <a:ext cx="708725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B70E199D-DEB8-4E20-B4CA-D4D7BD9EE54E}"/>
                </a:ext>
              </a:extLst>
            </p:cNvPr>
            <p:cNvSpPr/>
            <p:nvPr/>
          </p:nvSpPr>
          <p:spPr>
            <a:xfrm>
              <a:off x="5472599" y="3217367"/>
              <a:ext cx="945354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7C6E6284-98FA-4B43-87E4-7F209EE6A257}"/>
                </a:ext>
              </a:extLst>
            </p:cNvPr>
            <p:cNvSpPr/>
            <p:nvPr/>
          </p:nvSpPr>
          <p:spPr>
            <a:xfrm>
              <a:off x="5472599" y="3410344"/>
              <a:ext cx="650425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09349D3C-F129-4FFA-AFAB-B19F8B820460}"/>
                </a:ext>
              </a:extLst>
            </p:cNvPr>
            <p:cNvSpPr/>
            <p:nvPr/>
          </p:nvSpPr>
          <p:spPr>
            <a:xfrm>
              <a:off x="5472599" y="3603321"/>
              <a:ext cx="273191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8C9A0E80-F500-425B-B15B-836803B4D6BC}"/>
                </a:ext>
              </a:extLst>
            </p:cNvPr>
            <p:cNvSpPr/>
            <p:nvPr/>
          </p:nvSpPr>
          <p:spPr>
            <a:xfrm>
              <a:off x="5472599" y="3796298"/>
              <a:ext cx="739590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2BE22752-75ED-4CC1-982D-088B9CBB7913}"/>
                </a:ext>
              </a:extLst>
            </p:cNvPr>
            <p:cNvSpPr/>
            <p:nvPr/>
          </p:nvSpPr>
          <p:spPr>
            <a:xfrm>
              <a:off x="5472599" y="3989275"/>
              <a:ext cx="362356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FEB1521-142F-4C49-AFCF-EA62DC07876B}"/>
                </a:ext>
              </a:extLst>
            </p:cNvPr>
            <p:cNvSpPr/>
            <p:nvPr/>
          </p:nvSpPr>
          <p:spPr>
            <a:xfrm>
              <a:off x="5472599" y="4182252"/>
              <a:ext cx="1247141" cy="109533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818181"/>
                </a:gs>
              </a:gsLst>
              <a:lin ang="0" scaled="1"/>
              <a:tileRect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EFFDD19C-EF95-4F76-B5B1-1C31F8634AD5}"/>
                </a:ext>
              </a:extLst>
            </p:cNvPr>
            <p:cNvSpPr/>
            <p:nvPr/>
          </p:nvSpPr>
          <p:spPr>
            <a:xfrm>
              <a:off x="5472599" y="4375229"/>
              <a:ext cx="321203" cy="109533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818181"/>
                </a:gs>
              </a:gsLst>
              <a:lin ang="0" scaled="1"/>
              <a:tileRect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DAC5A138-2C91-496E-8FEF-271957E9E673}"/>
                </a:ext>
              </a:extLst>
            </p:cNvPr>
            <p:cNvSpPr/>
            <p:nvPr/>
          </p:nvSpPr>
          <p:spPr>
            <a:xfrm>
              <a:off x="5472599" y="4568206"/>
              <a:ext cx="125727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DD4F87DB-FD2E-4136-812C-8EDF9AA61588}"/>
                </a:ext>
              </a:extLst>
            </p:cNvPr>
            <p:cNvSpPr/>
            <p:nvPr/>
          </p:nvSpPr>
          <p:spPr>
            <a:xfrm>
              <a:off x="5472599" y="4761183"/>
              <a:ext cx="235468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D2BD176E-3692-4A6F-B95A-FFE0977F5147}"/>
                </a:ext>
              </a:extLst>
            </p:cNvPr>
            <p:cNvSpPr/>
            <p:nvPr/>
          </p:nvSpPr>
          <p:spPr>
            <a:xfrm>
              <a:off x="5472600" y="5147137"/>
              <a:ext cx="122297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19D964E9-1CDF-4D53-B394-C86E8DCDF9E7}"/>
                </a:ext>
              </a:extLst>
            </p:cNvPr>
            <p:cNvSpPr/>
            <p:nvPr/>
          </p:nvSpPr>
          <p:spPr>
            <a:xfrm>
              <a:off x="5472599" y="5340106"/>
              <a:ext cx="57139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1E6ED192-A6E6-4B56-AE35-411B8DE63571}"/>
                </a:ext>
              </a:extLst>
            </p:cNvPr>
            <p:cNvSpPr/>
            <p:nvPr/>
          </p:nvSpPr>
          <p:spPr>
            <a:xfrm>
              <a:off x="5472599" y="1677774"/>
              <a:ext cx="2438733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5A4E4D3-0929-48D5-9C42-30C618854341}"/>
                </a:ext>
              </a:extLst>
            </p:cNvPr>
            <p:cNvSpPr txBox="1"/>
            <p:nvPr/>
          </p:nvSpPr>
          <p:spPr>
            <a:xfrm>
              <a:off x="5470517" y="5839472"/>
              <a:ext cx="2979209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dirty="0"/>
                <a:t>DALYs (% of males)</a:t>
              </a:r>
              <a:endParaRPr lang="en-GB" sz="1200" dirty="0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57FFCC1B-57B3-410E-8AD9-85DB481E0E46}"/>
              </a:ext>
            </a:extLst>
          </p:cNvPr>
          <p:cNvGrpSpPr/>
          <p:nvPr/>
        </p:nvGrpSpPr>
        <p:grpSpPr>
          <a:xfrm>
            <a:off x="3263305" y="1653327"/>
            <a:ext cx="3382575" cy="4463144"/>
            <a:chOff x="514650" y="1653327"/>
            <a:chExt cx="3382575" cy="4463144"/>
          </a:xfrm>
        </p:grpSpPr>
        <p:pic>
          <p:nvPicPr>
            <p:cNvPr id="74" name="Graphic 73" descr="Female with solid fill">
              <a:extLst>
                <a:ext uri="{FF2B5EF4-FFF2-40B4-BE49-F238E27FC236}">
                  <a16:creationId xmlns:a16="http://schemas.microsoft.com/office/drawing/2014/main" id="{DC398A52-6BB5-41ED-9F6D-8C51B18AA9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08080" y="2944436"/>
              <a:ext cx="2529480" cy="2529480"/>
            </a:xfrm>
            <a:prstGeom prst="rect">
              <a:avLst/>
            </a:prstGeom>
          </p:spPr>
        </p:pic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A45CAB81-65D4-4F8C-BAEA-98F55C34CC09}"/>
                </a:ext>
              </a:extLst>
            </p:cNvPr>
            <p:cNvGrpSpPr/>
            <p:nvPr/>
          </p:nvGrpSpPr>
          <p:grpSpPr>
            <a:xfrm flipH="1">
              <a:off x="514650" y="1653327"/>
              <a:ext cx="3382575" cy="4203638"/>
              <a:chOff x="2351527" y="1856745"/>
              <a:chExt cx="4274480" cy="4203638"/>
            </a:xfrm>
          </p:grpSpPr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02D13787-24D1-43F1-8D0A-B31EC772747E}"/>
                  </a:ext>
                </a:extLst>
              </p:cNvPr>
              <p:cNvSpPr txBox="1"/>
              <p:nvPr/>
            </p:nvSpPr>
            <p:spPr>
              <a:xfrm>
                <a:off x="2351527" y="5783384"/>
                <a:ext cx="34072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200" dirty="0"/>
                  <a:t>0</a:t>
                </a:r>
              </a:p>
            </p:txBody>
          </p:sp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099658ED-6DDA-4787-8680-77661E2DC7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13366" y="1856745"/>
                <a:ext cx="0" cy="3852000"/>
              </a:xfrm>
              <a:prstGeom prst="line">
                <a:avLst/>
              </a:prstGeom>
              <a:ln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21E10F20-DC21-43B8-BF28-04863C321D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78122" y="1856745"/>
                <a:ext cx="0" cy="3852000"/>
              </a:xfrm>
              <a:prstGeom prst="line">
                <a:avLst/>
              </a:prstGeom>
              <a:ln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16325396-9FEA-4665-8DED-07D88E924E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40301" y="1856745"/>
                <a:ext cx="0" cy="3852000"/>
              </a:xfrm>
              <a:prstGeom prst="line">
                <a:avLst/>
              </a:prstGeom>
              <a:ln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A9A34ABD-EA71-4B30-9622-E24E3DB6A6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02478" y="1856745"/>
                <a:ext cx="0" cy="3852000"/>
              </a:xfrm>
              <a:prstGeom prst="line">
                <a:avLst/>
              </a:prstGeom>
              <a:ln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DF66FD25-89CE-4C57-AA38-6F68D3C296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64656" y="1856745"/>
                <a:ext cx="0" cy="3852000"/>
              </a:xfrm>
              <a:prstGeom prst="line">
                <a:avLst/>
              </a:prstGeom>
              <a:ln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4CE0E2F7-8E98-436E-8B93-5351321CC4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26833" y="1856745"/>
                <a:ext cx="0" cy="3852000"/>
              </a:xfrm>
              <a:prstGeom prst="line">
                <a:avLst/>
              </a:prstGeom>
              <a:ln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52C90DF5-911D-4B3C-A36D-63E39648E8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9011" y="1856745"/>
                <a:ext cx="0" cy="3852000"/>
              </a:xfrm>
              <a:prstGeom prst="line">
                <a:avLst/>
              </a:prstGeom>
              <a:ln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6972B7A5-6246-4BBE-9451-C3611A4272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51188" y="1856745"/>
                <a:ext cx="0" cy="3852000"/>
              </a:xfrm>
              <a:prstGeom prst="line">
                <a:avLst/>
              </a:prstGeom>
              <a:ln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2F46F0F1-8922-4CA2-A1D2-DD4D00142CEC}"/>
                  </a:ext>
                </a:extLst>
              </p:cNvPr>
              <p:cNvSpPr txBox="1"/>
              <p:nvPr/>
            </p:nvSpPr>
            <p:spPr>
              <a:xfrm>
                <a:off x="2888131" y="5783384"/>
                <a:ext cx="34072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200" dirty="0"/>
                  <a:t>2</a:t>
                </a:r>
              </a:p>
            </p:txBody>
          </p: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3A868B61-92A2-4713-8A2A-3B52F2E2719A}"/>
                  </a:ext>
                </a:extLst>
              </p:cNvPr>
              <p:cNvSpPr txBox="1"/>
              <p:nvPr/>
            </p:nvSpPr>
            <p:spPr>
              <a:xfrm>
                <a:off x="3467495" y="5783384"/>
                <a:ext cx="25519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/>
                  <a:t>4</a:t>
                </a:r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1284B160-7676-4884-AAF5-5272E525E3BE}"/>
                  </a:ext>
                </a:extLst>
              </p:cNvPr>
              <p:cNvSpPr txBox="1"/>
              <p:nvPr/>
            </p:nvSpPr>
            <p:spPr>
              <a:xfrm>
                <a:off x="4004100" y="5783384"/>
                <a:ext cx="25519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/>
                  <a:t>6</a:t>
                </a:r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6D6472BA-1CB5-4CCC-8D34-D9F5C58C46F8}"/>
                  </a:ext>
                </a:extLst>
              </p:cNvPr>
              <p:cNvSpPr txBox="1"/>
              <p:nvPr/>
            </p:nvSpPr>
            <p:spPr>
              <a:xfrm>
                <a:off x="4540705" y="5783384"/>
                <a:ext cx="25519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/>
                  <a:t>8</a:t>
                </a: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3C289696-D08E-438C-B172-5F80108F63F9}"/>
                  </a:ext>
                </a:extLst>
              </p:cNvPr>
              <p:cNvSpPr txBox="1"/>
              <p:nvPr/>
            </p:nvSpPr>
            <p:spPr>
              <a:xfrm>
                <a:off x="4857019" y="5783384"/>
                <a:ext cx="69578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/>
                  <a:t>10</a:t>
                </a: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1F412E08-900C-44A1-871E-31C6EA5D571A}"/>
                  </a:ext>
                </a:extLst>
              </p:cNvPr>
              <p:cNvSpPr txBox="1"/>
              <p:nvPr/>
            </p:nvSpPr>
            <p:spPr>
              <a:xfrm>
                <a:off x="5393625" y="5783384"/>
                <a:ext cx="69578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/>
                  <a:t>12</a:t>
                </a:r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D0A6CEE5-1008-4C05-9F2F-1B0855CB8435}"/>
                  </a:ext>
                </a:extLst>
              </p:cNvPr>
              <p:cNvSpPr txBox="1"/>
              <p:nvPr/>
            </p:nvSpPr>
            <p:spPr>
              <a:xfrm>
                <a:off x="5930227" y="5783384"/>
                <a:ext cx="69578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/>
                  <a:t>14</a:t>
                </a:r>
              </a:p>
            </p:txBody>
          </p:sp>
        </p:grp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74917A0A-D4E3-4126-9E29-B1FE2ADC1FEB}"/>
                </a:ext>
              </a:extLst>
            </p:cNvPr>
            <p:cNvSpPr/>
            <p:nvPr/>
          </p:nvSpPr>
          <p:spPr>
            <a:xfrm flipH="1">
              <a:off x="1277411" y="1677774"/>
              <a:ext cx="2495502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3A0564DC-AC73-4937-B84D-D7CC5C62082E}"/>
                </a:ext>
              </a:extLst>
            </p:cNvPr>
            <p:cNvSpPr/>
            <p:nvPr/>
          </p:nvSpPr>
          <p:spPr>
            <a:xfrm flipH="1">
              <a:off x="1932614" y="1870751"/>
              <a:ext cx="1840299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FEF191A8-2405-4C51-B0C9-CB63F989DD44}"/>
                </a:ext>
              </a:extLst>
            </p:cNvPr>
            <p:cNvSpPr/>
            <p:nvPr/>
          </p:nvSpPr>
          <p:spPr>
            <a:xfrm flipH="1">
              <a:off x="2127014" y="2063728"/>
              <a:ext cx="1645899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055F54C7-0138-4D0A-9909-E46506149FB3}"/>
                </a:ext>
              </a:extLst>
            </p:cNvPr>
            <p:cNvSpPr/>
            <p:nvPr/>
          </p:nvSpPr>
          <p:spPr>
            <a:xfrm flipH="1">
              <a:off x="2386216" y="2256705"/>
              <a:ext cx="1386697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09BF1809-6451-4450-AF18-7A930159164C}"/>
                </a:ext>
              </a:extLst>
            </p:cNvPr>
            <p:cNvSpPr/>
            <p:nvPr/>
          </p:nvSpPr>
          <p:spPr>
            <a:xfrm flipH="1">
              <a:off x="2389816" y="2449682"/>
              <a:ext cx="1383097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A254B4A9-BAA9-4107-A8A2-0E1D12A9A491}"/>
                </a:ext>
              </a:extLst>
            </p:cNvPr>
            <p:cNvSpPr/>
            <p:nvPr/>
          </p:nvSpPr>
          <p:spPr>
            <a:xfrm flipH="1">
              <a:off x="2451016" y="2642659"/>
              <a:ext cx="1321897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73FFC479-6427-40C5-833C-662978FCFE82}"/>
                </a:ext>
              </a:extLst>
            </p:cNvPr>
            <p:cNvSpPr/>
            <p:nvPr/>
          </p:nvSpPr>
          <p:spPr>
            <a:xfrm flipH="1">
              <a:off x="2764218" y="2835636"/>
              <a:ext cx="1008695" cy="109533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818181"/>
                </a:gs>
              </a:gsLst>
              <a:lin ang="0" scaled="1"/>
              <a:tileRect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0DDE0DF9-04A0-4F8F-8FD2-1665B6217491}"/>
                </a:ext>
              </a:extLst>
            </p:cNvPr>
            <p:cNvSpPr/>
            <p:nvPr/>
          </p:nvSpPr>
          <p:spPr>
            <a:xfrm flipH="1">
              <a:off x="3009020" y="3028613"/>
              <a:ext cx="763893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F5B2CD04-1AF0-4458-BF12-E823A215A391}"/>
                </a:ext>
              </a:extLst>
            </p:cNvPr>
            <p:cNvSpPr/>
            <p:nvPr/>
          </p:nvSpPr>
          <p:spPr>
            <a:xfrm flipH="1">
              <a:off x="3080098" y="3221590"/>
              <a:ext cx="692814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8FF98CF2-4ADF-4F24-8BCC-95A0C5022501}"/>
                </a:ext>
              </a:extLst>
            </p:cNvPr>
            <p:cNvSpPr/>
            <p:nvPr/>
          </p:nvSpPr>
          <p:spPr>
            <a:xfrm flipH="1">
              <a:off x="3145820" y="3414567"/>
              <a:ext cx="627093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2396C292-3451-4ED5-B406-0408AC9DF1AA}"/>
                </a:ext>
              </a:extLst>
            </p:cNvPr>
            <p:cNvSpPr/>
            <p:nvPr/>
          </p:nvSpPr>
          <p:spPr>
            <a:xfrm flipH="1">
              <a:off x="3253821" y="3607544"/>
              <a:ext cx="519092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D1EF79CA-D4BE-477D-A888-5940D2FB1D7F}"/>
                </a:ext>
              </a:extLst>
            </p:cNvPr>
            <p:cNvSpPr/>
            <p:nvPr/>
          </p:nvSpPr>
          <p:spPr>
            <a:xfrm flipH="1">
              <a:off x="3430221" y="3800521"/>
              <a:ext cx="342692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9E17134B-FF68-48C6-A09D-D6B1122DA67F}"/>
                </a:ext>
              </a:extLst>
            </p:cNvPr>
            <p:cNvSpPr/>
            <p:nvPr/>
          </p:nvSpPr>
          <p:spPr>
            <a:xfrm flipH="1">
              <a:off x="3455422" y="3993498"/>
              <a:ext cx="317491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A3384AE6-B7EA-4F9E-B036-CC9060D800C1}"/>
                </a:ext>
              </a:extLst>
            </p:cNvPr>
            <p:cNvSpPr/>
            <p:nvPr/>
          </p:nvSpPr>
          <p:spPr>
            <a:xfrm flipH="1">
              <a:off x="3516622" y="4186475"/>
              <a:ext cx="256291" cy="109533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818181"/>
                </a:gs>
              </a:gsLst>
              <a:lin ang="0" scaled="1"/>
              <a:tileRect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1EBE2C10-398D-49A1-BB62-B4D7E07881AD}"/>
                </a:ext>
              </a:extLst>
            </p:cNvPr>
            <p:cNvSpPr/>
            <p:nvPr/>
          </p:nvSpPr>
          <p:spPr>
            <a:xfrm flipH="1">
              <a:off x="3588622" y="4379452"/>
              <a:ext cx="184291" cy="109533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818181"/>
                </a:gs>
              </a:gsLst>
              <a:lin ang="0" scaled="1"/>
              <a:tileRect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F2C0EDAB-10AB-4DA1-9E67-C8B4F55655DB}"/>
                </a:ext>
              </a:extLst>
            </p:cNvPr>
            <p:cNvSpPr/>
            <p:nvPr/>
          </p:nvSpPr>
          <p:spPr>
            <a:xfrm flipH="1">
              <a:off x="3617423" y="4572429"/>
              <a:ext cx="155490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F692E401-2106-4789-86B9-1356107B3594}"/>
                </a:ext>
              </a:extLst>
            </p:cNvPr>
            <p:cNvSpPr/>
            <p:nvPr/>
          </p:nvSpPr>
          <p:spPr>
            <a:xfrm flipH="1">
              <a:off x="3621023" y="4765406"/>
              <a:ext cx="151890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5818A89C-DF50-4322-8DE1-2085123593D3}"/>
                </a:ext>
              </a:extLst>
            </p:cNvPr>
            <p:cNvSpPr/>
            <p:nvPr/>
          </p:nvSpPr>
          <p:spPr>
            <a:xfrm flipH="1">
              <a:off x="3628222" y="4958383"/>
              <a:ext cx="144691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30536CAC-1D65-4585-86D1-9F50CDFBA19E}"/>
                </a:ext>
              </a:extLst>
            </p:cNvPr>
            <p:cNvSpPr/>
            <p:nvPr/>
          </p:nvSpPr>
          <p:spPr>
            <a:xfrm flipH="1">
              <a:off x="3628222" y="5151360"/>
              <a:ext cx="144691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4D9C460A-8FBB-4076-86A1-6609ABA673E8}"/>
                </a:ext>
              </a:extLst>
            </p:cNvPr>
            <p:cNvSpPr/>
            <p:nvPr/>
          </p:nvSpPr>
          <p:spPr>
            <a:xfrm flipH="1">
              <a:off x="3703823" y="5344329"/>
              <a:ext cx="69090" cy="109533"/>
            </a:xfrm>
            <a:prstGeom prst="rect">
              <a:avLst/>
            </a:prstGeom>
            <a:gradFill flip="none" rotWithShape="1">
              <a:gsLst>
                <a:gs pos="0">
                  <a:srgbClr val="BDA973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BEF88452-18DD-4EA1-B6A1-7E102D283AC4}"/>
                </a:ext>
              </a:extLst>
            </p:cNvPr>
            <p:cNvSpPr txBox="1"/>
            <p:nvPr/>
          </p:nvSpPr>
          <p:spPr>
            <a:xfrm>
              <a:off x="789946" y="5839472"/>
              <a:ext cx="2979209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dirty="0"/>
                <a:t>DALYs (% of females)</a:t>
              </a:r>
              <a:endParaRPr lang="en-GB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234617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2" ma:contentTypeDescription="Create a new document." ma:contentTypeScope="" ma:versionID="54b255b191e97599d06abbcfa5c0843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0893247c1de1bf2566ac7831acc466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EAD98DE-715D-4218-A8DC-58DC603D87D7}">
  <ds:schemaRefs>
    <ds:schemaRef ds:uri="08562aa6-c0ad-4fb9-8a82-15409d3a28b4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28627d7c-4416-4bc1-86cf-ca6c3a42a8f2"/>
    <ds:schemaRef ds:uri="http://schemas.openxmlformats.org/package/2006/metadata/core-properties"/>
    <ds:schemaRef ds:uri="http://purl.org/dc/terms/"/>
    <ds:schemaRef ds:uri="http://purl.org/dc/elements/1.1/"/>
    <ds:schemaRef ds:uri="http://schemas.microsoft.com/office/infopath/2007/PartnerControl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2380CEA-B3BA-4484-A7F3-5387CD39B70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24192</TotalTime>
  <Words>434</Words>
  <Application>Microsoft Office PowerPoint</Application>
  <PresentationFormat>Widescreen</PresentationFormat>
  <Paragraphs>53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Addiction and the global burden of disease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444</cp:revision>
  <cp:lastPrinted>2023-04-25T10:12:17Z</cp:lastPrinted>
  <dcterms:created xsi:type="dcterms:W3CDTF">2022-02-04T12:28:06Z</dcterms:created>
  <dcterms:modified xsi:type="dcterms:W3CDTF">2023-05-15T08:19:34Z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59800.0000000000</vt:lpwstr>
  </property>
  <property fmtid="{D5CDD505-2E9C-101B-9397-08002B2CF9AE}" pid="4" name="MediaServiceImageTags">
    <vt:lpwstr/>
  </property>
</Properties>
</file>