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984" r:id="rId5"/>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organ, Celia" initials="MC" lastIdx="67" clrIdx="6">
    <p:extLst>
      <p:ext uri="{19B8F6BF-5375-455C-9EA6-DF929625EA0E}">
        <p15:presenceInfo xmlns:p15="http://schemas.microsoft.com/office/powerpoint/2012/main" userId="S::celia.morgan@exeter.ac.uk::29bcb0e8-5fe3-4c38-a669-f58f3a61a3c4" providerId="AD"/>
      </p:ext>
    </p:extLst>
  </p:cmAuthor>
  <p:cmAuthor id="1" name="Chris Edge" initials="CE" lastIdx="143"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12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29"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 id="6" name="Laura Edwards-Ingram" initials="LEI" lastIdx="70" clrIdx="5">
    <p:extLst>
      <p:ext uri="{19B8F6BF-5375-455C-9EA6-DF929625EA0E}">
        <p15:presenceInfo xmlns:p15="http://schemas.microsoft.com/office/powerpoint/2012/main" userId="S::Laura.Edwards-Ingram@primeglobalpeople.com::e4f8a1d5-4dcf-4866-90cf-c2cbd767f4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7171"/>
    <a:srgbClr val="B2A499"/>
    <a:srgbClr val="EA1E3B"/>
    <a:srgbClr val="9AA49C"/>
    <a:srgbClr val="D9D1CC"/>
    <a:srgbClr val="F0F0F0"/>
    <a:srgbClr val="F0ECDF"/>
    <a:srgbClr val="000000"/>
    <a:srgbClr val="3F1A01"/>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9" autoAdjust="0"/>
    <p:restoredTop sz="76725" autoAdjust="0"/>
  </p:normalViewPr>
  <p:slideViewPr>
    <p:cSldViewPr>
      <p:cViewPr varScale="1">
        <p:scale>
          <a:sx n="84" d="100"/>
          <a:sy n="84" d="100"/>
        </p:scale>
        <p:origin x="354" y="90"/>
      </p:cViewPr>
      <p:guideLst/>
    </p:cSldViewPr>
  </p:slideViewPr>
  <p:notesTextViewPr>
    <p:cViewPr>
      <p:scale>
        <a:sx n="124" d="100"/>
        <a:sy n="124" d="100"/>
      </p:scale>
      <p:origin x="0" y="0"/>
    </p:cViewPr>
  </p:notesTextViewPr>
  <p:sorterViewPr>
    <p:cViewPr>
      <p:scale>
        <a:sx n="90" d="100"/>
        <a:sy n="90" d="100"/>
      </p:scale>
      <p:origin x="0" y="0"/>
    </p:cViewPr>
  </p:sorterViewPr>
  <p:notesViewPr>
    <p:cSldViewPr>
      <p:cViewPr>
        <p:scale>
          <a:sx n="140" d="100"/>
          <a:sy n="140" d="100"/>
        </p:scale>
        <p:origin x="2640" y="-33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65C1F25-C198-4B70-BD0D-E53FE2A6A47F}" type="datetimeFigureOut">
              <a:rPr lang="da-DK" smtClean="0"/>
              <a:t>15-05-2023</a:t>
            </a:fld>
            <a:endParaRPr lang="da-DK"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5263BDD-FA8D-4E6D-96A3-4835BF873E0B}" type="slidenum">
              <a:rPr lang="da-DK" smtClean="0"/>
              <a:t>‹#›</a:t>
            </a:fld>
            <a:endParaRPr lang="da-DK" dirty="0"/>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5"/>
            <a:ext cx="5438140" cy="4355312"/>
          </a:xfrm>
        </p:spPr>
        <p:txBody>
          <a:bodyPr/>
          <a:lstStyle/>
          <a:p>
            <a:r>
              <a:rPr lang="en-GB" dirty="0"/>
              <a:t>The study outlined on the slide screened individuals between 1972–1978.</a:t>
            </a:r>
            <a:r>
              <a:rPr lang="en-GB" baseline="30000" dirty="0"/>
              <a:t>[</a:t>
            </a:r>
            <a:r>
              <a:rPr lang="en-GB" baseline="30000" dirty="0" err="1"/>
              <a:t>Bjartveit</a:t>
            </a:r>
            <a:r>
              <a:rPr lang="en-GB" baseline="30000" dirty="0"/>
              <a:t> &amp; </a:t>
            </a:r>
            <a:r>
              <a:rPr lang="en-GB" baseline="30000" dirty="0" err="1"/>
              <a:t>Tverdal</a:t>
            </a:r>
            <a:r>
              <a:rPr lang="en-GB" baseline="30000" dirty="0"/>
              <a:t>, 2005]</a:t>
            </a:r>
            <a:r>
              <a:rPr lang="en-GB" dirty="0"/>
              <a:t> Generally healthy people were selected by excluding individuals who had a history of many different existing conditions (including heart conditions, diabetes).</a:t>
            </a:r>
            <a:r>
              <a:rPr lang="en-GB" baseline="30000" dirty="0"/>
              <a:t>[</a:t>
            </a:r>
            <a:r>
              <a:rPr lang="en-GB" baseline="30000" dirty="0" err="1"/>
              <a:t>Bjartveit</a:t>
            </a:r>
            <a:r>
              <a:rPr lang="en-GB" baseline="30000" dirty="0"/>
              <a:t> &amp; </a:t>
            </a:r>
            <a:r>
              <a:rPr lang="en-GB" baseline="30000" dirty="0" err="1"/>
              <a:t>Tverdal</a:t>
            </a:r>
            <a:r>
              <a:rPr lang="en-GB" baseline="30000" dirty="0"/>
              <a:t>, 2005]</a:t>
            </a:r>
            <a:r>
              <a:rPr lang="en-GB" dirty="0"/>
              <a:t> A total of &gt;42,000 people were included at baseline, and followed over approximately three decades to study eventual cause of death.</a:t>
            </a:r>
            <a:r>
              <a:rPr lang="en-GB" baseline="30000" dirty="0"/>
              <a:t>[</a:t>
            </a:r>
            <a:r>
              <a:rPr lang="en-GB" baseline="30000" dirty="0" err="1"/>
              <a:t>Bjartveit</a:t>
            </a:r>
            <a:r>
              <a:rPr lang="en-GB" baseline="30000" dirty="0"/>
              <a:t> &amp; </a:t>
            </a:r>
            <a:r>
              <a:rPr lang="en-GB" baseline="30000" dirty="0" err="1"/>
              <a:t>Tverdal</a:t>
            </a:r>
            <a:r>
              <a:rPr lang="en-GB" baseline="30000" dirty="0"/>
              <a:t>, 2005]</a:t>
            </a:r>
            <a:r>
              <a:rPr lang="en-GB" dirty="0"/>
              <a:t> The lowest category of cigarette smoking was 1–4 per day, and people in this lowest category of smoking were shown to have an increased risk of death from several causes compared with those who did not smoke at all.</a:t>
            </a:r>
            <a:r>
              <a:rPr lang="en-GB" baseline="30000" dirty="0"/>
              <a:t>[</a:t>
            </a:r>
            <a:r>
              <a:rPr lang="en-GB" baseline="30000" dirty="0" err="1"/>
              <a:t>Bjartveit</a:t>
            </a:r>
            <a:r>
              <a:rPr lang="en-GB" baseline="30000" dirty="0"/>
              <a:t> &amp; </a:t>
            </a:r>
            <a:r>
              <a:rPr lang="en-GB" baseline="30000" dirty="0" err="1"/>
              <a:t>Tverdal</a:t>
            </a:r>
            <a:r>
              <a:rPr lang="en-GB" baseline="30000" dirty="0"/>
              <a:t>, 2005]</a:t>
            </a:r>
            <a:r>
              <a:rPr lang="en-GB" dirty="0"/>
              <a:t> This study added to the mounting weight of longitudinal evidence that light smoking increases the risk of death, an important element for policymakers to consider.</a:t>
            </a:r>
            <a:r>
              <a:rPr lang="en-GB" baseline="30000" dirty="0"/>
              <a:t>[</a:t>
            </a:r>
            <a:r>
              <a:rPr lang="en-GB" baseline="30000" dirty="0" err="1"/>
              <a:t>Bjartveit</a:t>
            </a:r>
            <a:r>
              <a:rPr lang="en-GB" baseline="30000" dirty="0"/>
              <a:t> &amp; </a:t>
            </a:r>
            <a:r>
              <a:rPr lang="en-GB" baseline="30000" dirty="0" err="1"/>
              <a:t>Tverdal</a:t>
            </a:r>
            <a:r>
              <a:rPr lang="en-GB" baseline="30000" dirty="0"/>
              <a:t>, 2005]</a:t>
            </a:r>
            <a:r>
              <a:rPr lang="en-GB" dirty="0"/>
              <a:t> </a:t>
            </a:r>
          </a:p>
          <a:p>
            <a:endParaRPr lang="en-GB" dirty="0"/>
          </a:p>
          <a:p>
            <a:r>
              <a:rPr lang="en-GB" dirty="0"/>
              <a:t>Reference:</a:t>
            </a:r>
          </a:p>
          <a:p>
            <a:pPr marL="171450" indent="-171450">
              <a:buFont typeface="Arial" panose="020B0604020202020204" pitchFamily="34" charset="0"/>
              <a:buChar char="•"/>
            </a:pPr>
            <a:r>
              <a:rPr lang="en-GB" dirty="0" err="1"/>
              <a:t>Bjartveit</a:t>
            </a:r>
            <a:r>
              <a:rPr lang="en-GB" dirty="0"/>
              <a:t> K, </a:t>
            </a:r>
            <a:r>
              <a:rPr lang="en-GB" dirty="0" err="1"/>
              <a:t>Tverdal</a:t>
            </a:r>
            <a:r>
              <a:rPr lang="en-GB" dirty="0"/>
              <a:t> A. Health consequences of smoking 1–4 cigarettes per day. </a:t>
            </a:r>
            <a:r>
              <a:rPr lang="en-GB" dirty="0" err="1"/>
              <a:t>Tob</a:t>
            </a:r>
            <a:r>
              <a:rPr lang="en-GB" dirty="0"/>
              <a:t> Control 2005; 14 (5): 315–320.</a:t>
            </a:r>
          </a:p>
          <a:p>
            <a:endParaRPr lang="en-GB" dirty="0"/>
          </a:p>
          <a:p>
            <a:r>
              <a:rPr lang="en-GB" dirty="0"/>
              <a:t>Other references used on slide:</a:t>
            </a:r>
          </a:p>
          <a:p>
            <a:pPr marL="171450" indent="-171450">
              <a:buFont typeface="Arial" panose="020B0604020202020204" pitchFamily="34" charset="0"/>
              <a:buChar char="•"/>
            </a:pPr>
            <a:r>
              <a:rPr lang="en-GB" dirty="0"/>
              <a:t>Le </a:t>
            </a:r>
            <a:r>
              <a:rPr lang="en-GB" dirty="0" err="1"/>
              <a:t>Foll</a:t>
            </a:r>
            <a:r>
              <a:rPr lang="en-GB" dirty="0"/>
              <a:t> B, Piper ME, Fowler CD, et al. Tobacco and nicotine use. Nat Rev Dis Primers 2022; 8 (1): 19.</a:t>
            </a:r>
          </a:p>
          <a:p>
            <a:pPr marL="171450" indent="-171450">
              <a:buFont typeface="Arial" panose="020B0604020202020204" pitchFamily="34" charset="0"/>
              <a:buChar char="•"/>
            </a:pPr>
            <a:r>
              <a:rPr lang="en-GB" dirty="0"/>
              <a:t>Maritz GS, </a:t>
            </a:r>
            <a:r>
              <a:rPr lang="en-GB" dirty="0" err="1"/>
              <a:t>Mutemwa</a:t>
            </a:r>
            <a:r>
              <a:rPr lang="en-GB" dirty="0"/>
              <a:t> M. Tobacco smoking: patterns, health consequences for adults, and the long-term health of the offspring. Glob J Health Sci 2012; 4 (4): 62–75.</a:t>
            </a:r>
          </a:p>
          <a:p>
            <a:pPr marL="171450" indent="-171450">
              <a:buFont typeface="Arial" panose="020B0604020202020204" pitchFamily="34" charset="0"/>
              <a:buChar char="•"/>
            </a:pPr>
            <a:r>
              <a:rPr lang="en-US" dirty="0"/>
              <a:t>US Center for Disease Control. Health effects of cigarette smoking. Available at: https://www.cdc.gov/tobacco/data_statistics/fact_sheets/health_effects/effects_cig_smoking/. Accessed June 2022.</a:t>
            </a:r>
          </a:p>
          <a:p>
            <a:pPr marL="171450" indent="-171450">
              <a:buFont typeface="Arial" panose="020B0604020202020204" pitchFamily="34" charset="0"/>
              <a:buChar char="•"/>
            </a:pPr>
            <a:r>
              <a:rPr lang="en-US" dirty="0"/>
              <a:t>Zhu D, Zhao G, Wang X. Association of smoking and smoking cessation with overall and cause-specific mortality. Am J </a:t>
            </a:r>
            <a:r>
              <a:rPr lang="en-US" dirty="0" err="1"/>
              <a:t>Prev</a:t>
            </a:r>
            <a:r>
              <a:rPr lang="en-US" dirty="0"/>
              <a:t> Med 2021; 60 (4): 504–512.</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dirty="0"/>
          </a:p>
        </p:txBody>
      </p:sp>
    </p:spTree>
    <p:extLst>
      <p:ext uri="{BB962C8B-B14F-4D97-AF65-F5344CB8AC3E}">
        <p14:creationId xmlns:p14="http://schemas.microsoft.com/office/powerpoint/2010/main" val="422910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6C2E0A-2BBB-4D7E-B084-22E7BC820783}"/>
              </a:ext>
            </a:extLst>
          </p:cNvPr>
          <p:cNvSpPr>
            <a:spLocks noGrp="1"/>
          </p:cNvSpPr>
          <p:nvPr>
            <p:ph type="body" sz="quarter" idx="17"/>
          </p:nvPr>
        </p:nvSpPr>
        <p:spPr/>
        <p:txBody>
          <a:bodyPr/>
          <a:lstStyle/>
          <a:p>
            <a:r>
              <a:rPr lang="en-US" dirty="0"/>
              <a:t>Substance use disorders and other addictions</a:t>
            </a:r>
            <a:r>
              <a:rPr lang="en-GB" dirty="0"/>
              <a:t> – Comorbidities</a:t>
            </a:r>
          </a:p>
        </p:txBody>
      </p:sp>
      <p:sp>
        <p:nvSpPr>
          <p:cNvPr id="3" name="Title 2">
            <a:extLst>
              <a:ext uri="{FF2B5EF4-FFF2-40B4-BE49-F238E27FC236}">
                <a16:creationId xmlns:a16="http://schemas.microsoft.com/office/drawing/2014/main" id="{0B2C09C1-479A-4A12-B8C5-31A18DADBC12}"/>
              </a:ext>
            </a:extLst>
          </p:cNvPr>
          <p:cNvSpPr>
            <a:spLocks noGrp="1"/>
          </p:cNvSpPr>
          <p:nvPr>
            <p:ph type="title"/>
          </p:nvPr>
        </p:nvSpPr>
        <p:spPr/>
        <p:txBody>
          <a:bodyPr/>
          <a:lstStyle/>
          <a:p>
            <a:r>
              <a:rPr lang="en-GB" dirty="0"/>
              <a:t>Health effects of tobacco and smoking</a:t>
            </a:r>
          </a:p>
        </p:txBody>
      </p:sp>
      <p:sp>
        <p:nvSpPr>
          <p:cNvPr id="7" name="Content Placeholder 6">
            <a:extLst>
              <a:ext uri="{FF2B5EF4-FFF2-40B4-BE49-F238E27FC236}">
                <a16:creationId xmlns:a16="http://schemas.microsoft.com/office/drawing/2014/main" id="{A675A961-3BE5-45CD-A515-5786CB2D8942}"/>
              </a:ext>
            </a:extLst>
          </p:cNvPr>
          <p:cNvSpPr>
            <a:spLocks noGrp="1"/>
          </p:cNvSpPr>
          <p:nvPr>
            <p:ph idx="19"/>
          </p:nvPr>
        </p:nvSpPr>
        <p:spPr/>
        <p:txBody>
          <a:bodyPr/>
          <a:lstStyle/>
          <a:p>
            <a:r>
              <a:rPr lang="en-GB" dirty="0"/>
              <a:t>Smoking leads to disease and disability, and can damage almost every organ of the body</a:t>
            </a:r>
            <a:r>
              <a:rPr lang="en-GB" baseline="30000" dirty="0"/>
              <a:t>1,2</a:t>
            </a:r>
            <a:endParaRPr lang="en-GB" dirty="0"/>
          </a:p>
          <a:p>
            <a:r>
              <a:rPr lang="en-GB" dirty="0"/>
              <a:t>Smoking increases the risk of many diseases, including:</a:t>
            </a:r>
            <a:r>
              <a:rPr lang="en-GB" baseline="30000" dirty="0"/>
              <a:t>1,2</a:t>
            </a:r>
            <a:r>
              <a:rPr lang="en-GB" dirty="0"/>
              <a:t> </a:t>
            </a:r>
          </a:p>
          <a:p>
            <a:pPr lvl="1"/>
            <a:r>
              <a:rPr lang="en-GB" dirty="0"/>
              <a:t>Cancer – in many different organs exposed to tobacco</a:t>
            </a:r>
          </a:p>
          <a:p>
            <a:pPr lvl="1"/>
            <a:r>
              <a:rPr lang="en-GB" dirty="0"/>
              <a:t>Stroke</a:t>
            </a:r>
          </a:p>
          <a:p>
            <a:pPr lvl="1"/>
            <a:r>
              <a:rPr lang="en-GB" dirty="0"/>
              <a:t>Diabetes</a:t>
            </a:r>
          </a:p>
          <a:p>
            <a:pPr lvl="1"/>
            <a:r>
              <a:rPr lang="en-GB" dirty="0"/>
              <a:t>Chronic obstructive pulmonary disease</a:t>
            </a:r>
          </a:p>
          <a:p>
            <a:pPr lvl="1"/>
            <a:r>
              <a:rPr lang="en-GB" dirty="0"/>
              <a:t>Heart disease</a:t>
            </a:r>
          </a:p>
          <a:p>
            <a:r>
              <a:rPr lang="en-GB" dirty="0"/>
              <a:t>It has been estimated that cigarette smoking causes approximately half a million deaths in the US every year</a:t>
            </a:r>
            <a:r>
              <a:rPr lang="en-GB" baseline="30000" dirty="0"/>
              <a:t>1,3</a:t>
            </a:r>
            <a:endParaRPr lang="en-GB" dirty="0"/>
          </a:p>
          <a:p>
            <a:r>
              <a:rPr lang="en-US" dirty="0"/>
              <a:t>Among former smokers, </a:t>
            </a:r>
            <a:r>
              <a:rPr lang="en-US" b="1" dirty="0">
                <a:solidFill>
                  <a:schemeClr val="accent5"/>
                </a:solidFill>
              </a:rPr>
              <a:t>risk of mortality appears to decrease with longer cessation</a:t>
            </a:r>
            <a:r>
              <a:rPr lang="en-US" baseline="30000" dirty="0"/>
              <a:t>4</a:t>
            </a:r>
            <a:r>
              <a:rPr lang="en-US" dirty="0"/>
              <a:t> – </a:t>
            </a:r>
            <a:r>
              <a:rPr lang="en-GB" dirty="0"/>
              <a:t>quitting smoking is therefore said to be one of the most important decisions a person can make in improving their health</a:t>
            </a:r>
            <a:r>
              <a:rPr lang="en-GB" baseline="30000" dirty="0"/>
              <a:t>1</a:t>
            </a:r>
            <a:endParaRPr lang="en-GB" dirty="0"/>
          </a:p>
        </p:txBody>
      </p:sp>
      <p:sp>
        <p:nvSpPr>
          <p:cNvPr id="8" name="Content Placeholder 7">
            <a:extLst>
              <a:ext uri="{FF2B5EF4-FFF2-40B4-BE49-F238E27FC236}">
                <a16:creationId xmlns:a16="http://schemas.microsoft.com/office/drawing/2014/main" id="{3CF3198D-3FA3-4DA5-90D0-F50541E7846B}"/>
              </a:ext>
            </a:extLst>
          </p:cNvPr>
          <p:cNvSpPr>
            <a:spLocks noGrp="1"/>
          </p:cNvSpPr>
          <p:nvPr>
            <p:ph sz="half" idx="20"/>
          </p:nvPr>
        </p:nvSpPr>
        <p:spPr>
          <a:xfrm>
            <a:off x="6235703" y="1416785"/>
            <a:ext cx="5410197" cy="4415215"/>
          </a:xfrm>
        </p:spPr>
        <p:txBody>
          <a:bodyPr lIns="180000" tIns="144000" rIns="180000"/>
          <a:lstStyle/>
          <a:p>
            <a:r>
              <a:rPr lang="en-GB" sz="1400" dirty="0"/>
              <a:t>One study recruited volunteers from Norway in the 1970s and followed their health outcomes for ~30 years</a:t>
            </a:r>
            <a:r>
              <a:rPr lang="en-GB" sz="1400" baseline="30000" dirty="0"/>
              <a:t>5</a:t>
            </a:r>
            <a:endParaRPr lang="en-GB" sz="1400" dirty="0"/>
          </a:p>
          <a:p>
            <a:pPr lvl="1"/>
            <a:r>
              <a:rPr lang="en-GB" dirty="0"/>
              <a:t>Men (n=23,521) and women (n=19,201) aged 35–49 were recruited</a:t>
            </a:r>
            <a:r>
              <a:rPr lang="en-GB" baseline="30000" dirty="0"/>
              <a:t>5</a:t>
            </a:r>
          </a:p>
          <a:p>
            <a:pPr lvl="1"/>
            <a:r>
              <a:rPr lang="en-GB" dirty="0"/>
              <a:t>The study compared the health consequences of smokers (1–4 cigarettes per day) versus non-smokers</a:t>
            </a:r>
            <a:r>
              <a:rPr lang="en-GB" baseline="30000" dirty="0"/>
              <a:t>5</a:t>
            </a:r>
            <a:endParaRPr lang="en-GB" dirty="0"/>
          </a:p>
          <a:p>
            <a:pPr marL="0" indent="0" algn="ctr">
              <a:buNone/>
            </a:pPr>
            <a:r>
              <a:rPr lang="en-US" sz="1400" b="1" dirty="0"/>
              <a:t>Adjusted relative risk (95% CI) in smokers versus </a:t>
            </a:r>
            <a:br>
              <a:rPr lang="en-US" sz="1400" b="1" dirty="0"/>
            </a:br>
            <a:r>
              <a:rPr lang="en-US" sz="1400" b="1" dirty="0"/>
              <a:t>non-smokers, of dying from various diseases</a:t>
            </a:r>
            <a:r>
              <a:rPr lang="en-US" sz="1400" b="1" baseline="30000" dirty="0"/>
              <a:t>5</a:t>
            </a:r>
            <a:endParaRPr lang="en-GB" sz="1800" dirty="0"/>
          </a:p>
        </p:txBody>
      </p:sp>
      <p:sp>
        <p:nvSpPr>
          <p:cNvPr id="5" name="Text Placeholder 4">
            <a:extLst>
              <a:ext uri="{FF2B5EF4-FFF2-40B4-BE49-F238E27FC236}">
                <a16:creationId xmlns:a16="http://schemas.microsoft.com/office/drawing/2014/main" id="{16697BDB-5B7F-4691-9EB9-0CC45D5BE5B5}"/>
              </a:ext>
            </a:extLst>
          </p:cNvPr>
          <p:cNvSpPr>
            <a:spLocks noGrp="1"/>
          </p:cNvSpPr>
          <p:nvPr>
            <p:ph type="body" sz="quarter" idx="18"/>
          </p:nvPr>
        </p:nvSpPr>
        <p:spPr>
          <a:xfrm>
            <a:off x="539749" y="6102000"/>
            <a:ext cx="10452795" cy="619200"/>
          </a:xfrm>
        </p:spPr>
        <p:txBody>
          <a:bodyPr/>
          <a:lstStyle/>
          <a:p>
            <a:r>
              <a:rPr lang="en-GB" dirty="0"/>
              <a:t>CI=confidence interval</a:t>
            </a:r>
          </a:p>
          <a:p>
            <a:endParaRPr lang="en-GB" dirty="0"/>
          </a:p>
          <a:p>
            <a:r>
              <a:rPr lang="en-GB" dirty="0"/>
              <a:t>1. US CDC. </a:t>
            </a:r>
            <a:r>
              <a:rPr lang="en-US" dirty="0"/>
              <a:t>Health effects of cigarette smoking. </a:t>
            </a:r>
            <a:r>
              <a:rPr lang="en-GB" dirty="0"/>
              <a:t>https://www.cdc.gov/tobacco/data_statistics/fact_sheets/health_effects/effects_cig_smoking/; </a:t>
            </a:r>
          </a:p>
          <a:p>
            <a:r>
              <a:rPr lang="en-GB" dirty="0"/>
              <a:t>2. Le </a:t>
            </a:r>
            <a:r>
              <a:rPr lang="en-GB" dirty="0" err="1"/>
              <a:t>Foll</a:t>
            </a:r>
            <a:r>
              <a:rPr lang="en-GB" dirty="0"/>
              <a:t> et al. Nat Rev Dis Primers 2022;8(1):19; 3. Maritz &amp; </a:t>
            </a:r>
            <a:r>
              <a:rPr lang="en-GB" dirty="0" err="1"/>
              <a:t>Mutemwa</a:t>
            </a:r>
            <a:r>
              <a:rPr lang="en-GB" dirty="0"/>
              <a:t>. Glob J Health Sci 2012;4(4):62–75; 4. </a:t>
            </a:r>
            <a:r>
              <a:rPr lang="en-US" dirty="0"/>
              <a:t>Zhu et al. Am J </a:t>
            </a:r>
            <a:r>
              <a:rPr lang="en-US" dirty="0" err="1"/>
              <a:t>Prev</a:t>
            </a:r>
            <a:r>
              <a:rPr lang="en-US" dirty="0"/>
              <a:t> Med 2021;60(4):504–512; </a:t>
            </a:r>
            <a:r>
              <a:rPr lang="en-GB" dirty="0"/>
              <a:t>5. </a:t>
            </a:r>
            <a:r>
              <a:rPr lang="en-GB" dirty="0" err="1"/>
              <a:t>Bjartveit</a:t>
            </a:r>
            <a:r>
              <a:rPr lang="en-GB" dirty="0"/>
              <a:t> &amp; </a:t>
            </a:r>
            <a:r>
              <a:rPr lang="en-GB" dirty="0" err="1"/>
              <a:t>Tverdal</a:t>
            </a:r>
            <a:r>
              <a:rPr lang="en-GB" dirty="0"/>
              <a:t>. </a:t>
            </a:r>
            <a:r>
              <a:rPr lang="en-GB" dirty="0" err="1"/>
              <a:t>Tob</a:t>
            </a:r>
            <a:r>
              <a:rPr lang="en-GB" dirty="0"/>
              <a:t> Control 2005;14(5):315–320</a:t>
            </a:r>
          </a:p>
        </p:txBody>
      </p:sp>
      <p:graphicFrame>
        <p:nvGraphicFramePr>
          <p:cNvPr id="9" name="Table 9">
            <a:extLst>
              <a:ext uri="{FF2B5EF4-FFF2-40B4-BE49-F238E27FC236}">
                <a16:creationId xmlns:a16="http://schemas.microsoft.com/office/drawing/2014/main" id="{7CFDBD06-C00E-4BEB-ACCC-249C5D1390B4}"/>
              </a:ext>
            </a:extLst>
          </p:cNvPr>
          <p:cNvGraphicFramePr>
            <a:graphicFrameLocks noGrp="1"/>
          </p:cNvGraphicFramePr>
          <p:nvPr>
            <p:extLst>
              <p:ext uri="{D42A27DB-BD31-4B8C-83A1-F6EECF244321}">
                <p14:modId xmlns:p14="http://schemas.microsoft.com/office/powerpoint/2010/main" val="2792563895"/>
              </p:ext>
            </p:extLst>
          </p:nvPr>
        </p:nvGraphicFramePr>
        <p:xfrm>
          <a:off x="6330801" y="3866058"/>
          <a:ext cx="5220000" cy="1371600"/>
        </p:xfrm>
        <a:graphic>
          <a:graphicData uri="http://schemas.openxmlformats.org/drawingml/2006/table">
            <a:tbl>
              <a:tblPr firstRow="1" bandRow="1">
                <a:tableStyleId>{2D5ABB26-0587-4C30-8999-92F81FD0307C}</a:tableStyleId>
              </a:tblPr>
              <a:tblGrid>
                <a:gridCol w="1908000">
                  <a:extLst>
                    <a:ext uri="{9D8B030D-6E8A-4147-A177-3AD203B41FA5}">
                      <a16:colId xmlns:a16="http://schemas.microsoft.com/office/drawing/2014/main" val="1989889403"/>
                    </a:ext>
                  </a:extLst>
                </a:gridCol>
                <a:gridCol w="1656000">
                  <a:extLst>
                    <a:ext uri="{9D8B030D-6E8A-4147-A177-3AD203B41FA5}">
                      <a16:colId xmlns:a16="http://schemas.microsoft.com/office/drawing/2014/main" val="122061234"/>
                    </a:ext>
                  </a:extLst>
                </a:gridCol>
                <a:gridCol w="1656000">
                  <a:extLst>
                    <a:ext uri="{9D8B030D-6E8A-4147-A177-3AD203B41FA5}">
                      <a16:colId xmlns:a16="http://schemas.microsoft.com/office/drawing/2014/main" val="524989226"/>
                    </a:ext>
                  </a:extLst>
                </a:gridCol>
              </a:tblGrid>
              <a:tr h="0">
                <a:tc>
                  <a:txBody>
                    <a:bodyPr/>
                    <a:lstStyle/>
                    <a:p>
                      <a:endParaRPr lang="en-GB" sz="1200" b="1" noProof="0">
                        <a:solidFill>
                          <a:schemeClr val="bg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rPr>
                        <a:t>Men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rPr>
                        <a:t>Women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248100284"/>
                  </a:ext>
                </a:extLst>
              </a:tr>
              <a:tr h="0">
                <a:tc>
                  <a:txBody>
                    <a:bodyPr/>
                    <a:lstStyle/>
                    <a:p>
                      <a:r>
                        <a:rPr lang="en-GB" sz="1200" noProof="0"/>
                        <a:t>Ischaemic heart disease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ctr"/>
                      <a:r>
                        <a:rPr lang="en-GB" sz="1200" noProof="0"/>
                        <a:t>2.74 (2.07–3.61)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ctr"/>
                      <a:r>
                        <a:rPr lang="en-GB" sz="1200" noProof="0" dirty="0"/>
                        <a:t>2.94 (1.75–4.95)</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880471832"/>
                  </a:ext>
                </a:extLst>
              </a:tr>
              <a:tr h="0">
                <a:tc>
                  <a:txBody>
                    <a:bodyPr/>
                    <a:lstStyle/>
                    <a:p>
                      <a:r>
                        <a:rPr lang="en-GB" sz="1200" noProof="0"/>
                        <a:t>All cancer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GB" sz="1200" noProof="0"/>
                        <a:t>1.08 (0.78–1.49) </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GB" sz="1200" noProof="0" dirty="0"/>
                        <a:t>1.14 (0.84–1.55)</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4967304"/>
                  </a:ext>
                </a:extLst>
              </a:tr>
              <a:tr h="0">
                <a:tc>
                  <a:txBody>
                    <a:bodyPr/>
                    <a:lstStyle/>
                    <a:p>
                      <a:r>
                        <a:rPr lang="en-GB" sz="1200" noProof="0"/>
                        <a:t>Lung cancer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ctr"/>
                      <a:r>
                        <a:rPr lang="en-GB" sz="1200" noProof="0"/>
                        <a:t>2.79 (0.94–8.28)</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ctr"/>
                      <a:r>
                        <a:rPr lang="en-GB" sz="1200" noProof="0"/>
                        <a:t>5.03 (1.81–13.98)</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231103534"/>
                  </a:ext>
                </a:extLst>
              </a:tr>
              <a:tr h="0">
                <a:tc>
                  <a:txBody>
                    <a:bodyPr/>
                    <a:lstStyle/>
                    <a:p>
                      <a:r>
                        <a:rPr lang="en-GB" sz="1200" noProof="0"/>
                        <a:t>All cause mortality</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GB" sz="1200" noProof="0"/>
                        <a:t>1.57 (1.33–1.85)</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GB" sz="1200" noProof="0" dirty="0"/>
                        <a:t>1.47 (1.19–1.82)</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2928692"/>
                  </a:ext>
                </a:extLst>
              </a:tr>
            </a:tbl>
          </a:graphicData>
        </a:graphic>
      </p:graphicFrame>
    </p:spTree>
    <p:extLst>
      <p:ext uri="{BB962C8B-B14F-4D97-AF65-F5344CB8AC3E}">
        <p14:creationId xmlns:p14="http://schemas.microsoft.com/office/powerpoint/2010/main" val="2964933568"/>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2" ma:contentTypeDescription="Create a new document." ma:contentTypeScope="" ma:versionID="54b255b191e97599d06abbcfa5c0843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c0893247c1de1bf2566ac7831acc4668"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AD98DE-715D-4218-A8DC-58DC603D87D7}">
  <ds:schemaRefs>
    <ds:schemaRef ds:uri="08562aa6-c0ad-4fb9-8a82-15409d3a28b4"/>
    <ds:schemaRef ds:uri="http://www.w3.org/XML/1998/namespace"/>
    <ds:schemaRef ds:uri="http://schemas.microsoft.com/office/2006/metadata/properties"/>
    <ds:schemaRef ds:uri="http://schemas.microsoft.com/office/2006/documentManagement/types"/>
    <ds:schemaRef ds:uri="28627d7c-4416-4bc1-86cf-ca6c3a42a8f2"/>
    <ds:schemaRef ds:uri="http://schemas.openxmlformats.org/package/2006/metadata/core-properties"/>
    <ds:schemaRef ds:uri="http://purl.org/dc/terms/"/>
    <ds:schemaRef ds:uri="http://purl.org/dc/elements/1.1/"/>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BFBE14FC-6830-41D9-B09E-A6AE3E264A06}">
  <ds:schemaRefs>
    <ds:schemaRef ds:uri="http://schemas.microsoft.com/sharepoint/v3/contenttype/forms"/>
  </ds:schemaRefs>
</ds:datastoreItem>
</file>

<file path=customXml/itemProps3.xml><?xml version="1.0" encoding="utf-8"?>
<ds:datastoreItem xmlns:ds="http://schemas.openxmlformats.org/officeDocument/2006/customXml" ds:itemID="{62380CEA-B3BA-4484-A7F3-5387CD39B7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24192</TotalTime>
  <Words>659</Words>
  <Application>Microsoft Office PowerPoint</Application>
  <PresentationFormat>Widescreen</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Health effects of tobacco and smoking</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Viktoria-Maria Hvidtfelt Lykke</cp:lastModifiedBy>
  <cp:revision>445</cp:revision>
  <cp:lastPrinted>2023-04-25T10:12:17Z</cp:lastPrinted>
  <dcterms:created xsi:type="dcterms:W3CDTF">2022-02-04T12:28:06Z</dcterms:created>
  <dcterms:modified xsi:type="dcterms:W3CDTF">2023-05-15T08:20:09Z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59800.0000000000</vt:lpwstr>
  </property>
  <property fmtid="{D5CDD505-2E9C-101B-9397-08002B2CF9AE}" pid="4" name="MediaServiceImageTags">
    <vt:lpwstr/>
  </property>
</Properties>
</file>