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sldIdLst>
    <p:sldId id="1015" r:id="rId5"/>
  </p:sldIdLst>
  <p:sldSz cx="12192000" cy="6858000"/>
  <p:notesSz cx="6797675" cy="9926638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Morgan, Celia" initials="MC" lastIdx="67" clrIdx="6">
    <p:extLst>
      <p:ext uri="{19B8F6BF-5375-455C-9EA6-DF929625EA0E}">
        <p15:presenceInfo xmlns:p15="http://schemas.microsoft.com/office/powerpoint/2012/main" userId="S::celia.morgan@exeter.ac.uk::29bcb0e8-5fe3-4c38-a669-f58f3a61a3c4" providerId="AD"/>
      </p:ext>
    </p:extLst>
  </p:cmAuthor>
  <p:cmAuthor id="1" name="Chris Edge" initials="CE" lastIdx="143" clrIdx="0">
    <p:extLst>
      <p:ext uri="{19B8F6BF-5375-455C-9EA6-DF929625EA0E}">
        <p15:presenceInfo xmlns:p15="http://schemas.microsoft.com/office/powerpoint/2012/main" userId="S::Chris.Edge@primeglobalpeople.com::9878e1fe-fc43-4c11-846c-29f97c46eb4b" providerId="AD"/>
      </p:ext>
    </p:extLst>
  </p:cmAuthor>
  <p:cmAuthor id="2" name="Maria Nordfang" initials="MN" lastIdx="123" clrIdx="1">
    <p:extLst>
      <p:ext uri="{19B8F6BF-5375-455C-9EA6-DF929625EA0E}">
        <p15:presenceInfo xmlns:p15="http://schemas.microsoft.com/office/powerpoint/2012/main" userId="S::mno@lundbeckfonden.com::e583feeb-07ad-4ed7-a8f6-7e310be5d8a8" providerId="AD"/>
      </p:ext>
    </p:extLst>
  </p:cmAuthor>
  <p:cmAuthor id="3" name="Liz Kelly" initials="LK" lastIdx="6" clrIdx="2">
    <p:extLst>
      <p:ext uri="{19B8F6BF-5375-455C-9EA6-DF929625EA0E}">
        <p15:presenceInfo xmlns:p15="http://schemas.microsoft.com/office/powerpoint/2012/main" userId="S::Liz.Kelly@primeglobalpeople.com::ea0208fa-6df2-415d-becb-429db93c62ca" providerId="AD"/>
      </p:ext>
    </p:extLst>
  </p:cmAuthor>
  <p:cmAuthor id="4" name="Liz Kelly" initials="LK [2]" lastIdx="29" clrIdx="3">
    <p:extLst>
      <p:ext uri="{19B8F6BF-5375-455C-9EA6-DF929625EA0E}">
        <p15:presenceInfo xmlns:p15="http://schemas.microsoft.com/office/powerpoint/2012/main" userId="S::Liz.Kelly@primeglobalpeople.com::1665768a-a9f2-46a1-98e1-9ec4752cde79" providerId="AD"/>
      </p:ext>
    </p:extLst>
  </p:cmAuthor>
  <p:cmAuthor id="5" name="Maria Nordfang" initials="MN [2]" lastIdx="4" clrIdx="4">
    <p:extLst>
      <p:ext uri="{19B8F6BF-5375-455C-9EA6-DF929625EA0E}">
        <p15:presenceInfo xmlns:p15="http://schemas.microsoft.com/office/powerpoint/2012/main" userId="Maria Nordfang" providerId="None"/>
      </p:ext>
    </p:extLst>
  </p:cmAuthor>
  <p:cmAuthor id="6" name="Laura Edwards-Ingram" initials="LEI" lastIdx="70" clrIdx="5">
    <p:extLst>
      <p:ext uri="{19B8F6BF-5375-455C-9EA6-DF929625EA0E}">
        <p15:presenceInfo xmlns:p15="http://schemas.microsoft.com/office/powerpoint/2012/main" userId="S::Laura.Edwards-Ingram@primeglobalpeople.com::e4f8a1d5-4dcf-4866-90cf-c2cbd767f4bb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17171"/>
    <a:srgbClr val="B2A499"/>
    <a:srgbClr val="EA1E3B"/>
    <a:srgbClr val="9AA49C"/>
    <a:srgbClr val="D9D1CC"/>
    <a:srgbClr val="F0F0F0"/>
    <a:srgbClr val="F0ECDF"/>
    <a:srgbClr val="000000"/>
    <a:srgbClr val="3F1A01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2D5ABB26-0587-4C30-8999-92F81FD0307C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29" autoAdjust="0"/>
    <p:restoredTop sz="76725" autoAdjust="0"/>
  </p:normalViewPr>
  <p:slideViewPr>
    <p:cSldViewPr>
      <p:cViewPr varScale="1">
        <p:scale>
          <a:sx n="84" d="100"/>
          <a:sy n="84" d="100"/>
        </p:scale>
        <p:origin x="1062" y="90"/>
      </p:cViewPr>
      <p:guideLst/>
    </p:cSldViewPr>
  </p:slideViewPr>
  <p:notesTextViewPr>
    <p:cViewPr>
      <p:scale>
        <a:sx n="124" d="100"/>
        <a:sy n="124" d="100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notesViewPr>
    <p:cSldViewPr>
      <p:cViewPr>
        <p:scale>
          <a:sx n="140" d="100"/>
          <a:sy n="140" d="100"/>
        </p:scale>
        <p:origin x="2640" y="-33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5C1F25-C198-4B70-BD0D-E53FE2A6A47F}" type="datetimeFigureOut">
              <a:rPr lang="da-DK" smtClean="0"/>
              <a:t>15-05-2023</a:t>
            </a:fld>
            <a:endParaRPr lang="da-DK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263BDD-FA8D-4E6D-96A3-4835BF873E0B}" type="slidenum">
              <a:rPr lang="da-DK" smtClean="0"/>
              <a:t>‹#›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825099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The use of different substances of abuse increases the risks of motor vehicle accidents.</a:t>
            </a:r>
            <a:r>
              <a:rPr lang="en-GB" baseline="30000" dirty="0"/>
              <a:t>[Hartman &amp; Huestis, 2013; NIH, 2019]</a:t>
            </a:r>
            <a:r>
              <a:rPr lang="en-GB" dirty="0"/>
              <a:t> As well as substances of abuse, prescription opioid use can heighten the risk of accidents on the road.</a:t>
            </a:r>
            <a:r>
              <a:rPr lang="en-GB" baseline="30000" dirty="0"/>
              <a:t>[Chihuri et al., 2019]</a:t>
            </a:r>
            <a:r>
              <a:rPr lang="en-GB" dirty="0"/>
              <a:t> The risks associated with driving safety that come with prescription opioids should be considered by prescribing clinicians, who may consider counselling patients against these dangers.</a:t>
            </a:r>
            <a:r>
              <a:rPr lang="en-GB" baseline="30000" dirty="0"/>
              <a:t>[Chihuri et al., 2019]</a:t>
            </a:r>
            <a:endParaRPr lang="en-GB" dirty="0"/>
          </a:p>
          <a:p>
            <a:endParaRPr lang="en-GB" dirty="0"/>
          </a:p>
          <a:p>
            <a:r>
              <a:rPr lang="en-GB" dirty="0"/>
              <a:t>References: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Chihuri S, Li G. Use of prescription opioids and initiation of fatal 2-vehicle crashes. JAMA </a:t>
            </a:r>
            <a:r>
              <a:rPr lang="en-US" dirty="0" err="1"/>
              <a:t>Netw</a:t>
            </a:r>
            <a:r>
              <a:rPr lang="en-US" dirty="0"/>
              <a:t> Open 2019; 2 (2): e188081.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Hartman RL, Huestis MA. Cannabis effects on driving skills. Clin Chem 2013; 59 (3): 478–492.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National Institute on Drug Abuse. Drugged Driving. https://nida.nih.gov/publications/drugfacts/drugged-driving, 2019. Accessed February 2023.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263BDD-FA8D-4E6D-96A3-4835BF873E0B}" type="slidenum">
              <a:rPr lang="da-DK" smtClean="0"/>
              <a:t>1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3368003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55754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55065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05364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87543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59017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9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460089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300341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90559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60994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475641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826331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441838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6048865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214972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329466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464461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968041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002444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621719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6278608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217882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1314009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9422802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503771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70696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397416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60144132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8262509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8570840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5442474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6421243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9182404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7701451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  <a:endParaRPr lang="en-GB" sz="14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82655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 userDrawn="1"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  <a:endParaRPr lang="en-GB" sz="2800" dirty="0">
              <a:solidFill>
                <a:srgbClr val="B59E5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8611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77637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0" r:id="rId2"/>
    <p:sldLayoutId id="2147483663" r:id="rId3"/>
    <p:sldLayoutId id="2147483652" r:id="rId4"/>
    <p:sldLayoutId id="2147483675" r:id="rId5"/>
    <p:sldLayoutId id="2147483731" r:id="rId6"/>
    <p:sldLayoutId id="2147483732" r:id="rId7"/>
    <p:sldLayoutId id="2147483733" r:id="rId8"/>
    <p:sldLayoutId id="2147483734" r:id="rId9"/>
    <p:sldLayoutId id="2147483676" r:id="rId10"/>
    <p:sldLayoutId id="2147483674" r:id="rId11"/>
    <p:sldLayoutId id="2147483677" r:id="rId12"/>
    <p:sldLayoutId id="2147483657" r:id="rId13"/>
    <p:sldLayoutId id="2147483719" r:id="rId14"/>
    <p:sldLayoutId id="2147483701" r:id="rId15"/>
    <p:sldLayoutId id="2147483654" r:id="rId16"/>
    <p:sldLayoutId id="2147483655" r:id="rId17"/>
    <p:sldLayoutId id="2147483708" r:id="rId18"/>
    <p:sldLayoutId id="2147483709" r:id="rId19"/>
    <p:sldLayoutId id="2147483718" r:id="rId20"/>
    <p:sldLayoutId id="2147483710" r:id="rId21"/>
    <p:sldLayoutId id="2147483712" r:id="rId22"/>
    <p:sldLayoutId id="2147483715" r:id="rId23"/>
    <p:sldLayoutId id="2147483714" r:id="rId24"/>
    <p:sldLayoutId id="2147483713" r:id="rId25"/>
    <p:sldLayoutId id="2147483711" r:id="rId26"/>
    <p:sldLayoutId id="2147483716" r:id="rId27"/>
    <p:sldLayoutId id="2147483717" r:id="rId28"/>
    <p:sldLayoutId id="2147483730" r:id="rId29"/>
    <p:sldLayoutId id="2147483729" r:id="rId30"/>
    <p:sldLayoutId id="2147483725" r:id="rId31"/>
    <p:sldLayoutId id="2147483726" r:id="rId32"/>
    <p:sldLayoutId id="2147483727" r:id="rId33"/>
    <p:sldLayoutId id="2147483728" r:id="rId34"/>
    <p:sldLayoutId id="2147483735" r:id="rId35"/>
    <p:sldLayoutId id="2147483700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val="F26B43"/>
          </p15:clr>
        </p15:guide>
        <p15:guide id="2" pos="7680" userDrawn="1">
          <p15:clr>
            <a:srgbClr val="F26B43"/>
          </p15:clr>
        </p15:guide>
        <p15:guide id="3" pos="340" userDrawn="1">
          <p15:clr>
            <a:srgbClr val="F26B43"/>
          </p15:clr>
        </p15:guide>
        <p15:guide id="4" pos="767" userDrawn="1">
          <p15:clr>
            <a:srgbClr val="F26B43"/>
          </p15:clr>
        </p15:guide>
        <p15:guide id="5" pos="937" userDrawn="1">
          <p15:clr>
            <a:srgbClr val="F26B43"/>
          </p15:clr>
        </p15:guide>
        <p15:guide id="6" pos="1365" userDrawn="1">
          <p15:clr>
            <a:srgbClr val="F26B43"/>
          </p15:clr>
        </p15:guide>
        <p15:guide id="7" pos="1535" userDrawn="1">
          <p15:clr>
            <a:srgbClr val="F26B43"/>
          </p15:clr>
        </p15:guide>
        <p15:guide id="8" pos="1962" userDrawn="1">
          <p15:clr>
            <a:srgbClr val="F26B43"/>
          </p15:clr>
        </p15:guide>
        <p15:guide id="9" pos="2132" userDrawn="1">
          <p15:clr>
            <a:srgbClr val="F26B43"/>
          </p15:clr>
        </p15:guide>
        <p15:guide id="10" pos="2560" userDrawn="1">
          <p15:clr>
            <a:srgbClr val="F26B43"/>
          </p15:clr>
        </p15:guide>
        <p15:guide id="11" pos="2730" userDrawn="1">
          <p15:clr>
            <a:srgbClr val="F26B43"/>
          </p15:clr>
        </p15:guide>
        <p15:guide id="12" pos="3157" userDrawn="1">
          <p15:clr>
            <a:srgbClr val="F26B43"/>
          </p15:clr>
        </p15:guide>
        <p15:guide id="13" pos="3327" userDrawn="1">
          <p15:clr>
            <a:srgbClr val="F26B43"/>
          </p15:clr>
        </p15:guide>
        <p15:guide id="14" pos="3754" userDrawn="1">
          <p15:clr>
            <a:srgbClr val="F26B43"/>
          </p15:clr>
        </p15:guide>
        <p15:guide id="15" pos="3925" userDrawn="1">
          <p15:clr>
            <a:srgbClr val="F26B43"/>
          </p15:clr>
        </p15:guide>
        <p15:guide id="16" pos="4352" userDrawn="1">
          <p15:clr>
            <a:srgbClr val="F26B43"/>
          </p15:clr>
        </p15:guide>
        <p15:guide id="17" pos="4522" userDrawn="1">
          <p15:clr>
            <a:srgbClr val="F26B43"/>
          </p15:clr>
        </p15:guide>
        <p15:guide id="18" pos="4949" userDrawn="1">
          <p15:clr>
            <a:srgbClr val="F26B43"/>
          </p15:clr>
        </p15:guide>
        <p15:guide id="19" pos="5120" userDrawn="1">
          <p15:clr>
            <a:srgbClr val="F26B43"/>
          </p15:clr>
        </p15:guide>
        <p15:guide id="20" pos="5547" userDrawn="1">
          <p15:clr>
            <a:srgbClr val="F26B43"/>
          </p15:clr>
        </p15:guide>
        <p15:guide id="21" pos="5717" userDrawn="1">
          <p15:clr>
            <a:srgbClr val="F26B43"/>
          </p15:clr>
        </p15:guide>
        <p15:guide id="22" pos="6144" userDrawn="1">
          <p15:clr>
            <a:srgbClr val="F26B43"/>
          </p15:clr>
        </p15:guide>
        <p15:guide id="23" pos="6314" userDrawn="1">
          <p15:clr>
            <a:srgbClr val="F26B43"/>
          </p15:clr>
        </p15:guide>
        <p15:guide id="24" pos="6742" userDrawn="1">
          <p15:clr>
            <a:srgbClr val="F26B43"/>
          </p15:clr>
        </p15:guide>
        <p15:guide id="25" pos="6912" userDrawn="1">
          <p15:clr>
            <a:srgbClr val="F26B43"/>
          </p15:clr>
        </p15:guide>
        <p15:guide id="26" pos="7339" userDrawn="1">
          <p15:clr>
            <a:srgbClr val="F26B43"/>
          </p15:clr>
        </p15:guide>
        <p15:guide id="27" orient="horz" userDrawn="1">
          <p15:clr>
            <a:srgbClr val="F26B43"/>
          </p15:clr>
        </p15:guide>
        <p15:guide id="28" orient="horz" pos="4320" userDrawn="1">
          <p15:clr>
            <a:srgbClr val="F26B43"/>
          </p15:clr>
        </p15:guide>
        <p15:guide id="29" orient="horz" pos="340" userDrawn="1">
          <p15:clr>
            <a:srgbClr val="F26B43"/>
          </p15:clr>
        </p15:guide>
        <p15:guide id="32" orient="horz" pos="3675" userDrawn="1">
          <p15:clr>
            <a:srgbClr val="F26B43"/>
          </p15:clr>
        </p15:guide>
        <p15:guide id="33" orient="horz" pos="3793" userDrawn="1">
          <p15:clr>
            <a:srgbClr val="F26B43"/>
          </p15:clr>
        </p15:guide>
        <p15:guide id="34" orient="horz" pos="4235" userDrawn="1">
          <p15:clr>
            <a:srgbClr val="F26B43"/>
          </p15:clr>
        </p15:guide>
        <p15:guide id="36" orient="horz" pos="504" userDrawn="1">
          <p15:clr>
            <a:srgbClr val="F26B43"/>
          </p15:clr>
        </p15:guide>
        <p15:guide id="37" orient="horz" pos="720" userDrawn="1">
          <p15:clr>
            <a:srgbClr val="F26B43"/>
          </p15:clr>
        </p15:guide>
        <p15:guide id="38" orient="horz" pos="88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0314ACB-9183-94C3-50EE-62E7167957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Substance use disorders and other addictions</a:t>
            </a:r>
            <a:r>
              <a:rPr lang="en-GB" dirty="0"/>
              <a:t> – Comorbidities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B23BE3B-E7C2-0F87-0535-FCFE2961E7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>
              <a:spcBef>
                <a:spcPts val="600"/>
              </a:spcBef>
            </a:pPr>
            <a:r>
              <a:rPr lang="en-GB" b="1" dirty="0"/>
              <a:t>Motor vehicle accidents and driving under the influence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CF9A9FD7-93C2-7EF4-13D2-D399F353EA72}"/>
              </a:ext>
            </a:extLst>
          </p:cNvPr>
          <p:cNvSpPr>
            <a:spLocks noGrp="1"/>
          </p:cNvSpPr>
          <p:nvPr>
            <p:ph idx="19"/>
          </p:nvPr>
        </p:nvSpPr>
        <p:spPr/>
        <p:txBody>
          <a:bodyPr/>
          <a:lstStyle/>
          <a:p>
            <a:r>
              <a:rPr lang="en-GB" dirty="0"/>
              <a:t>Different substances have different effects on the brain, depending on their pharmacology</a:t>
            </a:r>
            <a:r>
              <a:rPr lang="en-GB" baseline="30000" dirty="0"/>
              <a:t>1</a:t>
            </a:r>
            <a:endParaRPr lang="en-GB" dirty="0"/>
          </a:p>
          <a:p>
            <a:pPr lvl="1"/>
            <a:r>
              <a:rPr lang="en-GB" dirty="0"/>
              <a:t>Cannabis can reaction time, impair judgements of distances, and impair coordination</a:t>
            </a:r>
            <a:r>
              <a:rPr lang="en-GB" baseline="30000" dirty="0"/>
              <a:t>1</a:t>
            </a:r>
            <a:endParaRPr lang="en-GB" dirty="0"/>
          </a:p>
          <a:p>
            <a:pPr lvl="1"/>
            <a:r>
              <a:rPr lang="en-GB" dirty="0"/>
              <a:t>Other substances can increase recklessness, and lead to aggressive behaviour</a:t>
            </a:r>
            <a:r>
              <a:rPr lang="en-GB" baseline="30000" dirty="0"/>
              <a:t>1</a:t>
            </a:r>
            <a:endParaRPr lang="en-GB" dirty="0"/>
          </a:p>
          <a:p>
            <a:r>
              <a:rPr lang="en-US" dirty="0"/>
              <a:t>Statistics on drug driving are difficult to collect, because people are often only tested for alcohol use, and there is not a good road-side test for many other drugs</a:t>
            </a:r>
            <a:r>
              <a:rPr lang="en-US" baseline="30000" dirty="0"/>
              <a:t>1</a:t>
            </a:r>
            <a:endParaRPr lang="en-US" dirty="0"/>
          </a:p>
          <a:p>
            <a:r>
              <a:rPr lang="en-US" dirty="0"/>
              <a:t>Epidemiologic studies suggest that cannabis smoking roughly</a:t>
            </a:r>
            <a:r>
              <a:rPr lang="en-US" b="1" dirty="0">
                <a:solidFill>
                  <a:schemeClr val="accent1"/>
                </a:solidFill>
              </a:rPr>
              <a:t> </a:t>
            </a:r>
            <a:r>
              <a:rPr lang="en-US" b="1" dirty="0">
                <a:solidFill>
                  <a:schemeClr val="accent5"/>
                </a:solidFill>
              </a:rPr>
              <a:t>doubles the risk </a:t>
            </a:r>
            <a:r>
              <a:rPr lang="en-US" dirty="0"/>
              <a:t>of having a motor vehicle accident</a:t>
            </a:r>
            <a:r>
              <a:rPr lang="en-US" baseline="30000" dirty="0"/>
              <a:t>2</a:t>
            </a:r>
            <a:endParaRPr lang="en-US" dirty="0"/>
          </a:p>
          <a:p>
            <a:r>
              <a:rPr lang="en-US" dirty="0"/>
              <a:t>Combined use of cannabis and alcohol is common, and may further increase the risk of vehicle accidents</a:t>
            </a:r>
            <a:r>
              <a:rPr lang="en-US" baseline="30000" dirty="0"/>
              <a:t>2</a:t>
            </a:r>
            <a:endParaRPr lang="en-US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C0622DE9-1946-8828-CC6B-A6B676F45CB5}"/>
              </a:ext>
            </a:extLst>
          </p:cNvPr>
          <p:cNvSpPr>
            <a:spLocks noGrp="1"/>
          </p:cNvSpPr>
          <p:nvPr>
            <p:ph sz="half" idx="20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One analysis </a:t>
            </a:r>
            <a:r>
              <a:rPr lang="en-GB" dirty="0"/>
              <a:t>used data from </a:t>
            </a:r>
            <a:r>
              <a:rPr lang="en-US" dirty="0"/>
              <a:t>36,642 drivers involved in 18,321 fatal two-vehicle crashes, between 1993–2016</a:t>
            </a:r>
            <a:r>
              <a:rPr lang="en-US" baseline="30000" dirty="0"/>
              <a:t>3</a:t>
            </a:r>
            <a:endParaRPr lang="en-US" dirty="0"/>
          </a:p>
          <a:p>
            <a:r>
              <a:rPr lang="en-US" dirty="0"/>
              <a:t>The presence of opioids among at-fault drivers increased over this time from 2.0% to 7.1%</a:t>
            </a:r>
            <a:r>
              <a:rPr lang="en-US" baseline="30000" dirty="0"/>
              <a:t>3</a:t>
            </a:r>
          </a:p>
          <a:p>
            <a:r>
              <a:rPr lang="en-GB" dirty="0"/>
              <a:t>At-fault drivers were more likely than the </a:t>
            </a:r>
            <a:br>
              <a:rPr lang="en-GB" dirty="0"/>
            </a:br>
            <a:r>
              <a:rPr lang="en-GB" dirty="0"/>
              <a:t>non-at-fault party to test positive for a variety of drugs</a:t>
            </a:r>
            <a:r>
              <a:rPr lang="en-GB" baseline="30000" dirty="0"/>
              <a:t>3</a:t>
            </a:r>
            <a:endParaRPr lang="en-GB" dirty="0"/>
          </a:p>
          <a:p>
            <a:pPr lvl="1"/>
            <a:r>
              <a:rPr lang="en-GB" dirty="0"/>
              <a:t>Prescription opioids: </a:t>
            </a:r>
            <a:r>
              <a:rPr lang="en-GB" b="1" dirty="0">
                <a:solidFill>
                  <a:schemeClr val="accent5"/>
                </a:solidFill>
              </a:rPr>
              <a:t>almost 2x as likely </a:t>
            </a:r>
            <a:r>
              <a:rPr lang="en-GB" dirty="0"/>
              <a:t>(p&lt;0.001)</a:t>
            </a:r>
          </a:p>
          <a:p>
            <a:pPr lvl="1"/>
            <a:r>
              <a:rPr lang="en-GB" dirty="0"/>
              <a:t>Alcohol: </a:t>
            </a:r>
            <a:r>
              <a:rPr lang="en-GB" b="1" dirty="0">
                <a:solidFill>
                  <a:schemeClr val="accent5"/>
                </a:solidFill>
              </a:rPr>
              <a:t>almost 3x as likely </a:t>
            </a:r>
            <a:r>
              <a:rPr lang="en-GB" dirty="0"/>
              <a:t>(p&lt;0.001)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A44DE98-4A6D-6419-3E36-CF277BE3C37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1. National Institute on Drug Abuse. https://nida.nih.gov/publications/drugfacts/drugged-driving. Accessed Feb 2023;</a:t>
            </a:r>
          </a:p>
          <a:p>
            <a:r>
              <a:rPr lang="en-US" dirty="0"/>
              <a:t>2. Hartman &amp; Huestis. Clin Chem 2013;59(3):478–492; </a:t>
            </a:r>
            <a:r>
              <a:rPr lang="en-GB" dirty="0"/>
              <a:t>3. </a:t>
            </a:r>
            <a:r>
              <a:rPr lang="en-US" dirty="0"/>
              <a:t>Chihuri &amp; Li. JAMA </a:t>
            </a:r>
            <a:r>
              <a:rPr lang="en-US" dirty="0" err="1"/>
              <a:t>Netw</a:t>
            </a:r>
            <a:r>
              <a:rPr lang="en-US" dirty="0"/>
              <a:t> Open 2019;2(2):e188081</a:t>
            </a:r>
            <a:endParaRPr lang="en-GB" dirty="0"/>
          </a:p>
        </p:txBody>
      </p:sp>
      <p:pic>
        <p:nvPicPr>
          <p:cNvPr id="7" name="Graphic 6" descr="Car with solid fill">
            <a:extLst>
              <a:ext uri="{FF2B5EF4-FFF2-40B4-BE49-F238E27FC236}">
                <a16:creationId xmlns:a16="http://schemas.microsoft.com/office/drawing/2014/main" id="{FCE2F727-8CF1-E879-6485-81C3E05290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294168" y="1340768"/>
            <a:ext cx="914400" cy="914400"/>
          </a:xfrm>
          <a:prstGeom prst="rect">
            <a:avLst/>
          </a:prstGeom>
        </p:spPr>
      </p:pic>
      <p:pic>
        <p:nvPicPr>
          <p:cNvPr id="8" name="Graphic 7" descr="Delivery with solid fill">
            <a:extLst>
              <a:ext uri="{FF2B5EF4-FFF2-40B4-BE49-F238E27FC236}">
                <a16:creationId xmlns:a16="http://schemas.microsoft.com/office/drawing/2014/main" id="{1A425D0B-D331-33DD-A7A5-AFCD6187ACF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760296" y="980728"/>
            <a:ext cx="1320102" cy="1320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25104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2" ma:contentTypeDescription="Create a new document." ma:contentTypeScope="" ma:versionID="54b255b191e97599d06abbcfa5c08430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c0893247c1de1bf2566ac7831acc4668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EAD98DE-715D-4218-A8DC-58DC603D87D7}">
  <ds:schemaRefs>
    <ds:schemaRef ds:uri="08562aa6-c0ad-4fb9-8a82-15409d3a28b4"/>
    <ds:schemaRef ds:uri="http://www.w3.org/XML/1998/namespace"/>
    <ds:schemaRef ds:uri="http://schemas.microsoft.com/office/2006/metadata/properties"/>
    <ds:schemaRef ds:uri="http://schemas.microsoft.com/office/2006/documentManagement/types"/>
    <ds:schemaRef ds:uri="28627d7c-4416-4bc1-86cf-ca6c3a42a8f2"/>
    <ds:schemaRef ds:uri="http://schemas.openxmlformats.org/package/2006/metadata/core-properties"/>
    <ds:schemaRef ds:uri="http://purl.org/dc/terms/"/>
    <ds:schemaRef ds:uri="http://purl.org/dc/elements/1.1/"/>
    <ds:schemaRef ds:uri="http://schemas.microsoft.com/office/infopath/2007/PartnerControl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BFBE14FC-6830-41D9-B09E-A6AE3E264A0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2380CEA-B3BA-4484-A7F3-5387CD39B70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Med slideeksempler</Template>
  <TotalTime>24194</TotalTime>
  <Words>407</Words>
  <Application>Microsoft Office PowerPoint</Application>
  <PresentationFormat>Widescreen</PresentationFormat>
  <Paragraphs>23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Theme</vt:lpstr>
      <vt:lpstr>Motor vehicle accidents and driving under the influence</vt:lpstr>
    </vt:vector>
  </TitlesOfParts>
  <Company>Neurotorium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Addiction</dc:title>
  <dc:subject>Neurotorium PowerPoint</dc:subject>
  <dc:creator>Liz Kelly</dc:creator>
  <cp:lastModifiedBy>Viktoria-Maria Hvidtfelt Lykke</cp:lastModifiedBy>
  <cp:revision>449</cp:revision>
  <cp:lastPrinted>2023-04-25T10:12:17Z</cp:lastPrinted>
  <dcterms:created xsi:type="dcterms:W3CDTF">2022-02-04T12:28:06Z</dcterms:created>
  <dcterms:modified xsi:type="dcterms:W3CDTF">2023-05-15T08:22:21Z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Order">
    <vt:lpwstr>59800.0000000000</vt:lpwstr>
  </property>
  <property fmtid="{D5CDD505-2E9C-101B-9397-08002B2CF9AE}" pid="4" name="MediaServiceImageTags">
    <vt:lpwstr/>
  </property>
</Properties>
</file>