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02" r:id="rId5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7171"/>
    <a:srgbClr val="B2A499"/>
    <a:srgbClr val="EA1E3B"/>
    <a:srgbClr val="9AA49C"/>
    <a:srgbClr val="D9D1CC"/>
    <a:srgbClr val="F0F0F0"/>
    <a:srgbClr val="F0ECDF"/>
    <a:srgbClr val="000000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9" autoAdjust="0"/>
    <p:restoredTop sz="76725" autoAdjust="0"/>
  </p:normalViewPr>
  <p:slideViewPr>
    <p:cSldViewPr>
      <p:cViewPr varScale="1">
        <p:scale>
          <a:sx n="84" d="100"/>
          <a:sy n="84" d="100"/>
        </p:scale>
        <p:origin x="330" y="90"/>
      </p:cViewPr>
      <p:guideLst/>
    </p:cSldViewPr>
  </p:slideViewPr>
  <p:notesTextViewPr>
    <p:cViewPr>
      <p:scale>
        <a:sx n="124" d="100"/>
        <a:sy n="124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140" d="100"/>
          <a:sy n="140" d="100"/>
        </p:scale>
        <p:origin x="2640" y="-33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15-05-2023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5"/>
            <a:ext cx="5438140" cy="4329197"/>
          </a:xfrm>
        </p:spPr>
        <p:txBody>
          <a:bodyPr/>
          <a:lstStyle/>
          <a:p>
            <a:r>
              <a:rPr lang="en-GB" dirty="0"/>
              <a:t>Alcohol has an extremely deleterious effect on foetal development, and on the social outcomes later in life of the child.</a:t>
            </a:r>
            <a:r>
              <a:rPr lang="en-GB" baseline="30000" dirty="0"/>
              <a:t>[Popova et al., 2021]</a:t>
            </a:r>
            <a:r>
              <a:rPr lang="en-GB" dirty="0"/>
              <a:t> This impact places an economic burden on society, making prevention of prenatal alcohol use a health priority.</a:t>
            </a:r>
            <a:r>
              <a:rPr lang="en-GB" baseline="30000" dirty="0"/>
              <a:t>[Popova et al., 2021]</a:t>
            </a:r>
            <a:r>
              <a:rPr lang="en-GB" dirty="0"/>
              <a:t> However, detailed interview research has suggested that where pregnant women find policies threatening, they are discouraged from engaging with substance-use treatment during their pregnancy.</a:t>
            </a:r>
            <a:r>
              <a:rPr lang="en-GB" baseline="30000" dirty="0"/>
              <a:t>[Stone, 2015]</a:t>
            </a:r>
            <a:r>
              <a:rPr lang="en-GB" dirty="0"/>
              <a:t> Barriers to seeking treatment include a general lack of treatment options, and difficulty in finding any treatment options that are available.</a:t>
            </a:r>
            <a:r>
              <a:rPr lang="en-GB" baseline="30000" dirty="0"/>
              <a:t>[Stone, 2015]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Popova S, </a:t>
            </a:r>
            <a:r>
              <a:rPr lang="en-GB" dirty="0" err="1"/>
              <a:t>Dozet</a:t>
            </a:r>
            <a:r>
              <a:rPr lang="en-GB" dirty="0"/>
              <a:t> D, Shield K, et al. Alcohol’s impact on the </a:t>
            </a:r>
            <a:r>
              <a:rPr lang="en-GB" dirty="0" err="1"/>
              <a:t>fetus</a:t>
            </a:r>
            <a:r>
              <a:rPr lang="en-GB" dirty="0"/>
              <a:t>. Nutrients 2021; 13 (10): 3452.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Stone R. Pregnant women and substance use: fear, stigma, and barriers to care. Health Justice 2015; 3: 2.</a:t>
            </a:r>
            <a:endParaRPr lang="en-GB" dirty="0"/>
          </a:p>
          <a:p>
            <a:endParaRPr lang="en-GB" dirty="0"/>
          </a:p>
          <a:p>
            <a:r>
              <a:rPr lang="en-GB" dirty="0"/>
              <a:t>Other reference used on slide: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Kotelchuck</a:t>
            </a:r>
            <a:r>
              <a:rPr lang="en-GB" dirty="0"/>
              <a:t> M, Cheng ER, </a:t>
            </a:r>
            <a:r>
              <a:rPr lang="en-GB" dirty="0" err="1"/>
              <a:t>Belanoff</a:t>
            </a:r>
            <a:r>
              <a:rPr lang="en-GB" dirty="0"/>
              <a:t> C, et al. The prevalence and impact of substance use disorder and treatment on maternal obstetric experiences and birth outcomes among singleton deliveries in Massachusetts. </a:t>
            </a:r>
            <a:r>
              <a:rPr lang="en-GB" dirty="0" err="1"/>
              <a:t>Matern</a:t>
            </a:r>
            <a:r>
              <a:rPr lang="en-GB" dirty="0"/>
              <a:t> Child Health J 2017; 21 (4): 893–902.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9887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9BDEC7-348C-499D-905A-297350F997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Prevention of foetal exposure to alcohol should be a global health priority</a:t>
            </a:r>
            <a:r>
              <a:rPr lang="en-GB" baseline="30000" dirty="0"/>
              <a:t>1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BACB1F-64AC-4083-BCC2-707D2C3D2D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Comorbidities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0B9166-15E6-4AB3-890F-30BC14BB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 of substance use during pregnancy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37441DC-EC60-4471-8D08-14E1736F2E13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sz="1400" dirty="0"/>
              <a:t>Alcohol consumption among women of childbearing age has increased globally – possibly influenced by the COVID-19 pandemic</a:t>
            </a:r>
            <a:r>
              <a:rPr lang="en-GB" sz="1400" baseline="30000" dirty="0"/>
              <a:t>1</a:t>
            </a:r>
            <a:endParaRPr lang="en-GB" sz="1400" dirty="0"/>
          </a:p>
          <a:p>
            <a:r>
              <a:rPr lang="en-GB" sz="1400" dirty="0"/>
              <a:t>Because alcohol is a known teratogen that can cross the placenta, increased alcohol consumption increases the risk of FASD, because alcohol has many negative effects on the developing foetus:</a:t>
            </a:r>
            <a:r>
              <a:rPr lang="en-GB" sz="1400" baseline="30000" dirty="0"/>
              <a:t>1</a:t>
            </a:r>
            <a:endParaRPr lang="en-GB" sz="1400" dirty="0"/>
          </a:p>
          <a:p>
            <a:pPr lvl="1"/>
            <a:r>
              <a:rPr lang="en-US" dirty="0"/>
              <a:t>Increased oxidative stress to the central nervous system </a:t>
            </a:r>
          </a:p>
          <a:p>
            <a:pPr lvl="1"/>
            <a:r>
              <a:rPr lang="en-US" dirty="0"/>
              <a:t>Impaired angiogenesis and neurogenesis </a:t>
            </a:r>
          </a:p>
          <a:p>
            <a:pPr lvl="1"/>
            <a:r>
              <a:rPr lang="en-US" dirty="0"/>
              <a:t>Increased cell death in various brain structures </a:t>
            </a:r>
          </a:p>
          <a:p>
            <a:pPr lvl="1"/>
            <a:r>
              <a:rPr lang="en-US" dirty="0"/>
              <a:t>Disruptions to the endocrine system, various gene expressions, and prostaglandin synthesis</a:t>
            </a:r>
            <a:endParaRPr lang="en-GB" dirty="0"/>
          </a:p>
          <a:p>
            <a:r>
              <a:rPr lang="en-GB" sz="1400" dirty="0"/>
              <a:t>One study analysed data from 375,851 deliveries in Massachusetts from 2003–2007, and compared rates of substance use and rates of problem deliveries</a:t>
            </a:r>
            <a:r>
              <a:rPr lang="en-GB" sz="1400" baseline="30000" dirty="0"/>
              <a:t>2</a:t>
            </a:r>
            <a:endParaRPr lang="en-GB" sz="1400" dirty="0"/>
          </a:p>
          <a:p>
            <a:pPr lvl="1"/>
            <a:r>
              <a:rPr lang="en-GB" dirty="0"/>
              <a:t>Substance-use disorders was associated with:</a:t>
            </a:r>
            <a:r>
              <a:rPr lang="en-GB" baseline="30000" dirty="0"/>
              <a:t>2</a:t>
            </a:r>
            <a:endParaRPr lang="en-GB" dirty="0"/>
          </a:p>
          <a:p>
            <a:pPr lvl="2"/>
            <a:r>
              <a:rPr lang="en-GB" sz="1400" dirty="0"/>
              <a:t>Increased risk of prematurity (</a:t>
            </a:r>
            <a:r>
              <a:rPr lang="en-GB" sz="1400" b="1" dirty="0">
                <a:solidFill>
                  <a:schemeClr val="accent5"/>
                </a:solidFill>
              </a:rPr>
              <a:t>OR: 1.35</a:t>
            </a:r>
            <a:r>
              <a:rPr lang="en-GB" sz="1400" dirty="0"/>
              <a:t>; 95% CI: 1.28–1.41)</a:t>
            </a:r>
          </a:p>
          <a:p>
            <a:pPr lvl="2"/>
            <a:r>
              <a:rPr lang="en-GB" sz="1400" dirty="0"/>
              <a:t>Increased risk of low birth weight (</a:t>
            </a:r>
            <a:r>
              <a:rPr lang="en-GB" sz="1400" b="1" dirty="0">
                <a:solidFill>
                  <a:schemeClr val="accent5"/>
                </a:solidFill>
              </a:rPr>
              <a:t>OR: 1.73</a:t>
            </a:r>
            <a:r>
              <a:rPr lang="en-GB" sz="1400" dirty="0"/>
              <a:t>; 95% CI: 1.64–1.82)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3AE001-47DA-4C4D-B9F6-968520D7E9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CI=confidence interval; COVID-19=</a:t>
            </a:r>
            <a:r>
              <a:rPr lang="en-GB" dirty="0"/>
              <a:t>coronavirus disease 2019; FASD=foetal alcohol spectrum disorder; OR=odds ratio</a:t>
            </a:r>
          </a:p>
          <a:p>
            <a:endParaRPr lang="en-GB" dirty="0"/>
          </a:p>
          <a:p>
            <a:r>
              <a:rPr lang="en-GB" dirty="0"/>
              <a:t>1. Popova et al. Nutrients 2021;13(10):3452; 2. </a:t>
            </a:r>
            <a:r>
              <a:rPr lang="en-GB" dirty="0" err="1"/>
              <a:t>Kotelchuck</a:t>
            </a:r>
            <a:r>
              <a:rPr lang="en-GB" dirty="0"/>
              <a:t> et al. </a:t>
            </a:r>
            <a:r>
              <a:rPr lang="en-GB" dirty="0" err="1"/>
              <a:t>Matern</a:t>
            </a:r>
            <a:r>
              <a:rPr lang="en-GB" dirty="0"/>
              <a:t> Child Health J 2017;21(4):893–902</a:t>
            </a:r>
          </a:p>
        </p:txBody>
      </p:sp>
      <p:pic>
        <p:nvPicPr>
          <p:cNvPr id="7" name="Graphic 6" descr="Pregnant lady with solid fill">
            <a:extLst>
              <a:ext uri="{FF2B5EF4-FFF2-40B4-BE49-F238E27FC236}">
                <a16:creationId xmlns:a16="http://schemas.microsoft.com/office/drawing/2014/main" id="{BEE13D00-A704-43CC-B6EC-A54747118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004848" y="3284984"/>
            <a:ext cx="2784993" cy="278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86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28627d7c-4416-4bc1-86cf-ca6c3a42a8f2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380CEA-B3BA-4484-A7F3-5387CD39B7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24196</TotalTime>
  <Words>436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Complications of substance use during pregnancy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451</cp:revision>
  <cp:lastPrinted>2023-04-25T10:12:17Z</cp:lastPrinted>
  <dcterms:created xsi:type="dcterms:W3CDTF">2022-02-04T12:28:06Z</dcterms:created>
  <dcterms:modified xsi:type="dcterms:W3CDTF">2023-05-15T08:23:41Z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59800.0000000000</vt:lpwstr>
  </property>
  <property fmtid="{D5CDD505-2E9C-101B-9397-08002B2CF9AE}" pid="4" name="MediaServiceImageTags">
    <vt:lpwstr/>
  </property>
</Properties>
</file>