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1013" r:id="rId5"/>
  </p:sldIdLst>
  <p:sldSz cx="12192000" cy="6858000"/>
  <p:notesSz cx="7010400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114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34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7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Jan Egebjerg" initials="JE" lastIdx="2" clrIdx="5">
    <p:extLst>
      <p:ext uri="{19B8F6BF-5375-455C-9EA6-DF929625EA0E}">
        <p15:presenceInfo xmlns:p15="http://schemas.microsoft.com/office/powerpoint/2012/main" userId="S::je@lundbeckfonden.com::339eb90d-65ca-4e95-a944-0b983e0282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C7B23"/>
    <a:srgbClr val="C00000"/>
    <a:srgbClr val="B59E5F"/>
    <a:srgbClr val="FFFFFF"/>
    <a:srgbClr val="E5ECE9"/>
    <a:srgbClr val="ECE7D7"/>
    <a:srgbClr val="DBDBDB"/>
    <a:srgbClr val="DEE6EE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91" autoAdjust="0"/>
    <p:restoredTop sz="72265" autoAdjust="0"/>
  </p:normalViewPr>
  <p:slideViewPr>
    <p:cSldViewPr>
      <p:cViewPr varScale="1">
        <p:scale>
          <a:sx n="117" d="100"/>
          <a:sy n="117" d="100"/>
        </p:scale>
        <p:origin x="267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53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27-03-2023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8925" y="1162050"/>
            <a:ext cx="4770438" cy="2682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76000" y="4473892"/>
            <a:ext cx="4795040" cy="366045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 shown on the slide, the endogenous opioid system exists in balance, with the three receptors mediating opposing components of the affective system of the brain.</a:t>
            </a:r>
            <a:r>
              <a:rPr lang="en-GB" baseline="30000" dirty="0"/>
              <a:t>[Emery et al., 2020; Nutt &amp; Nestor, 2018]</a:t>
            </a:r>
            <a:r>
              <a:rPr lang="en-GB" dirty="0"/>
              <a:t> Of course, the view that the mu- and kappa- opioid receptor systems are mutually antagonistic is overly simplistic; there is some evidence that in some regions of the brain these systems can work synergistically.</a:t>
            </a:r>
            <a:r>
              <a:rPr lang="en-GB" baseline="30000" dirty="0"/>
              <a:t>[Emery et al., 2020]</a:t>
            </a:r>
            <a:r>
              <a:rPr lang="en-GB" dirty="0"/>
              <a:t> The endogenous opioid system can be seen – rather than as a balance of kappa versus mu activation – as a complex counter-balanced interacting system determined by genetics, by the expression, localisation, and regulation of opioid receptors, and by their interaction with different neurochemical systems.</a:t>
            </a:r>
            <a:r>
              <a:rPr lang="en-GB" baseline="30000" dirty="0"/>
              <a:t>[Emery et al., 2020]</a:t>
            </a:r>
            <a:r>
              <a:rPr lang="en-GB" dirty="0"/>
              <a:t> When considered in its full intricacy, correcting an imbalance in the opioid system is far more complicated than adjusting one side or the other.</a:t>
            </a:r>
            <a:r>
              <a:rPr lang="en-GB" baseline="30000" dirty="0"/>
              <a:t>[Emery et al., 2020]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Emery MA, </a:t>
            </a:r>
            <a:r>
              <a:rPr lang="en-US" dirty="0" err="1"/>
              <a:t>Akil</a:t>
            </a:r>
            <a:r>
              <a:rPr lang="en-US" dirty="0"/>
              <a:t> H. Endogenous opioids at the intersection of opioid addiction, pain, and depression: the search for a precision medicine approach. </a:t>
            </a:r>
            <a:r>
              <a:rPr lang="en-US" dirty="0" err="1"/>
              <a:t>Annu</a:t>
            </a:r>
            <a:r>
              <a:rPr lang="en-US" dirty="0"/>
              <a:t> Rev </a:t>
            </a:r>
            <a:r>
              <a:rPr lang="en-US" dirty="0" err="1"/>
              <a:t>Neurosci</a:t>
            </a:r>
            <a:r>
              <a:rPr lang="en-US" dirty="0"/>
              <a:t> 2020; 43: 355–374. 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Nutt DJ, Nestor LJ. The Opioid System and Addiction. In: Nutt DJ, Nestor LJ (eds). Addiction, 2</a:t>
            </a:r>
            <a:r>
              <a:rPr lang="en-US" baseline="30000" dirty="0"/>
              <a:t>nd</a:t>
            </a:r>
            <a:r>
              <a:rPr lang="en-US" dirty="0"/>
              <a:t> edition. Oxford University Press, 2018.</a:t>
            </a:r>
          </a:p>
          <a:p>
            <a:endParaRPr lang="en-US" dirty="0"/>
          </a:p>
          <a:p>
            <a:r>
              <a:rPr lang="en-GB" dirty="0"/>
              <a:t>Other references used on slide: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Pan ZZ. </a:t>
            </a:r>
            <a:r>
              <a:rPr lang="el-GR"/>
              <a:t>μ</a:t>
            </a:r>
            <a:r>
              <a:rPr lang="en-GB"/>
              <a:t>-Opposing </a:t>
            </a:r>
            <a:r>
              <a:rPr lang="en-GB" dirty="0"/>
              <a:t>actions of the </a:t>
            </a:r>
            <a:r>
              <a:rPr lang="el-GR" dirty="0"/>
              <a:t>κ</a:t>
            </a:r>
            <a:r>
              <a:rPr lang="en-GB" dirty="0"/>
              <a:t>-opioid receptor. Trends </a:t>
            </a:r>
            <a:r>
              <a:rPr lang="en-GB" dirty="0" err="1"/>
              <a:t>Pharmacol</a:t>
            </a:r>
            <a:r>
              <a:rPr lang="en-GB" dirty="0"/>
              <a:t> Sci 1998; 19 (3): 94–98.</a:t>
            </a:r>
            <a:endParaRPr lang="en-US" dirty="0"/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Ramchandani VA, </a:t>
            </a:r>
            <a:r>
              <a:rPr lang="en-GB" dirty="0" err="1"/>
              <a:t>Umhau</a:t>
            </a:r>
            <a:r>
              <a:rPr lang="en-GB" dirty="0"/>
              <a:t> J, </a:t>
            </a:r>
            <a:r>
              <a:rPr lang="en-GB" dirty="0" err="1"/>
              <a:t>Pavon</a:t>
            </a:r>
            <a:r>
              <a:rPr lang="en-GB" dirty="0"/>
              <a:t> FJ, et al. A genetic determinant of the striatal dopamine response to alcohol in men. Mol Psychiatry 2011; 16 (8): 809–817.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Stahl SM. Stahl’s Essential Psychopharmacology. Neuroscientific Basis and Practical Applications. 4</a:t>
            </a:r>
            <a:r>
              <a:rPr lang="en-GB" baseline="30000" dirty="0"/>
              <a:t>th</a:t>
            </a:r>
            <a:r>
              <a:rPr lang="en-GB" dirty="0"/>
              <a:t> edition. © Cambridge University Press, 2013.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Zhao J, Xin X, </a:t>
            </a:r>
            <a:r>
              <a:rPr lang="en-US" dirty="0" err="1"/>
              <a:t>Xie</a:t>
            </a:r>
            <a:r>
              <a:rPr lang="en-US" dirty="0"/>
              <a:t> GX, et al. Molecular and cellular mechanisms of the age-dependency of opioid analgesia and tolerance. Mol Pain 2012; 8: 38.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pPr/>
              <a:t>1</a:t>
            </a:fld>
            <a:endParaRPr lang="da-DK" dirty="0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2C5C499A-A4DB-11D6-C1E8-962789EE5F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8925" y="1162050"/>
            <a:ext cx="4768850" cy="2682875"/>
          </a:xfrm>
        </p:spPr>
      </p:sp>
    </p:spTree>
    <p:extLst>
      <p:ext uri="{BB962C8B-B14F-4D97-AF65-F5344CB8AC3E}">
        <p14:creationId xmlns:p14="http://schemas.microsoft.com/office/powerpoint/2010/main" val="826026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153">
            <a:extLst>
              <a:ext uri="{FF2B5EF4-FFF2-40B4-BE49-F238E27FC236}">
                <a16:creationId xmlns:a16="http://schemas.microsoft.com/office/drawing/2014/main" id="{708AA3AA-5B10-4E84-A192-12BCB54E0048}"/>
              </a:ext>
            </a:extLst>
          </p:cNvPr>
          <p:cNvSpPr/>
          <p:nvPr/>
        </p:nvSpPr>
        <p:spPr>
          <a:xfrm>
            <a:off x="6230938" y="4612352"/>
            <a:ext cx="5572442" cy="1264920"/>
          </a:xfrm>
          <a:prstGeom prst="rect">
            <a:avLst/>
          </a:prstGeom>
          <a:solidFill>
            <a:srgbClr val="F1EE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Arrow: Down 114">
            <a:extLst>
              <a:ext uri="{FF2B5EF4-FFF2-40B4-BE49-F238E27FC236}">
                <a16:creationId xmlns:a16="http://schemas.microsoft.com/office/drawing/2014/main" id="{089664E8-FAE4-4E83-92D9-A8F29709638A}"/>
              </a:ext>
            </a:extLst>
          </p:cNvPr>
          <p:cNvSpPr/>
          <p:nvPr/>
        </p:nvSpPr>
        <p:spPr>
          <a:xfrm>
            <a:off x="9171009" y="3532666"/>
            <a:ext cx="632684" cy="1164925"/>
          </a:xfrm>
          <a:prstGeom prst="downArrow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Arrow: Down 115">
            <a:extLst>
              <a:ext uri="{FF2B5EF4-FFF2-40B4-BE49-F238E27FC236}">
                <a16:creationId xmlns:a16="http://schemas.microsoft.com/office/drawing/2014/main" id="{0D337B08-D8D7-4219-8C57-7D355002906B}"/>
              </a:ext>
            </a:extLst>
          </p:cNvPr>
          <p:cNvSpPr/>
          <p:nvPr/>
        </p:nvSpPr>
        <p:spPr>
          <a:xfrm>
            <a:off x="11006016" y="3532666"/>
            <a:ext cx="632684" cy="1164925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49CC70-4EEA-41DF-AED8-14DEA2EBD66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</a:t>
            </a:r>
            <a:r>
              <a:rPr lang="en-US" dirty="0"/>
              <a:t>Neurobiology and aetiology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92FB22-0145-418E-BBED-F0C145B0D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US" dirty="0"/>
              <a:t>The endogenous opioid system and opioid addiction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242F7-01E2-4443-A4F5-80BBC954D3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24512"/>
            <a:ext cx="9213851" cy="619200"/>
          </a:xfrm>
        </p:spPr>
        <p:txBody>
          <a:bodyPr/>
          <a:lstStyle/>
          <a:p>
            <a:r>
              <a:rPr lang="en-US" dirty="0"/>
              <a:t>1. Nutt &amp; Nestor (eds). Addiction, 2</a:t>
            </a:r>
            <a:r>
              <a:rPr lang="en-US" baseline="30000" dirty="0"/>
              <a:t>nd</a:t>
            </a:r>
            <a:r>
              <a:rPr lang="en-US" dirty="0"/>
              <a:t> edition. 2018; </a:t>
            </a:r>
            <a:r>
              <a:rPr lang="en-GB" dirty="0"/>
              <a:t>2. Stahl. Stahl’s Essential Psychopharmacology. Neuroscientific Basis and Practical Applications. 4</a:t>
            </a:r>
            <a:r>
              <a:rPr lang="en-GB" baseline="30000" dirty="0"/>
              <a:t>th</a:t>
            </a:r>
            <a:r>
              <a:rPr lang="en-GB" dirty="0"/>
              <a:t> edition. 2013;</a:t>
            </a:r>
            <a:endParaRPr lang="en-US" dirty="0"/>
          </a:p>
          <a:p>
            <a:r>
              <a:rPr lang="en-US" dirty="0"/>
              <a:t>3. Ramchandani et al. Mol Psychiatry 2011;16(8):809–817; 4. Pan. Trends </a:t>
            </a:r>
            <a:r>
              <a:rPr lang="en-US" dirty="0" err="1"/>
              <a:t>Pharmacol</a:t>
            </a:r>
            <a:r>
              <a:rPr lang="en-US" dirty="0"/>
              <a:t> Sci 1998;19(3):94–98; 5. Zhao et al. Mol Pain 2012;8:38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E257B-4A9C-4261-849C-93CBE78D4D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</p:spPr>
        <p:txBody>
          <a:bodyPr/>
          <a:lstStyle/>
          <a:p>
            <a:fld id="{C5E73D8C-6D1C-4360-8101-83ED279A0FF1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C8CD53-E8C9-464C-AFEB-72B0CFAE962E}"/>
              </a:ext>
            </a:extLst>
          </p:cNvPr>
          <p:cNvSpPr/>
          <p:nvPr/>
        </p:nvSpPr>
        <p:spPr>
          <a:xfrm>
            <a:off x="6230938" y="3284984"/>
            <a:ext cx="1800000" cy="5040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504000" rtlCol="0" anchor="ctr"/>
          <a:lstStyle/>
          <a:p>
            <a:pPr algn="ctr"/>
            <a:r>
              <a:rPr lang="el-GR" sz="1400" b="1" dirty="0"/>
              <a:t>δ</a:t>
            </a:r>
            <a:r>
              <a:rPr lang="en-GB" sz="1400" b="1" dirty="0"/>
              <a:t>-receptor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DFE910-D3F1-49DF-88DD-232E440BD22A}"/>
              </a:ext>
            </a:extLst>
          </p:cNvPr>
          <p:cNvSpPr/>
          <p:nvPr/>
        </p:nvSpPr>
        <p:spPr>
          <a:xfrm>
            <a:off x="8040800" y="3284984"/>
            <a:ext cx="1800000" cy="5040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504000" rtlCol="0" anchor="ctr"/>
          <a:lstStyle/>
          <a:p>
            <a:pPr algn="ctr"/>
            <a:r>
              <a:rPr lang="el-GR" sz="1400" b="1" dirty="0"/>
              <a:t>μ</a:t>
            </a:r>
            <a:r>
              <a:rPr lang="en-GB" sz="1400" b="1" dirty="0"/>
              <a:t>-receptor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34FDB9-2016-4174-B18C-D0B24FDD9858}"/>
              </a:ext>
            </a:extLst>
          </p:cNvPr>
          <p:cNvSpPr/>
          <p:nvPr/>
        </p:nvSpPr>
        <p:spPr>
          <a:xfrm>
            <a:off x="9850663" y="3284984"/>
            <a:ext cx="1800000" cy="50405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504000" rtlCol="0" anchor="ctr"/>
          <a:lstStyle/>
          <a:p>
            <a:pPr algn="ctr"/>
            <a:r>
              <a:rPr lang="el-GR" sz="1400" b="1" dirty="0"/>
              <a:t>κ</a:t>
            </a:r>
            <a:r>
              <a:rPr lang="en-GB" sz="1400" b="1" dirty="0"/>
              <a:t>-receptor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ADB87A9-89FD-48CD-A043-09B02A8300C8}"/>
              </a:ext>
            </a:extLst>
          </p:cNvPr>
          <p:cNvSpPr txBox="1"/>
          <p:nvPr/>
        </p:nvSpPr>
        <p:spPr>
          <a:xfrm>
            <a:off x="6230938" y="4057908"/>
            <a:ext cx="2928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opposing effects of </a:t>
            </a:r>
            <a:br>
              <a:rPr lang="en-GB" sz="1400" b="1" dirty="0"/>
            </a:br>
            <a:r>
              <a:rPr lang="el-GR" sz="1400" b="1" dirty="0"/>
              <a:t>μ</a:t>
            </a:r>
            <a:r>
              <a:rPr lang="en-GB" sz="1400" b="1" dirty="0"/>
              <a:t>- and </a:t>
            </a:r>
            <a:r>
              <a:rPr lang="el-GR" sz="1400" b="1" dirty="0"/>
              <a:t>κ</a:t>
            </a:r>
            <a:r>
              <a:rPr lang="en-GB" sz="1400" b="1" dirty="0"/>
              <a:t>-opioid receptors</a:t>
            </a:r>
            <a:r>
              <a:rPr lang="en-GB" sz="1400" b="1" baseline="30000" dirty="0"/>
              <a:t>2,4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2A290D9-1B69-4CD9-860A-83A21F481C3E}"/>
              </a:ext>
            </a:extLst>
          </p:cNvPr>
          <p:cNvGrpSpPr/>
          <p:nvPr/>
        </p:nvGrpSpPr>
        <p:grpSpPr>
          <a:xfrm>
            <a:off x="7272337" y="3159165"/>
            <a:ext cx="626595" cy="758854"/>
            <a:chOff x="7272337" y="3806848"/>
            <a:chExt cx="626595" cy="758854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6D816C3-D392-4669-A8FE-6D1D6222D6FC}"/>
                </a:ext>
              </a:extLst>
            </p:cNvPr>
            <p:cNvSpPr/>
            <p:nvPr/>
          </p:nvSpPr>
          <p:spPr>
            <a:xfrm>
              <a:off x="7272337" y="3806848"/>
              <a:ext cx="192882" cy="133350"/>
            </a:xfrm>
            <a:custGeom>
              <a:avLst/>
              <a:gdLst>
                <a:gd name="connsiteX0" fmla="*/ 192882 w 192882"/>
                <a:gd name="connsiteY0" fmla="*/ 133350 h 133350"/>
                <a:gd name="connsiteX1" fmla="*/ 188119 w 192882"/>
                <a:gd name="connsiteY1" fmla="*/ 97631 h 133350"/>
                <a:gd name="connsiteX2" fmla="*/ 183357 w 192882"/>
                <a:gd name="connsiteY2" fmla="*/ 90487 h 133350"/>
                <a:gd name="connsiteX3" fmla="*/ 180975 w 192882"/>
                <a:gd name="connsiteY3" fmla="*/ 83344 h 133350"/>
                <a:gd name="connsiteX4" fmla="*/ 154782 w 192882"/>
                <a:gd name="connsiteY4" fmla="*/ 59531 h 133350"/>
                <a:gd name="connsiteX5" fmla="*/ 111919 w 192882"/>
                <a:gd name="connsiteY5" fmla="*/ 35719 h 133350"/>
                <a:gd name="connsiteX6" fmla="*/ 50007 w 192882"/>
                <a:gd name="connsiteY6" fmla="*/ 14287 h 133350"/>
                <a:gd name="connsiteX7" fmla="*/ 0 w 192882"/>
                <a:gd name="connsiteY7" fmla="*/ 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882" h="133350">
                  <a:moveTo>
                    <a:pt x="192882" y="133350"/>
                  </a:moveTo>
                  <a:cubicBezTo>
                    <a:pt x="192573" y="130258"/>
                    <a:pt x="190808" y="104803"/>
                    <a:pt x="188119" y="97631"/>
                  </a:cubicBezTo>
                  <a:cubicBezTo>
                    <a:pt x="187114" y="94951"/>
                    <a:pt x="184637" y="93047"/>
                    <a:pt x="183357" y="90487"/>
                  </a:cubicBezTo>
                  <a:cubicBezTo>
                    <a:pt x="182234" y="88242"/>
                    <a:pt x="182543" y="85304"/>
                    <a:pt x="180975" y="83344"/>
                  </a:cubicBezTo>
                  <a:cubicBezTo>
                    <a:pt x="176443" y="77679"/>
                    <a:pt x="163046" y="64414"/>
                    <a:pt x="154782" y="59531"/>
                  </a:cubicBezTo>
                  <a:cubicBezTo>
                    <a:pt x="140711" y="51216"/>
                    <a:pt x="127364" y="41066"/>
                    <a:pt x="111919" y="35719"/>
                  </a:cubicBezTo>
                  <a:cubicBezTo>
                    <a:pt x="91282" y="28575"/>
                    <a:pt x="71326" y="19024"/>
                    <a:pt x="50007" y="14287"/>
                  </a:cubicBezTo>
                  <a:cubicBezTo>
                    <a:pt x="18774" y="7347"/>
                    <a:pt x="35518" y="11839"/>
                    <a:pt x="0" y="0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07ED5BE-0040-4E77-859E-9647C384C6EB}"/>
                </a:ext>
              </a:extLst>
            </p:cNvPr>
            <p:cNvSpPr/>
            <p:nvPr/>
          </p:nvSpPr>
          <p:spPr>
            <a:xfrm>
              <a:off x="7465219" y="4427589"/>
              <a:ext cx="80962" cy="78581"/>
            </a:xfrm>
            <a:custGeom>
              <a:avLst/>
              <a:gdLst>
                <a:gd name="connsiteX0" fmla="*/ 0 w 80962"/>
                <a:gd name="connsiteY0" fmla="*/ 0 h 78581"/>
                <a:gd name="connsiteX1" fmla="*/ 2381 w 80962"/>
                <a:gd name="connsiteY1" fmla="*/ 38100 h 78581"/>
                <a:gd name="connsiteX2" fmla="*/ 9525 w 80962"/>
                <a:gd name="connsiteY2" fmla="*/ 47625 h 78581"/>
                <a:gd name="connsiteX3" fmla="*/ 21431 w 80962"/>
                <a:gd name="connsiteY3" fmla="*/ 64294 h 78581"/>
                <a:gd name="connsiteX4" fmla="*/ 42862 w 80962"/>
                <a:gd name="connsiteY4" fmla="*/ 73819 h 78581"/>
                <a:gd name="connsiteX5" fmla="*/ 54769 w 80962"/>
                <a:gd name="connsiteY5" fmla="*/ 78581 h 78581"/>
                <a:gd name="connsiteX6" fmla="*/ 64294 w 80962"/>
                <a:gd name="connsiteY6" fmla="*/ 76200 h 78581"/>
                <a:gd name="connsiteX7" fmla="*/ 76200 w 80962"/>
                <a:gd name="connsiteY7" fmla="*/ 61913 h 78581"/>
                <a:gd name="connsiteX8" fmla="*/ 78581 w 80962"/>
                <a:gd name="connsiteY8" fmla="*/ 50006 h 78581"/>
                <a:gd name="connsiteX9" fmla="*/ 80962 w 80962"/>
                <a:gd name="connsiteY9" fmla="*/ 42863 h 78581"/>
                <a:gd name="connsiteX10" fmla="*/ 78581 w 80962"/>
                <a:gd name="connsiteY10" fmla="*/ 19050 h 78581"/>
                <a:gd name="connsiteX11" fmla="*/ 73819 w 80962"/>
                <a:gd name="connsiteY11" fmla="*/ 7144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962" h="78581">
                  <a:moveTo>
                    <a:pt x="0" y="0"/>
                  </a:moveTo>
                  <a:cubicBezTo>
                    <a:pt x="794" y="12700"/>
                    <a:pt x="-115" y="25622"/>
                    <a:pt x="2381" y="38100"/>
                  </a:cubicBezTo>
                  <a:cubicBezTo>
                    <a:pt x="3159" y="41992"/>
                    <a:pt x="7218" y="44395"/>
                    <a:pt x="9525" y="47625"/>
                  </a:cubicBezTo>
                  <a:cubicBezTo>
                    <a:pt x="12908" y="52361"/>
                    <a:pt x="17535" y="60398"/>
                    <a:pt x="21431" y="64294"/>
                  </a:cubicBezTo>
                  <a:cubicBezTo>
                    <a:pt x="27537" y="70400"/>
                    <a:pt x="35007" y="70678"/>
                    <a:pt x="42862" y="73819"/>
                  </a:cubicBezTo>
                  <a:lnTo>
                    <a:pt x="54769" y="78581"/>
                  </a:lnTo>
                  <a:cubicBezTo>
                    <a:pt x="57944" y="77787"/>
                    <a:pt x="61453" y="77824"/>
                    <a:pt x="64294" y="76200"/>
                  </a:cubicBezTo>
                  <a:cubicBezTo>
                    <a:pt x="69227" y="73381"/>
                    <a:pt x="73166" y="66462"/>
                    <a:pt x="76200" y="61913"/>
                  </a:cubicBezTo>
                  <a:cubicBezTo>
                    <a:pt x="76994" y="57944"/>
                    <a:pt x="77599" y="53933"/>
                    <a:pt x="78581" y="50006"/>
                  </a:cubicBezTo>
                  <a:cubicBezTo>
                    <a:pt x="79190" y="47571"/>
                    <a:pt x="80962" y="45373"/>
                    <a:pt x="80962" y="42863"/>
                  </a:cubicBezTo>
                  <a:cubicBezTo>
                    <a:pt x="80962" y="34886"/>
                    <a:pt x="80375" y="26823"/>
                    <a:pt x="78581" y="19050"/>
                  </a:cubicBezTo>
                  <a:cubicBezTo>
                    <a:pt x="72939" y="-5404"/>
                    <a:pt x="73819" y="23636"/>
                    <a:pt x="73819" y="7144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632D6DF-E93F-45EB-9FCE-48838571CE2E}"/>
                </a:ext>
              </a:extLst>
            </p:cNvPr>
            <p:cNvSpPr/>
            <p:nvPr/>
          </p:nvSpPr>
          <p:spPr>
            <a:xfrm>
              <a:off x="7534275" y="3854474"/>
              <a:ext cx="145472" cy="88106"/>
            </a:xfrm>
            <a:custGeom>
              <a:avLst/>
              <a:gdLst>
                <a:gd name="connsiteX0" fmla="*/ 0 w 145472"/>
                <a:gd name="connsiteY0" fmla="*/ 85725 h 88106"/>
                <a:gd name="connsiteX1" fmla="*/ 4763 w 145472"/>
                <a:gd name="connsiteY1" fmla="*/ 64294 h 88106"/>
                <a:gd name="connsiteX2" fmla="*/ 7144 w 145472"/>
                <a:gd name="connsiteY2" fmla="*/ 57150 h 88106"/>
                <a:gd name="connsiteX3" fmla="*/ 9525 w 145472"/>
                <a:gd name="connsiteY3" fmla="*/ 45244 h 88106"/>
                <a:gd name="connsiteX4" fmla="*/ 14288 w 145472"/>
                <a:gd name="connsiteY4" fmla="*/ 35719 h 88106"/>
                <a:gd name="connsiteX5" fmla="*/ 21431 w 145472"/>
                <a:gd name="connsiteY5" fmla="*/ 21431 h 88106"/>
                <a:gd name="connsiteX6" fmla="*/ 33338 w 145472"/>
                <a:gd name="connsiteY6" fmla="*/ 4762 h 88106"/>
                <a:gd name="connsiteX7" fmla="*/ 42863 w 145472"/>
                <a:gd name="connsiteY7" fmla="*/ 2381 h 88106"/>
                <a:gd name="connsiteX8" fmla="*/ 50006 w 145472"/>
                <a:gd name="connsiteY8" fmla="*/ 0 h 88106"/>
                <a:gd name="connsiteX9" fmla="*/ 76200 w 145472"/>
                <a:gd name="connsiteY9" fmla="*/ 2381 h 88106"/>
                <a:gd name="connsiteX10" fmla="*/ 95250 w 145472"/>
                <a:gd name="connsiteY10" fmla="*/ 11906 h 88106"/>
                <a:gd name="connsiteX11" fmla="*/ 111919 w 145472"/>
                <a:gd name="connsiteY11" fmla="*/ 21431 h 88106"/>
                <a:gd name="connsiteX12" fmla="*/ 116681 w 145472"/>
                <a:gd name="connsiteY12" fmla="*/ 28575 h 88106"/>
                <a:gd name="connsiteX13" fmla="*/ 123825 w 145472"/>
                <a:gd name="connsiteY13" fmla="*/ 38100 h 88106"/>
                <a:gd name="connsiteX14" fmla="*/ 135731 w 145472"/>
                <a:gd name="connsiteY14" fmla="*/ 54769 h 88106"/>
                <a:gd name="connsiteX15" fmla="*/ 138113 w 145472"/>
                <a:gd name="connsiteY15" fmla="*/ 61912 h 88106"/>
                <a:gd name="connsiteX16" fmla="*/ 140494 w 145472"/>
                <a:gd name="connsiteY16" fmla="*/ 71437 h 88106"/>
                <a:gd name="connsiteX17" fmla="*/ 145256 w 145472"/>
                <a:gd name="connsiteY17" fmla="*/ 88106 h 88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5472" h="88106">
                  <a:moveTo>
                    <a:pt x="0" y="85725"/>
                  </a:moveTo>
                  <a:cubicBezTo>
                    <a:pt x="1588" y="78581"/>
                    <a:pt x="2988" y="71393"/>
                    <a:pt x="4763" y="64294"/>
                  </a:cubicBezTo>
                  <a:cubicBezTo>
                    <a:pt x="5372" y="61859"/>
                    <a:pt x="6535" y="59585"/>
                    <a:pt x="7144" y="57150"/>
                  </a:cubicBezTo>
                  <a:cubicBezTo>
                    <a:pt x="8126" y="53224"/>
                    <a:pt x="8245" y="49084"/>
                    <a:pt x="9525" y="45244"/>
                  </a:cubicBezTo>
                  <a:cubicBezTo>
                    <a:pt x="10648" y="41876"/>
                    <a:pt x="12890" y="38982"/>
                    <a:pt x="14288" y="35719"/>
                  </a:cubicBezTo>
                  <a:cubicBezTo>
                    <a:pt x="23644" y="13888"/>
                    <a:pt x="8356" y="44313"/>
                    <a:pt x="21431" y="21431"/>
                  </a:cubicBezTo>
                  <a:cubicBezTo>
                    <a:pt x="25328" y="14611"/>
                    <a:pt x="25934" y="8993"/>
                    <a:pt x="33338" y="4762"/>
                  </a:cubicBezTo>
                  <a:cubicBezTo>
                    <a:pt x="36180" y="3138"/>
                    <a:pt x="39716" y="3280"/>
                    <a:pt x="42863" y="2381"/>
                  </a:cubicBezTo>
                  <a:cubicBezTo>
                    <a:pt x="45276" y="1692"/>
                    <a:pt x="47625" y="794"/>
                    <a:pt x="50006" y="0"/>
                  </a:cubicBezTo>
                  <a:cubicBezTo>
                    <a:pt x="58737" y="794"/>
                    <a:pt x="67721" y="150"/>
                    <a:pt x="76200" y="2381"/>
                  </a:cubicBezTo>
                  <a:cubicBezTo>
                    <a:pt x="83066" y="4188"/>
                    <a:pt x="88900" y="8731"/>
                    <a:pt x="95250" y="11906"/>
                  </a:cubicBezTo>
                  <a:cubicBezTo>
                    <a:pt x="107332" y="17947"/>
                    <a:pt x="101823" y="14701"/>
                    <a:pt x="111919" y="21431"/>
                  </a:cubicBezTo>
                  <a:cubicBezTo>
                    <a:pt x="113506" y="23812"/>
                    <a:pt x="115018" y="26246"/>
                    <a:pt x="116681" y="28575"/>
                  </a:cubicBezTo>
                  <a:cubicBezTo>
                    <a:pt x="118988" y="31805"/>
                    <a:pt x="121721" y="34735"/>
                    <a:pt x="123825" y="38100"/>
                  </a:cubicBezTo>
                  <a:cubicBezTo>
                    <a:pt x="134274" y="54817"/>
                    <a:pt x="122113" y="41149"/>
                    <a:pt x="135731" y="54769"/>
                  </a:cubicBezTo>
                  <a:cubicBezTo>
                    <a:pt x="136525" y="57150"/>
                    <a:pt x="137423" y="59499"/>
                    <a:pt x="138113" y="61912"/>
                  </a:cubicBezTo>
                  <a:cubicBezTo>
                    <a:pt x="139012" y="65059"/>
                    <a:pt x="139205" y="68429"/>
                    <a:pt x="140494" y="71437"/>
                  </a:cubicBezTo>
                  <a:cubicBezTo>
                    <a:pt x="147017" y="86659"/>
                    <a:pt x="145256" y="69688"/>
                    <a:pt x="145256" y="88106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861852-6D79-4434-BFE5-8CFE4A6A4463}"/>
                </a:ext>
              </a:extLst>
            </p:cNvPr>
            <p:cNvSpPr/>
            <p:nvPr/>
          </p:nvSpPr>
          <p:spPr>
            <a:xfrm>
              <a:off x="7679531" y="4422827"/>
              <a:ext cx="143101" cy="76200"/>
            </a:xfrm>
            <a:custGeom>
              <a:avLst/>
              <a:gdLst>
                <a:gd name="connsiteX0" fmla="*/ 0 w 143101"/>
                <a:gd name="connsiteY0" fmla="*/ 7143 h 76200"/>
                <a:gd name="connsiteX1" fmla="*/ 2382 w 143101"/>
                <a:gd name="connsiteY1" fmla="*/ 40481 h 76200"/>
                <a:gd name="connsiteX2" fmla="*/ 9525 w 143101"/>
                <a:gd name="connsiteY2" fmla="*/ 59531 h 76200"/>
                <a:gd name="connsiteX3" fmla="*/ 23813 w 143101"/>
                <a:gd name="connsiteY3" fmla="*/ 66675 h 76200"/>
                <a:gd name="connsiteX4" fmla="*/ 30957 w 143101"/>
                <a:gd name="connsiteY4" fmla="*/ 71437 h 76200"/>
                <a:gd name="connsiteX5" fmla="*/ 50007 w 143101"/>
                <a:gd name="connsiteY5" fmla="*/ 73818 h 76200"/>
                <a:gd name="connsiteX6" fmla="*/ 61913 w 143101"/>
                <a:gd name="connsiteY6" fmla="*/ 76200 h 76200"/>
                <a:gd name="connsiteX7" fmla="*/ 97632 w 143101"/>
                <a:gd name="connsiteY7" fmla="*/ 73818 h 76200"/>
                <a:gd name="connsiteX8" fmla="*/ 104775 w 143101"/>
                <a:gd name="connsiteY8" fmla="*/ 71437 h 76200"/>
                <a:gd name="connsiteX9" fmla="*/ 114300 w 143101"/>
                <a:gd name="connsiteY9" fmla="*/ 69056 h 76200"/>
                <a:gd name="connsiteX10" fmla="*/ 121444 w 143101"/>
                <a:gd name="connsiteY10" fmla="*/ 61912 h 76200"/>
                <a:gd name="connsiteX11" fmla="*/ 130969 w 143101"/>
                <a:gd name="connsiteY11" fmla="*/ 57150 h 76200"/>
                <a:gd name="connsiteX12" fmla="*/ 135732 w 143101"/>
                <a:gd name="connsiteY12" fmla="*/ 50006 h 76200"/>
                <a:gd name="connsiteX13" fmla="*/ 138113 w 143101"/>
                <a:gd name="connsiteY13" fmla="*/ 40481 h 76200"/>
                <a:gd name="connsiteX14" fmla="*/ 142875 w 143101"/>
                <a:gd name="connsiteY14" fmla="*/ 21431 h 76200"/>
                <a:gd name="connsiteX15" fmla="*/ 142875 w 143101"/>
                <a:gd name="connsiteY15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3101" h="76200">
                  <a:moveTo>
                    <a:pt x="0" y="7143"/>
                  </a:moveTo>
                  <a:cubicBezTo>
                    <a:pt x="794" y="18256"/>
                    <a:pt x="1216" y="29401"/>
                    <a:pt x="2382" y="40481"/>
                  </a:cubicBezTo>
                  <a:cubicBezTo>
                    <a:pt x="2962" y="45988"/>
                    <a:pt x="4189" y="55529"/>
                    <a:pt x="9525" y="59531"/>
                  </a:cubicBezTo>
                  <a:cubicBezTo>
                    <a:pt x="13785" y="62726"/>
                    <a:pt x="19158" y="64089"/>
                    <a:pt x="23813" y="66675"/>
                  </a:cubicBezTo>
                  <a:cubicBezTo>
                    <a:pt x="26315" y="68065"/>
                    <a:pt x="28196" y="70684"/>
                    <a:pt x="30957" y="71437"/>
                  </a:cubicBezTo>
                  <a:cubicBezTo>
                    <a:pt x="37131" y="73121"/>
                    <a:pt x="43682" y="72845"/>
                    <a:pt x="50007" y="73818"/>
                  </a:cubicBezTo>
                  <a:cubicBezTo>
                    <a:pt x="54007" y="74433"/>
                    <a:pt x="57944" y="75406"/>
                    <a:pt x="61913" y="76200"/>
                  </a:cubicBezTo>
                  <a:cubicBezTo>
                    <a:pt x="73819" y="75406"/>
                    <a:pt x="85772" y="75136"/>
                    <a:pt x="97632" y="73818"/>
                  </a:cubicBezTo>
                  <a:cubicBezTo>
                    <a:pt x="100126" y="73541"/>
                    <a:pt x="102362" y="72126"/>
                    <a:pt x="104775" y="71437"/>
                  </a:cubicBezTo>
                  <a:cubicBezTo>
                    <a:pt x="107922" y="70538"/>
                    <a:pt x="111125" y="69850"/>
                    <a:pt x="114300" y="69056"/>
                  </a:cubicBezTo>
                  <a:cubicBezTo>
                    <a:pt x="116681" y="66675"/>
                    <a:pt x="118704" y="63869"/>
                    <a:pt x="121444" y="61912"/>
                  </a:cubicBezTo>
                  <a:cubicBezTo>
                    <a:pt x="124333" y="59849"/>
                    <a:pt x="128242" y="59422"/>
                    <a:pt x="130969" y="57150"/>
                  </a:cubicBezTo>
                  <a:cubicBezTo>
                    <a:pt x="133168" y="55318"/>
                    <a:pt x="134144" y="52387"/>
                    <a:pt x="135732" y="50006"/>
                  </a:cubicBezTo>
                  <a:cubicBezTo>
                    <a:pt x="136526" y="46831"/>
                    <a:pt x="137214" y="43628"/>
                    <a:pt x="138113" y="40481"/>
                  </a:cubicBezTo>
                  <a:cubicBezTo>
                    <a:pt x="140421" y="32404"/>
                    <a:pt x="142184" y="31113"/>
                    <a:pt x="142875" y="21431"/>
                  </a:cubicBezTo>
                  <a:cubicBezTo>
                    <a:pt x="143384" y="14305"/>
                    <a:pt x="142875" y="7144"/>
                    <a:pt x="142875" y="0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C0EF13B-20A6-4203-A6F3-4DFAE42BE4AB}"/>
                </a:ext>
              </a:extLst>
            </p:cNvPr>
            <p:cNvSpPr/>
            <p:nvPr/>
          </p:nvSpPr>
          <p:spPr>
            <a:xfrm>
              <a:off x="7821802" y="3866380"/>
              <a:ext cx="76804" cy="76200"/>
            </a:xfrm>
            <a:custGeom>
              <a:avLst/>
              <a:gdLst>
                <a:gd name="connsiteX0" fmla="*/ 604 w 72576"/>
                <a:gd name="connsiteY0" fmla="*/ 76200 h 76200"/>
                <a:gd name="connsiteX1" fmla="*/ 10129 w 72576"/>
                <a:gd name="connsiteY1" fmla="*/ 11906 h 76200"/>
                <a:gd name="connsiteX2" fmla="*/ 17273 w 72576"/>
                <a:gd name="connsiteY2" fmla="*/ 4763 h 76200"/>
                <a:gd name="connsiteX3" fmla="*/ 33942 w 72576"/>
                <a:gd name="connsiteY3" fmla="*/ 0 h 76200"/>
                <a:gd name="connsiteX4" fmla="*/ 55373 w 72576"/>
                <a:gd name="connsiteY4" fmla="*/ 4763 h 76200"/>
                <a:gd name="connsiteX5" fmla="*/ 69661 w 72576"/>
                <a:gd name="connsiteY5" fmla="*/ 21431 h 76200"/>
                <a:gd name="connsiteX6" fmla="*/ 72042 w 72576"/>
                <a:gd name="connsiteY6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576" h="76200">
                  <a:moveTo>
                    <a:pt x="604" y="76200"/>
                  </a:moveTo>
                  <a:cubicBezTo>
                    <a:pt x="2212" y="40829"/>
                    <a:pt x="-5746" y="33073"/>
                    <a:pt x="10129" y="11906"/>
                  </a:cubicBezTo>
                  <a:cubicBezTo>
                    <a:pt x="12149" y="9212"/>
                    <a:pt x="14471" y="6631"/>
                    <a:pt x="17273" y="4763"/>
                  </a:cubicBezTo>
                  <a:cubicBezTo>
                    <a:pt x="19326" y="3395"/>
                    <a:pt x="32667" y="319"/>
                    <a:pt x="33942" y="0"/>
                  </a:cubicBezTo>
                  <a:cubicBezTo>
                    <a:pt x="41086" y="1588"/>
                    <a:pt x="48729" y="1696"/>
                    <a:pt x="55373" y="4763"/>
                  </a:cubicBezTo>
                  <a:cubicBezTo>
                    <a:pt x="60932" y="7329"/>
                    <a:pt x="66225" y="16278"/>
                    <a:pt x="69661" y="21431"/>
                  </a:cubicBezTo>
                  <a:cubicBezTo>
                    <a:pt x="74260" y="49029"/>
                    <a:pt x="72042" y="30891"/>
                    <a:pt x="72042" y="76200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E455EA0-7FF3-41EC-A290-5AD268ADA6F0}"/>
                </a:ext>
              </a:extLst>
            </p:cNvPr>
            <p:cNvSpPr/>
            <p:nvPr/>
          </p:nvSpPr>
          <p:spPr>
            <a:xfrm>
              <a:off x="7755732" y="4420445"/>
              <a:ext cx="143200" cy="95250"/>
            </a:xfrm>
            <a:custGeom>
              <a:avLst/>
              <a:gdLst>
                <a:gd name="connsiteX0" fmla="*/ 131537 w 134243"/>
                <a:gd name="connsiteY0" fmla="*/ 0 h 95250"/>
                <a:gd name="connsiteX1" fmla="*/ 131537 w 134243"/>
                <a:gd name="connsiteY1" fmla="*/ 40482 h 95250"/>
                <a:gd name="connsiteX2" fmla="*/ 129156 w 134243"/>
                <a:gd name="connsiteY2" fmla="*/ 59532 h 95250"/>
                <a:gd name="connsiteX3" fmla="*/ 124393 w 134243"/>
                <a:gd name="connsiteY3" fmla="*/ 69057 h 95250"/>
                <a:gd name="connsiteX4" fmla="*/ 98200 w 134243"/>
                <a:gd name="connsiteY4" fmla="*/ 88107 h 95250"/>
                <a:gd name="connsiteX5" fmla="*/ 91056 w 134243"/>
                <a:gd name="connsiteY5" fmla="*/ 90488 h 95250"/>
                <a:gd name="connsiteX6" fmla="*/ 81531 w 134243"/>
                <a:gd name="connsiteY6" fmla="*/ 95250 h 95250"/>
                <a:gd name="connsiteX7" fmla="*/ 33906 w 134243"/>
                <a:gd name="connsiteY7" fmla="*/ 92869 h 95250"/>
                <a:gd name="connsiteX8" fmla="*/ 17237 w 134243"/>
                <a:gd name="connsiteY8" fmla="*/ 88107 h 95250"/>
                <a:gd name="connsiteX9" fmla="*/ 5331 w 134243"/>
                <a:gd name="connsiteY9" fmla="*/ 71438 h 95250"/>
                <a:gd name="connsiteX10" fmla="*/ 568 w 134243"/>
                <a:gd name="connsiteY10" fmla="*/ 59532 h 95250"/>
                <a:gd name="connsiteX11" fmla="*/ 568 w 134243"/>
                <a:gd name="connsiteY11" fmla="*/ 95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4243" h="95250">
                  <a:moveTo>
                    <a:pt x="131537" y="0"/>
                  </a:moveTo>
                  <a:cubicBezTo>
                    <a:pt x="135639" y="20512"/>
                    <a:pt x="134616" y="9685"/>
                    <a:pt x="131537" y="40482"/>
                  </a:cubicBezTo>
                  <a:cubicBezTo>
                    <a:pt x="130900" y="46850"/>
                    <a:pt x="130708" y="53324"/>
                    <a:pt x="129156" y="59532"/>
                  </a:cubicBezTo>
                  <a:cubicBezTo>
                    <a:pt x="128295" y="62976"/>
                    <a:pt x="126523" y="66217"/>
                    <a:pt x="124393" y="69057"/>
                  </a:cubicBezTo>
                  <a:cubicBezTo>
                    <a:pt x="117782" y="77871"/>
                    <a:pt x="108151" y="83842"/>
                    <a:pt x="98200" y="88107"/>
                  </a:cubicBezTo>
                  <a:cubicBezTo>
                    <a:pt x="95893" y="89096"/>
                    <a:pt x="93363" y="89499"/>
                    <a:pt x="91056" y="90488"/>
                  </a:cubicBezTo>
                  <a:cubicBezTo>
                    <a:pt x="87793" y="91886"/>
                    <a:pt x="84706" y="93663"/>
                    <a:pt x="81531" y="95250"/>
                  </a:cubicBezTo>
                  <a:cubicBezTo>
                    <a:pt x="65656" y="94456"/>
                    <a:pt x="49746" y="94189"/>
                    <a:pt x="33906" y="92869"/>
                  </a:cubicBezTo>
                  <a:cubicBezTo>
                    <a:pt x="29920" y="92537"/>
                    <a:pt x="21370" y="89484"/>
                    <a:pt x="17237" y="88107"/>
                  </a:cubicBezTo>
                  <a:cubicBezTo>
                    <a:pt x="15615" y="85944"/>
                    <a:pt x="7074" y="74925"/>
                    <a:pt x="5331" y="71438"/>
                  </a:cubicBezTo>
                  <a:cubicBezTo>
                    <a:pt x="3419" y="67615"/>
                    <a:pt x="896" y="63794"/>
                    <a:pt x="568" y="59532"/>
                  </a:cubicBezTo>
                  <a:cubicBezTo>
                    <a:pt x="-711" y="42912"/>
                    <a:pt x="568" y="26194"/>
                    <a:pt x="568" y="9525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13EA0EF-5E98-4E04-9CD5-B1642CEAFECC}"/>
                </a:ext>
              </a:extLst>
            </p:cNvPr>
            <p:cNvSpPr/>
            <p:nvPr/>
          </p:nvSpPr>
          <p:spPr>
            <a:xfrm>
              <a:off x="7605713" y="3861618"/>
              <a:ext cx="147637" cy="78581"/>
            </a:xfrm>
            <a:custGeom>
              <a:avLst/>
              <a:gdLst>
                <a:gd name="connsiteX0" fmla="*/ 147637 w 147637"/>
                <a:gd name="connsiteY0" fmla="*/ 76200 h 78581"/>
                <a:gd name="connsiteX1" fmla="*/ 145256 w 147637"/>
                <a:gd name="connsiteY1" fmla="*/ 45243 h 78581"/>
                <a:gd name="connsiteX2" fmla="*/ 142875 w 147637"/>
                <a:gd name="connsiteY2" fmla="*/ 26193 h 78581"/>
                <a:gd name="connsiteX3" fmla="*/ 119062 w 147637"/>
                <a:gd name="connsiteY3" fmla="*/ 4762 h 78581"/>
                <a:gd name="connsiteX4" fmla="*/ 95250 w 147637"/>
                <a:gd name="connsiteY4" fmla="*/ 0 h 78581"/>
                <a:gd name="connsiteX5" fmla="*/ 54768 w 147637"/>
                <a:gd name="connsiteY5" fmla="*/ 2381 h 78581"/>
                <a:gd name="connsiteX6" fmla="*/ 38100 w 147637"/>
                <a:gd name="connsiteY6" fmla="*/ 7143 h 78581"/>
                <a:gd name="connsiteX7" fmla="*/ 30956 w 147637"/>
                <a:gd name="connsiteY7" fmla="*/ 11906 h 78581"/>
                <a:gd name="connsiteX8" fmla="*/ 21431 w 147637"/>
                <a:gd name="connsiteY8" fmla="*/ 16668 h 78581"/>
                <a:gd name="connsiteX9" fmla="*/ 11906 w 147637"/>
                <a:gd name="connsiteY9" fmla="*/ 26193 h 78581"/>
                <a:gd name="connsiteX10" fmla="*/ 7143 w 147637"/>
                <a:gd name="connsiteY10" fmla="*/ 35718 h 78581"/>
                <a:gd name="connsiteX11" fmla="*/ 2381 w 147637"/>
                <a:gd name="connsiteY11" fmla="*/ 52387 h 78581"/>
                <a:gd name="connsiteX12" fmla="*/ 0 w 147637"/>
                <a:gd name="connsiteY12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7637" h="78581">
                  <a:moveTo>
                    <a:pt x="147637" y="76200"/>
                  </a:moveTo>
                  <a:cubicBezTo>
                    <a:pt x="146843" y="65881"/>
                    <a:pt x="146237" y="55546"/>
                    <a:pt x="145256" y="45243"/>
                  </a:cubicBezTo>
                  <a:cubicBezTo>
                    <a:pt x="144649" y="38872"/>
                    <a:pt x="145887" y="31840"/>
                    <a:pt x="142875" y="26193"/>
                  </a:cubicBezTo>
                  <a:cubicBezTo>
                    <a:pt x="141675" y="23943"/>
                    <a:pt x="126372" y="7895"/>
                    <a:pt x="119062" y="4762"/>
                  </a:cubicBezTo>
                  <a:cubicBezTo>
                    <a:pt x="114542" y="2825"/>
                    <a:pt x="98472" y="537"/>
                    <a:pt x="95250" y="0"/>
                  </a:cubicBezTo>
                  <a:cubicBezTo>
                    <a:pt x="81756" y="794"/>
                    <a:pt x="68224" y="1100"/>
                    <a:pt x="54768" y="2381"/>
                  </a:cubicBezTo>
                  <a:cubicBezTo>
                    <a:pt x="50581" y="2780"/>
                    <a:pt x="42387" y="5714"/>
                    <a:pt x="38100" y="7143"/>
                  </a:cubicBezTo>
                  <a:cubicBezTo>
                    <a:pt x="35719" y="8731"/>
                    <a:pt x="33441" y="10486"/>
                    <a:pt x="30956" y="11906"/>
                  </a:cubicBezTo>
                  <a:cubicBezTo>
                    <a:pt x="27874" y="13667"/>
                    <a:pt x="23941" y="14158"/>
                    <a:pt x="21431" y="16668"/>
                  </a:cubicBezTo>
                  <a:cubicBezTo>
                    <a:pt x="8731" y="29368"/>
                    <a:pt x="30957" y="19844"/>
                    <a:pt x="11906" y="26193"/>
                  </a:cubicBezTo>
                  <a:cubicBezTo>
                    <a:pt x="10318" y="29368"/>
                    <a:pt x="8541" y="32455"/>
                    <a:pt x="7143" y="35718"/>
                  </a:cubicBezTo>
                  <a:cubicBezTo>
                    <a:pt x="5094" y="40499"/>
                    <a:pt x="3589" y="47556"/>
                    <a:pt x="2381" y="52387"/>
                  </a:cubicBezTo>
                  <a:cubicBezTo>
                    <a:pt x="-79" y="76990"/>
                    <a:pt x="0" y="68223"/>
                    <a:pt x="0" y="78581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77D0DEA-E5F5-41EC-916B-2C9C9D9F8D75}"/>
                </a:ext>
              </a:extLst>
            </p:cNvPr>
            <p:cNvSpPr/>
            <p:nvPr/>
          </p:nvSpPr>
          <p:spPr>
            <a:xfrm>
              <a:off x="7605713" y="4434733"/>
              <a:ext cx="76200" cy="130969"/>
            </a:xfrm>
            <a:custGeom>
              <a:avLst/>
              <a:gdLst>
                <a:gd name="connsiteX0" fmla="*/ 0 w 76200"/>
                <a:gd name="connsiteY0" fmla="*/ 0 h 130969"/>
                <a:gd name="connsiteX1" fmla="*/ 2381 w 76200"/>
                <a:gd name="connsiteY1" fmla="*/ 33337 h 130969"/>
                <a:gd name="connsiteX2" fmla="*/ 4762 w 76200"/>
                <a:gd name="connsiteY2" fmla="*/ 40481 h 130969"/>
                <a:gd name="connsiteX3" fmla="*/ 14287 w 76200"/>
                <a:gd name="connsiteY3" fmla="*/ 61912 h 130969"/>
                <a:gd name="connsiteX4" fmla="*/ 26193 w 76200"/>
                <a:gd name="connsiteY4" fmla="*/ 78581 h 130969"/>
                <a:gd name="connsiteX5" fmla="*/ 42862 w 76200"/>
                <a:gd name="connsiteY5" fmla="*/ 95250 h 130969"/>
                <a:gd name="connsiteX6" fmla="*/ 52387 w 76200"/>
                <a:gd name="connsiteY6" fmla="*/ 100012 h 130969"/>
                <a:gd name="connsiteX7" fmla="*/ 57150 w 76200"/>
                <a:gd name="connsiteY7" fmla="*/ 107156 h 130969"/>
                <a:gd name="connsiteX8" fmla="*/ 71437 w 76200"/>
                <a:gd name="connsiteY8" fmla="*/ 121444 h 130969"/>
                <a:gd name="connsiteX9" fmla="*/ 76200 w 76200"/>
                <a:gd name="connsiteY9" fmla="*/ 130969 h 13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130969">
                  <a:moveTo>
                    <a:pt x="0" y="0"/>
                  </a:moveTo>
                  <a:cubicBezTo>
                    <a:pt x="794" y="11112"/>
                    <a:pt x="1079" y="22273"/>
                    <a:pt x="2381" y="33337"/>
                  </a:cubicBezTo>
                  <a:cubicBezTo>
                    <a:pt x="2674" y="35830"/>
                    <a:pt x="4072" y="38067"/>
                    <a:pt x="4762" y="40481"/>
                  </a:cubicBezTo>
                  <a:cubicBezTo>
                    <a:pt x="8968" y="55204"/>
                    <a:pt x="4465" y="46198"/>
                    <a:pt x="14287" y="61912"/>
                  </a:cubicBezTo>
                  <a:cubicBezTo>
                    <a:pt x="16874" y="66051"/>
                    <a:pt x="23403" y="75511"/>
                    <a:pt x="26193" y="78581"/>
                  </a:cubicBezTo>
                  <a:cubicBezTo>
                    <a:pt x="31479" y="84395"/>
                    <a:pt x="35834" y="91736"/>
                    <a:pt x="42862" y="95250"/>
                  </a:cubicBezTo>
                  <a:lnTo>
                    <a:pt x="52387" y="100012"/>
                  </a:lnTo>
                  <a:cubicBezTo>
                    <a:pt x="53975" y="102393"/>
                    <a:pt x="55249" y="105017"/>
                    <a:pt x="57150" y="107156"/>
                  </a:cubicBezTo>
                  <a:cubicBezTo>
                    <a:pt x="61625" y="112190"/>
                    <a:pt x="71437" y="121444"/>
                    <a:pt x="71437" y="121444"/>
                  </a:cubicBezTo>
                  <a:cubicBezTo>
                    <a:pt x="74173" y="129652"/>
                    <a:pt x="72043" y="126812"/>
                    <a:pt x="76200" y="130969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C562DCD-B6A5-46D5-A149-F17DCF8AEB31}"/>
              </a:ext>
            </a:extLst>
          </p:cNvPr>
          <p:cNvGrpSpPr/>
          <p:nvPr/>
        </p:nvGrpSpPr>
        <p:grpSpPr>
          <a:xfrm>
            <a:off x="7466533" y="3280666"/>
            <a:ext cx="432048" cy="504000"/>
            <a:chOff x="7466533" y="3933112"/>
            <a:chExt cx="432048" cy="50400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46324D6-45B8-40BE-B11B-BB989E36FB05}"/>
                </a:ext>
              </a:extLst>
            </p:cNvPr>
            <p:cNvCxnSpPr>
              <a:cxnSpLocks/>
            </p:cNvCxnSpPr>
            <p:nvPr/>
          </p:nvCxnSpPr>
          <p:spPr>
            <a:xfrm>
              <a:off x="7466533" y="3933112"/>
              <a:ext cx="0" cy="504000"/>
            </a:xfrm>
            <a:prstGeom prst="line">
              <a:avLst/>
            </a:prstGeom>
            <a:ln w="28575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35AA7B3-5D34-4AD7-8820-5D3B0EE2D9DE}"/>
                </a:ext>
              </a:extLst>
            </p:cNvPr>
            <p:cNvCxnSpPr>
              <a:cxnSpLocks/>
            </p:cNvCxnSpPr>
            <p:nvPr/>
          </p:nvCxnSpPr>
          <p:spPr>
            <a:xfrm>
              <a:off x="7538541" y="3933112"/>
              <a:ext cx="0" cy="504000"/>
            </a:xfrm>
            <a:prstGeom prst="line">
              <a:avLst/>
            </a:prstGeom>
            <a:ln w="28575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3FFEC98-006F-4B72-9C4F-9749F636319B}"/>
                </a:ext>
              </a:extLst>
            </p:cNvPr>
            <p:cNvCxnSpPr>
              <a:cxnSpLocks/>
            </p:cNvCxnSpPr>
            <p:nvPr/>
          </p:nvCxnSpPr>
          <p:spPr>
            <a:xfrm>
              <a:off x="7610549" y="3933112"/>
              <a:ext cx="0" cy="504000"/>
            </a:xfrm>
            <a:prstGeom prst="line">
              <a:avLst/>
            </a:prstGeom>
            <a:ln w="28575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8A13373-3961-40DA-BEDE-A0BBC887BBD9}"/>
                </a:ext>
              </a:extLst>
            </p:cNvPr>
            <p:cNvCxnSpPr>
              <a:cxnSpLocks/>
            </p:cNvCxnSpPr>
            <p:nvPr/>
          </p:nvCxnSpPr>
          <p:spPr>
            <a:xfrm>
              <a:off x="7682557" y="3933112"/>
              <a:ext cx="0" cy="504000"/>
            </a:xfrm>
            <a:prstGeom prst="line">
              <a:avLst/>
            </a:prstGeom>
            <a:ln w="28575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9D3ADE9-DFD6-4C4C-95D6-C66830207D56}"/>
                </a:ext>
              </a:extLst>
            </p:cNvPr>
            <p:cNvCxnSpPr>
              <a:cxnSpLocks/>
            </p:cNvCxnSpPr>
            <p:nvPr/>
          </p:nvCxnSpPr>
          <p:spPr>
            <a:xfrm>
              <a:off x="7754565" y="3933112"/>
              <a:ext cx="0" cy="504000"/>
            </a:xfrm>
            <a:prstGeom prst="line">
              <a:avLst/>
            </a:prstGeom>
            <a:ln w="28575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DA6F7CB-3BAB-4101-ABEB-9DB460229811}"/>
                </a:ext>
              </a:extLst>
            </p:cNvPr>
            <p:cNvCxnSpPr>
              <a:cxnSpLocks/>
            </p:cNvCxnSpPr>
            <p:nvPr/>
          </p:nvCxnSpPr>
          <p:spPr>
            <a:xfrm>
              <a:off x="7826573" y="3933112"/>
              <a:ext cx="0" cy="504000"/>
            </a:xfrm>
            <a:prstGeom prst="line">
              <a:avLst/>
            </a:prstGeom>
            <a:ln w="28575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E49D194-B21B-48D3-8B10-226E16353BE5}"/>
                </a:ext>
              </a:extLst>
            </p:cNvPr>
            <p:cNvCxnSpPr>
              <a:cxnSpLocks/>
            </p:cNvCxnSpPr>
            <p:nvPr/>
          </p:nvCxnSpPr>
          <p:spPr>
            <a:xfrm>
              <a:off x="7898581" y="3933112"/>
              <a:ext cx="0" cy="504000"/>
            </a:xfrm>
            <a:prstGeom prst="line">
              <a:avLst/>
            </a:prstGeom>
            <a:ln w="28575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9E47796-4771-407D-A812-D16EFDC4A6AC}"/>
              </a:ext>
            </a:extLst>
          </p:cNvPr>
          <p:cNvGrpSpPr/>
          <p:nvPr/>
        </p:nvGrpSpPr>
        <p:grpSpPr>
          <a:xfrm>
            <a:off x="9074568" y="3159165"/>
            <a:ext cx="626595" cy="758854"/>
            <a:chOff x="7272337" y="3806848"/>
            <a:chExt cx="626595" cy="758854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4DE5829-55F8-4A98-A9AC-AD33C96F85C0}"/>
                </a:ext>
              </a:extLst>
            </p:cNvPr>
            <p:cNvSpPr/>
            <p:nvPr/>
          </p:nvSpPr>
          <p:spPr>
            <a:xfrm>
              <a:off x="7272337" y="3806848"/>
              <a:ext cx="192882" cy="133350"/>
            </a:xfrm>
            <a:custGeom>
              <a:avLst/>
              <a:gdLst>
                <a:gd name="connsiteX0" fmla="*/ 192882 w 192882"/>
                <a:gd name="connsiteY0" fmla="*/ 133350 h 133350"/>
                <a:gd name="connsiteX1" fmla="*/ 188119 w 192882"/>
                <a:gd name="connsiteY1" fmla="*/ 97631 h 133350"/>
                <a:gd name="connsiteX2" fmla="*/ 183357 w 192882"/>
                <a:gd name="connsiteY2" fmla="*/ 90487 h 133350"/>
                <a:gd name="connsiteX3" fmla="*/ 180975 w 192882"/>
                <a:gd name="connsiteY3" fmla="*/ 83344 h 133350"/>
                <a:gd name="connsiteX4" fmla="*/ 154782 w 192882"/>
                <a:gd name="connsiteY4" fmla="*/ 59531 h 133350"/>
                <a:gd name="connsiteX5" fmla="*/ 111919 w 192882"/>
                <a:gd name="connsiteY5" fmla="*/ 35719 h 133350"/>
                <a:gd name="connsiteX6" fmla="*/ 50007 w 192882"/>
                <a:gd name="connsiteY6" fmla="*/ 14287 h 133350"/>
                <a:gd name="connsiteX7" fmla="*/ 0 w 192882"/>
                <a:gd name="connsiteY7" fmla="*/ 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882" h="133350">
                  <a:moveTo>
                    <a:pt x="192882" y="133350"/>
                  </a:moveTo>
                  <a:cubicBezTo>
                    <a:pt x="192573" y="130258"/>
                    <a:pt x="190808" y="104803"/>
                    <a:pt x="188119" y="97631"/>
                  </a:cubicBezTo>
                  <a:cubicBezTo>
                    <a:pt x="187114" y="94951"/>
                    <a:pt x="184637" y="93047"/>
                    <a:pt x="183357" y="90487"/>
                  </a:cubicBezTo>
                  <a:cubicBezTo>
                    <a:pt x="182234" y="88242"/>
                    <a:pt x="182543" y="85304"/>
                    <a:pt x="180975" y="83344"/>
                  </a:cubicBezTo>
                  <a:cubicBezTo>
                    <a:pt x="176443" y="77679"/>
                    <a:pt x="163046" y="64414"/>
                    <a:pt x="154782" y="59531"/>
                  </a:cubicBezTo>
                  <a:cubicBezTo>
                    <a:pt x="140711" y="51216"/>
                    <a:pt x="127364" y="41066"/>
                    <a:pt x="111919" y="35719"/>
                  </a:cubicBezTo>
                  <a:cubicBezTo>
                    <a:pt x="91282" y="28575"/>
                    <a:pt x="71326" y="19024"/>
                    <a:pt x="50007" y="14287"/>
                  </a:cubicBezTo>
                  <a:cubicBezTo>
                    <a:pt x="18774" y="7347"/>
                    <a:pt x="35518" y="11839"/>
                    <a:pt x="0" y="0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FF9CE5A-BB42-45A0-B236-0BB6800F6374}"/>
                </a:ext>
              </a:extLst>
            </p:cNvPr>
            <p:cNvSpPr/>
            <p:nvPr/>
          </p:nvSpPr>
          <p:spPr>
            <a:xfrm>
              <a:off x="7465219" y="4427589"/>
              <a:ext cx="80962" cy="78581"/>
            </a:xfrm>
            <a:custGeom>
              <a:avLst/>
              <a:gdLst>
                <a:gd name="connsiteX0" fmla="*/ 0 w 80962"/>
                <a:gd name="connsiteY0" fmla="*/ 0 h 78581"/>
                <a:gd name="connsiteX1" fmla="*/ 2381 w 80962"/>
                <a:gd name="connsiteY1" fmla="*/ 38100 h 78581"/>
                <a:gd name="connsiteX2" fmla="*/ 9525 w 80962"/>
                <a:gd name="connsiteY2" fmla="*/ 47625 h 78581"/>
                <a:gd name="connsiteX3" fmla="*/ 21431 w 80962"/>
                <a:gd name="connsiteY3" fmla="*/ 64294 h 78581"/>
                <a:gd name="connsiteX4" fmla="*/ 42862 w 80962"/>
                <a:gd name="connsiteY4" fmla="*/ 73819 h 78581"/>
                <a:gd name="connsiteX5" fmla="*/ 54769 w 80962"/>
                <a:gd name="connsiteY5" fmla="*/ 78581 h 78581"/>
                <a:gd name="connsiteX6" fmla="*/ 64294 w 80962"/>
                <a:gd name="connsiteY6" fmla="*/ 76200 h 78581"/>
                <a:gd name="connsiteX7" fmla="*/ 76200 w 80962"/>
                <a:gd name="connsiteY7" fmla="*/ 61913 h 78581"/>
                <a:gd name="connsiteX8" fmla="*/ 78581 w 80962"/>
                <a:gd name="connsiteY8" fmla="*/ 50006 h 78581"/>
                <a:gd name="connsiteX9" fmla="*/ 80962 w 80962"/>
                <a:gd name="connsiteY9" fmla="*/ 42863 h 78581"/>
                <a:gd name="connsiteX10" fmla="*/ 78581 w 80962"/>
                <a:gd name="connsiteY10" fmla="*/ 19050 h 78581"/>
                <a:gd name="connsiteX11" fmla="*/ 73819 w 80962"/>
                <a:gd name="connsiteY11" fmla="*/ 7144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962" h="78581">
                  <a:moveTo>
                    <a:pt x="0" y="0"/>
                  </a:moveTo>
                  <a:cubicBezTo>
                    <a:pt x="794" y="12700"/>
                    <a:pt x="-115" y="25622"/>
                    <a:pt x="2381" y="38100"/>
                  </a:cubicBezTo>
                  <a:cubicBezTo>
                    <a:pt x="3159" y="41992"/>
                    <a:pt x="7218" y="44395"/>
                    <a:pt x="9525" y="47625"/>
                  </a:cubicBezTo>
                  <a:cubicBezTo>
                    <a:pt x="12908" y="52361"/>
                    <a:pt x="17535" y="60398"/>
                    <a:pt x="21431" y="64294"/>
                  </a:cubicBezTo>
                  <a:cubicBezTo>
                    <a:pt x="27537" y="70400"/>
                    <a:pt x="35007" y="70678"/>
                    <a:pt x="42862" y="73819"/>
                  </a:cubicBezTo>
                  <a:lnTo>
                    <a:pt x="54769" y="78581"/>
                  </a:lnTo>
                  <a:cubicBezTo>
                    <a:pt x="57944" y="77787"/>
                    <a:pt x="61453" y="77824"/>
                    <a:pt x="64294" y="76200"/>
                  </a:cubicBezTo>
                  <a:cubicBezTo>
                    <a:pt x="69227" y="73381"/>
                    <a:pt x="73166" y="66462"/>
                    <a:pt x="76200" y="61913"/>
                  </a:cubicBezTo>
                  <a:cubicBezTo>
                    <a:pt x="76994" y="57944"/>
                    <a:pt x="77599" y="53933"/>
                    <a:pt x="78581" y="50006"/>
                  </a:cubicBezTo>
                  <a:cubicBezTo>
                    <a:pt x="79190" y="47571"/>
                    <a:pt x="80962" y="45373"/>
                    <a:pt x="80962" y="42863"/>
                  </a:cubicBezTo>
                  <a:cubicBezTo>
                    <a:pt x="80962" y="34886"/>
                    <a:pt x="80375" y="26823"/>
                    <a:pt x="78581" y="19050"/>
                  </a:cubicBezTo>
                  <a:cubicBezTo>
                    <a:pt x="72939" y="-5404"/>
                    <a:pt x="73819" y="23636"/>
                    <a:pt x="73819" y="7144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DD99C7C-7A1D-4A64-A200-D4B81DA0FBEF}"/>
                </a:ext>
              </a:extLst>
            </p:cNvPr>
            <p:cNvSpPr/>
            <p:nvPr/>
          </p:nvSpPr>
          <p:spPr>
            <a:xfrm>
              <a:off x="7534275" y="3854474"/>
              <a:ext cx="145472" cy="88106"/>
            </a:xfrm>
            <a:custGeom>
              <a:avLst/>
              <a:gdLst>
                <a:gd name="connsiteX0" fmla="*/ 0 w 145472"/>
                <a:gd name="connsiteY0" fmla="*/ 85725 h 88106"/>
                <a:gd name="connsiteX1" fmla="*/ 4763 w 145472"/>
                <a:gd name="connsiteY1" fmla="*/ 64294 h 88106"/>
                <a:gd name="connsiteX2" fmla="*/ 7144 w 145472"/>
                <a:gd name="connsiteY2" fmla="*/ 57150 h 88106"/>
                <a:gd name="connsiteX3" fmla="*/ 9525 w 145472"/>
                <a:gd name="connsiteY3" fmla="*/ 45244 h 88106"/>
                <a:gd name="connsiteX4" fmla="*/ 14288 w 145472"/>
                <a:gd name="connsiteY4" fmla="*/ 35719 h 88106"/>
                <a:gd name="connsiteX5" fmla="*/ 21431 w 145472"/>
                <a:gd name="connsiteY5" fmla="*/ 21431 h 88106"/>
                <a:gd name="connsiteX6" fmla="*/ 33338 w 145472"/>
                <a:gd name="connsiteY6" fmla="*/ 4762 h 88106"/>
                <a:gd name="connsiteX7" fmla="*/ 42863 w 145472"/>
                <a:gd name="connsiteY7" fmla="*/ 2381 h 88106"/>
                <a:gd name="connsiteX8" fmla="*/ 50006 w 145472"/>
                <a:gd name="connsiteY8" fmla="*/ 0 h 88106"/>
                <a:gd name="connsiteX9" fmla="*/ 76200 w 145472"/>
                <a:gd name="connsiteY9" fmla="*/ 2381 h 88106"/>
                <a:gd name="connsiteX10" fmla="*/ 95250 w 145472"/>
                <a:gd name="connsiteY10" fmla="*/ 11906 h 88106"/>
                <a:gd name="connsiteX11" fmla="*/ 111919 w 145472"/>
                <a:gd name="connsiteY11" fmla="*/ 21431 h 88106"/>
                <a:gd name="connsiteX12" fmla="*/ 116681 w 145472"/>
                <a:gd name="connsiteY12" fmla="*/ 28575 h 88106"/>
                <a:gd name="connsiteX13" fmla="*/ 123825 w 145472"/>
                <a:gd name="connsiteY13" fmla="*/ 38100 h 88106"/>
                <a:gd name="connsiteX14" fmla="*/ 135731 w 145472"/>
                <a:gd name="connsiteY14" fmla="*/ 54769 h 88106"/>
                <a:gd name="connsiteX15" fmla="*/ 138113 w 145472"/>
                <a:gd name="connsiteY15" fmla="*/ 61912 h 88106"/>
                <a:gd name="connsiteX16" fmla="*/ 140494 w 145472"/>
                <a:gd name="connsiteY16" fmla="*/ 71437 h 88106"/>
                <a:gd name="connsiteX17" fmla="*/ 145256 w 145472"/>
                <a:gd name="connsiteY17" fmla="*/ 88106 h 88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5472" h="88106">
                  <a:moveTo>
                    <a:pt x="0" y="85725"/>
                  </a:moveTo>
                  <a:cubicBezTo>
                    <a:pt x="1588" y="78581"/>
                    <a:pt x="2988" y="71393"/>
                    <a:pt x="4763" y="64294"/>
                  </a:cubicBezTo>
                  <a:cubicBezTo>
                    <a:pt x="5372" y="61859"/>
                    <a:pt x="6535" y="59585"/>
                    <a:pt x="7144" y="57150"/>
                  </a:cubicBezTo>
                  <a:cubicBezTo>
                    <a:pt x="8126" y="53224"/>
                    <a:pt x="8245" y="49084"/>
                    <a:pt x="9525" y="45244"/>
                  </a:cubicBezTo>
                  <a:cubicBezTo>
                    <a:pt x="10648" y="41876"/>
                    <a:pt x="12890" y="38982"/>
                    <a:pt x="14288" y="35719"/>
                  </a:cubicBezTo>
                  <a:cubicBezTo>
                    <a:pt x="23644" y="13888"/>
                    <a:pt x="8356" y="44313"/>
                    <a:pt x="21431" y="21431"/>
                  </a:cubicBezTo>
                  <a:cubicBezTo>
                    <a:pt x="25328" y="14611"/>
                    <a:pt x="25934" y="8993"/>
                    <a:pt x="33338" y="4762"/>
                  </a:cubicBezTo>
                  <a:cubicBezTo>
                    <a:pt x="36180" y="3138"/>
                    <a:pt x="39716" y="3280"/>
                    <a:pt x="42863" y="2381"/>
                  </a:cubicBezTo>
                  <a:cubicBezTo>
                    <a:pt x="45276" y="1692"/>
                    <a:pt x="47625" y="794"/>
                    <a:pt x="50006" y="0"/>
                  </a:cubicBezTo>
                  <a:cubicBezTo>
                    <a:pt x="58737" y="794"/>
                    <a:pt x="67721" y="150"/>
                    <a:pt x="76200" y="2381"/>
                  </a:cubicBezTo>
                  <a:cubicBezTo>
                    <a:pt x="83066" y="4188"/>
                    <a:pt x="88900" y="8731"/>
                    <a:pt x="95250" y="11906"/>
                  </a:cubicBezTo>
                  <a:cubicBezTo>
                    <a:pt x="107332" y="17947"/>
                    <a:pt x="101823" y="14701"/>
                    <a:pt x="111919" y="21431"/>
                  </a:cubicBezTo>
                  <a:cubicBezTo>
                    <a:pt x="113506" y="23812"/>
                    <a:pt x="115018" y="26246"/>
                    <a:pt x="116681" y="28575"/>
                  </a:cubicBezTo>
                  <a:cubicBezTo>
                    <a:pt x="118988" y="31805"/>
                    <a:pt x="121721" y="34735"/>
                    <a:pt x="123825" y="38100"/>
                  </a:cubicBezTo>
                  <a:cubicBezTo>
                    <a:pt x="134274" y="54817"/>
                    <a:pt x="122113" y="41149"/>
                    <a:pt x="135731" y="54769"/>
                  </a:cubicBezTo>
                  <a:cubicBezTo>
                    <a:pt x="136525" y="57150"/>
                    <a:pt x="137423" y="59499"/>
                    <a:pt x="138113" y="61912"/>
                  </a:cubicBezTo>
                  <a:cubicBezTo>
                    <a:pt x="139012" y="65059"/>
                    <a:pt x="139205" y="68429"/>
                    <a:pt x="140494" y="71437"/>
                  </a:cubicBezTo>
                  <a:cubicBezTo>
                    <a:pt x="147017" y="86659"/>
                    <a:pt x="145256" y="69688"/>
                    <a:pt x="145256" y="88106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C3758D0-67CC-4BE6-98ED-17F803C8D807}"/>
                </a:ext>
              </a:extLst>
            </p:cNvPr>
            <p:cNvSpPr/>
            <p:nvPr/>
          </p:nvSpPr>
          <p:spPr>
            <a:xfrm>
              <a:off x="7679531" y="4422827"/>
              <a:ext cx="143101" cy="76200"/>
            </a:xfrm>
            <a:custGeom>
              <a:avLst/>
              <a:gdLst>
                <a:gd name="connsiteX0" fmla="*/ 0 w 143101"/>
                <a:gd name="connsiteY0" fmla="*/ 7143 h 76200"/>
                <a:gd name="connsiteX1" fmla="*/ 2382 w 143101"/>
                <a:gd name="connsiteY1" fmla="*/ 40481 h 76200"/>
                <a:gd name="connsiteX2" fmla="*/ 9525 w 143101"/>
                <a:gd name="connsiteY2" fmla="*/ 59531 h 76200"/>
                <a:gd name="connsiteX3" fmla="*/ 23813 w 143101"/>
                <a:gd name="connsiteY3" fmla="*/ 66675 h 76200"/>
                <a:gd name="connsiteX4" fmla="*/ 30957 w 143101"/>
                <a:gd name="connsiteY4" fmla="*/ 71437 h 76200"/>
                <a:gd name="connsiteX5" fmla="*/ 50007 w 143101"/>
                <a:gd name="connsiteY5" fmla="*/ 73818 h 76200"/>
                <a:gd name="connsiteX6" fmla="*/ 61913 w 143101"/>
                <a:gd name="connsiteY6" fmla="*/ 76200 h 76200"/>
                <a:gd name="connsiteX7" fmla="*/ 97632 w 143101"/>
                <a:gd name="connsiteY7" fmla="*/ 73818 h 76200"/>
                <a:gd name="connsiteX8" fmla="*/ 104775 w 143101"/>
                <a:gd name="connsiteY8" fmla="*/ 71437 h 76200"/>
                <a:gd name="connsiteX9" fmla="*/ 114300 w 143101"/>
                <a:gd name="connsiteY9" fmla="*/ 69056 h 76200"/>
                <a:gd name="connsiteX10" fmla="*/ 121444 w 143101"/>
                <a:gd name="connsiteY10" fmla="*/ 61912 h 76200"/>
                <a:gd name="connsiteX11" fmla="*/ 130969 w 143101"/>
                <a:gd name="connsiteY11" fmla="*/ 57150 h 76200"/>
                <a:gd name="connsiteX12" fmla="*/ 135732 w 143101"/>
                <a:gd name="connsiteY12" fmla="*/ 50006 h 76200"/>
                <a:gd name="connsiteX13" fmla="*/ 138113 w 143101"/>
                <a:gd name="connsiteY13" fmla="*/ 40481 h 76200"/>
                <a:gd name="connsiteX14" fmla="*/ 142875 w 143101"/>
                <a:gd name="connsiteY14" fmla="*/ 21431 h 76200"/>
                <a:gd name="connsiteX15" fmla="*/ 142875 w 143101"/>
                <a:gd name="connsiteY15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3101" h="76200">
                  <a:moveTo>
                    <a:pt x="0" y="7143"/>
                  </a:moveTo>
                  <a:cubicBezTo>
                    <a:pt x="794" y="18256"/>
                    <a:pt x="1216" y="29401"/>
                    <a:pt x="2382" y="40481"/>
                  </a:cubicBezTo>
                  <a:cubicBezTo>
                    <a:pt x="2962" y="45988"/>
                    <a:pt x="4189" y="55529"/>
                    <a:pt x="9525" y="59531"/>
                  </a:cubicBezTo>
                  <a:cubicBezTo>
                    <a:pt x="13785" y="62726"/>
                    <a:pt x="19158" y="64089"/>
                    <a:pt x="23813" y="66675"/>
                  </a:cubicBezTo>
                  <a:cubicBezTo>
                    <a:pt x="26315" y="68065"/>
                    <a:pt x="28196" y="70684"/>
                    <a:pt x="30957" y="71437"/>
                  </a:cubicBezTo>
                  <a:cubicBezTo>
                    <a:pt x="37131" y="73121"/>
                    <a:pt x="43682" y="72845"/>
                    <a:pt x="50007" y="73818"/>
                  </a:cubicBezTo>
                  <a:cubicBezTo>
                    <a:pt x="54007" y="74433"/>
                    <a:pt x="57944" y="75406"/>
                    <a:pt x="61913" y="76200"/>
                  </a:cubicBezTo>
                  <a:cubicBezTo>
                    <a:pt x="73819" y="75406"/>
                    <a:pt x="85772" y="75136"/>
                    <a:pt x="97632" y="73818"/>
                  </a:cubicBezTo>
                  <a:cubicBezTo>
                    <a:pt x="100126" y="73541"/>
                    <a:pt x="102362" y="72126"/>
                    <a:pt x="104775" y="71437"/>
                  </a:cubicBezTo>
                  <a:cubicBezTo>
                    <a:pt x="107922" y="70538"/>
                    <a:pt x="111125" y="69850"/>
                    <a:pt x="114300" y="69056"/>
                  </a:cubicBezTo>
                  <a:cubicBezTo>
                    <a:pt x="116681" y="66675"/>
                    <a:pt x="118704" y="63869"/>
                    <a:pt x="121444" y="61912"/>
                  </a:cubicBezTo>
                  <a:cubicBezTo>
                    <a:pt x="124333" y="59849"/>
                    <a:pt x="128242" y="59422"/>
                    <a:pt x="130969" y="57150"/>
                  </a:cubicBezTo>
                  <a:cubicBezTo>
                    <a:pt x="133168" y="55318"/>
                    <a:pt x="134144" y="52387"/>
                    <a:pt x="135732" y="50006"/>
                  </a:cubicBezTo>
                  <a:cubicBezTo>
                    <a:pt x="136526" y="46831"/>
                    <a:pt x="137214" y="43628"/>
                    <a:pt x="138113" y="40481"/>
                  </a:cubicBezTo>
                  <a:cubicBezTo>
                    <a:pt x="140421" y="32404"/>
                    <a:pt x="142184" y="31113"/>
                    <a:pt x="142875" y="21431"/>
                  </a:cubicBezTo>
                  <a:cubicBezTo>
                    <a:pt x="143384" y="14305"/>
                    <a:pt x="142875" y="7144"/>
                    <a:pt x="142875" y="0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E62A702-FE8D-4786-97D0-E77798BBD6D3}"/>
                </a:ext>
              </a:extLst>
            </p:cNvPr>
            <p:cNvSpPr/>
            <p:nvPr/>
          </p:nvSpPr>
          <p:spPr>
            <a:xfrm>
              <a:off x="7821802" y="3866380"/>
              <a:ext cx="76804" cy="76200"/>
            </a:xfrm>
            <a:custGeom>
              <a:avLst/>
              <a:gdLst>
                <a:gd name="connsiteX0" fmla="*/ 604 w 72576"/>
                <a:gd name="connsiteY0" fmla="*/ 76200 h 76200"/>
                <a:gd name="connsiteX1" fmla="*/ 10129 w 72576"/>
                <a:gd name="connsiteY1" fmla="*/ 11906 h 76200"/>
                <a:gd name="connsiteX2" fmla="*/ 17273 w 72576"/>
                <a:gd name="connsiteY2" fmla="*/ 4763 h 76200"/>
                <a:gd name="connsiteX3" fmla="*/ 33942 w 72576"/>
                <a:gd name="connsiteY3" fmla="*/ 0 h 76200"/>
                <a:gd name="connsiteX4" fmla="*/ 55373 w 72576"/>
                <a:gd name="connsiteY4" fmla="*/ 4763 h 76200"/>
                <a:gd name="connsiteX5" fmla="*/ 69661 w 72576"/>
                <a:gd name="connsiteY5" fmla="*/ 21431 h 76200"/>
                <a:gd name="connsiteX6" fmla="*/ 72042 w 72576"/>
                <a:gd name="connsiteY6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576" h="76200">
                  <a:moveTo>
                    <a:pt x="604" y="76200"/>
                  </a:moveTo>
                  <a:cubicBezTo>
                    <a:pt x="2212" y="40829"/>
                    <a:pt x="-5746" y="33073"/>
                    <a:pt x="10129" y="11906"/>
                  </a:cubicBezTo>
                  <a:cubicBezTo>
                    <a:pt x="12149" y="9212"/>
                    <a:pt x="14471" y="6631"/>
                    <a:pt x="17273" y="4763"/>
                  </a:cubicBezTo>
                  <a:cubicBezTo>
                    <a:pt x="19326" y="3395"/>
                    <a:pt x="32667" y="319"/>
                    <a:pt x="33942" y="0"/>
                  </a:cubicBezTo>
                  <a:cubicBezTo>
                    <a:pt x="41086" y="1588"/>
                    <a:pt x="48729" y="1696"/>
                    <a:pt x="55373" y="4763"/>
                  </a:cubicBezTo>
                  <a:cubicBezTo>
                    <a:pt x="60932" y="7329"/>
                    <a:pt x="66225" y="16278"/>
                    <a:pt x="69661" y="21431"/>
                  </a:cubicBezTo>
                  <a:cubicBezTo>
                    <a:pt x="74260" y="49029"/>
                    <a:pt x="72042" y="30891"/>
                    <a:pt x="72042" y="76200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FB860D9-807F-41B3-8594-289951ECC15A}"/>
                </a:ext>
              </a:extLst>
            </p:cNvPr>
            <p:cNvSpPr/>
            <p:nvPr/>
          </p:nvSpPr>
          <p:spPr>
            <a:xfrm>
              <a:off x="7755732" y="4420445"/>
              <a:ext cx="143200" cy="95250"/>
            </a:xfrm>
            <a:custGeom>
              <a:avLst/>
              <a:gdLst>
                <a:gd name="connsiteX0" fmla="*/ 131537 w 134243"/>
                <a:gd name="connsiteY0" fmla="*/ 0 h 95250"/>
                <a:gd name="connsiteX1" fmla="*/ 131537 w 134243"/>
                <a:gd name="connsiteY1" fmla="*/ 40482 h 95250"/>
                <a:gd name="connsiteX2" fmla="*/ 129156 w 134243"/>
                <a:gd name="connsiteY2" fmla="*/ 59532 h 95250"/>
                <a:gd name="connsiteX3" fmla="*/ 124393 w 134243"/>
                <a:gd name="connsiteY3" fmla="*/ 69057 h 95250"/>
                <a:gd name="connsiteX4" fmla="*/ 98200 w 134243"/>
                <a:gd name="connsiteY4" fmla="*/ 88107 h 95250"/>
                <a:gd name="connsiteX5" fmla="*/ 91056 w 134243"/>
                <a:gd name="connsiteY5" fmla="*/ 90488 h 95250"/>
                <a:gd name="connsiteX6" fmla="*/ 81531 w 134243"/>
                <a:gd name="connsiteY6" fmla="*/ 95250 h 95250"/>
                <a:gd name="connsiteX7" fmla="*/ 33906 w 134243"/>
                <a:gd name="connsiteY7" fmla="*/ 92869 h 95250"/>
                <a:gd name="connsiteX8" fmla="*/ 17237 w 134243"/>
                <a:gd name="connsiteY8" fmla="*/ 88107 h 95250"/>
                <a:gd name="connsiteX9" fmla="*/ 5331 w 134243"/>
                <a:gd name="connsiteY9" fmla="*/ 71438 h 95250"/>
                <a:gd name="connsiteX10" fmla="*/ 568 w 134243"/>
                <a:gd name="connsiteY10" fmla="*/ 59532 h 95250"/>
                <a:gd name="connsiteX11" fmla="*/ 568 w 134243"/>
                <a:gd name="connsiteY11" fmla="*/ 95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4243" h="95250">
                  <a:moveTo>
                    <a:pt x="131537" y="0"/>
                  </a:moveTo>
                  <a:cubicBezTo>
                    <a:pt x="135639" y="20512"/>
                    <a:pt x="134616" y="9685"/>
                    <a:pt x="131537" y="40482"/>
                  </a:cubicBezTo>
                  <a:cubicBezTo>
                    <a:pt x="130900" y="46850"/>
                    <a:pt x="130708" y="53324"/>
                    <a:pt x="129156" y="59532"/>
                  </a:cubicBezTo>
                  <a:cubicBezTo>
                    <a:pt x="128295" y="62976"/>
                    <a:pt x="126523" y="66217"/>
                    <a:pt x="124393" y="69057"/>
                  </a:cubicBezTo>
                  <a:cubicBezTo>
                    <a:pt x="117782" y="77871"/>
                    <a:pt x="108151" y="83842"/>
                    <a:pt x="98200" y="88107"/>
                  </a:cubicBezTo>
                  <a:cubicBezTo>
                    <a:pt x="95893" y="89096"/>
                    <a:pt x="93363" y="89499"/>
                    <a:pt x="91056" y="90488"/>
                  </a:cubicBezTo>
                  <a:cubicBezTo>
                    <a:pt x="87793" y="91886"/>
                    <a:pt x="84706" y="93663"/>
                    <a:pt x="81531" y="95250"/>
                  </a:cubicBezTo>
                  <a:cubicBezTo>
                    <a:pt x="65656" y="94456"/>
                    <a:pt x="49746" y="94189"/>
                    <a:pt x="33906" y="92869"/>
                  </a:cubicBezTo>
                  <a:cubicBezTo>
                    <a:pt x="29920" y="92537"/>
                    <a:pt x="21370" y="89484"/>
                    <a:pt x="17237" y="88107"/>
                  </a:cubicBezTo>
                  <a:cubicBezTo>
                    <a:pt x="15615" y="85944"/>
                    <a:pt x="7074" y="74925"/>
                    <a:pt x="5331" y="71438"/>
                  </a:cubicBezTo>
                  <a:cubicBezTo>
                    <a:pt x="3419" y="67615"/>
                    <a:pt x="896" y="63794"/>
                    <a:pt x="568" y="59532"/>
                  </a:cubicBezTo>
                  <a:cubicBezTo>
                    <a:pt x="-711" y="42912"/>
                    <a:pt x="568" y="26194"/>
                    <a:pt x="568" y="9525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DEB6D35-E8C2-4855-88A9-EE13957ED645}"/>
                </a:ext>
              </a:extLst>
            </p:cNvPr>
            <p:cNvSpPr/>
            <p:nvPr/>
          </p:nvSpPr>
          <p:spPr>
            <a:xfrm>
              <a:off x="7605713" y="3861618"/>
              <a:ext cx="147637" cy="78581"/>
            </a:xfrm>
            <a:custGeom>
              <a:avLst/>
              <a:gdLst>
                <a:gd name="connsiteX0" fmla="*/ 147637 w 147637"/>
                <a:gd name="connsiteY0" fmla="*/ 76200 h 78581"/>
                <a:gd name="connsiteX1" fmla="*/ 145256 w 147637"/>
                <a:gd name="connsiteY1" fmla="*/ 45243 h 78581"/>
                <a:gd name="connsiteX2" fmla="*/ 142875 w 147637"/>
                <a:gd name="connsiteY2" fmla="*/ 26193 h 78581"/>
                <a:gd name="connsiteX3" fmla="*/ 119062 w 147637"/>
                <a:gd name="connsiteY3" fmla="*/ 4762 h 78581"/>
                <a:gd name="connsiteX4" fmla="*/ 95250 w 147637"/>
                <a:gd name="connsiteY4" fmla="*/ 0 h 78581"/>
                <a:gd name="connsiteX5" fmla="*/ 54768 w 147637"/>
                <a:gd name="connsiteY5" fmla="*/ 2381 h 78581"/>
                <a:gd name="connsiteX6" fmla="*/ 38100 w 147637"/>
                <a:gd name="connsiteY6" fmla="*/ 7143 h 78581"/>
                <a:gd name="connsiteX7" fmla="*/ 30956 w 147637"/>
                <a:gd name="connsiteY7" fmla="*/ 11906 h 78581"/>
                <a:gd name="connsiteX8" fmla="*/ 21431 w 147637"/>
                <a:gd name="connsiteY8" fmla="*/ 16668 h 78581"/>
                <a:gd name="connsiteX9" fmla="*/ 11906 w 147637"/>
                <a:gd name="connsiteY9" fmla="*/ 26193 h 78581"/>
                <a:gd name="connsiteX10" fmla="*/ 7143 w 147637"/>
                <a:gd name="connsiteY10" fmla="*/ 35718 h 78581"/>
                <a:gd name="connsiteX11" fmla="*/ 2381 w 147637"/>
                <a:gd name="connsiteY11" fmla="*/ 52387 h 78581"/>
                <a:gd name="connsiteX12" fmla="*/ 0 w 147637"/>
                <a:gd name="connsiteY12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7637" h="78581">
                  <a:moveTo>
                    <a:pt x="147637" y="76200"/>
                  </a:moveTo>
                  <a:cubicBezTo>
                    <a:pt x="146843" y="65881"/>
                    <a:pt x="146237" y="55546"/>
                    <a:pt x="145256" y="45243"/>
                  </a:cubicBezTo>
                  <a:cubicBezTo>
                    <a:pt x="144649" y="38872"/>
                    <a:pt x="145887" y="31840"/>
                    <a:pt x="142875" y="26193"/>
                  </a:cubicBezTo>
                  <a:cubicBezTo>
                    <a:pt x="141675" y="23943"/>
                    <a:pt x="126372" y="7895"/>
                    <a:pt x="119062" y="4762"/>
                  </a:cubicBezTo>
                  <a:cubicBezTo>
                    <a:pt x="114542" y="2825"/>
                    <a:pt x="98472" y="537"/>
                    <a:pt x="95250" y="0"/>
                  </a:cubicBezTo>
                  <a:cubicBezTo>
                    <a:pt x="81756" y="794"/>
                    <a:pt x="68224" y="1100"/>
                    <a:pt x="54768" y="2381"/>
                  </a:cubicBezTo>
                  <a:cubicBezTo>
                    <a:pt x="50581" y="2780"/>
                    <a:pt x="42387" y="5714"/>
                    <a:pt x="38100" y="7143"/>
                  </a:cubicBezTo>
                  <a:cubicBezTo>
                    <a:pt x="35719" y="8731"/>
                    <a:pt x="33441" y="10486"/>
                    <a:pt x="30956" y="11906"/>
                  </a:cubicBezTo>
                  <a:cubicBezTo>
                    <a:pt x="27874" y="13667"/>
                    <a:pt x="23941" y="14158"/>
                    <a:pt x="21431" y="16668"/>
                  </a:cubicBezTo>
                  <a:cubicBezTo>
                    <a:pt x="8731" y="29368"/>
                    <a:pt x="30957" y="19844"/>
                    <a:pt x="11906" y="26193"/>
                  </a:cubicBezTo>
                  <a:cubicBezTo>
                    <a:pt x="10318" y="29368"/>
                    <a:pt x="8541" y="32455"/>
                    <a:pt x="7143" y="35718"/>
                  </a:cubicBezTo>
                  <a:cubicBezTo>
                    <a:pt x="5094" y="40499"/>
                    <a:pt x="3589" y="47556"/>
                    <a:pt x="2381" y="52387"/>
                  </a:cubicBezTo>
                  <a:cubicBezTo>
                    <a:pt x="-79" y="76990"/>
                    <a:pt x="0" y="68223"/>
                    <a:pt x="0" y="78581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E2DFD5E-3AC4-4734-890E-649DD4CDDF63}"/>
                </a:ext>
              </a:extLst>
            </p:cNvPr>
            <p:cNvSpPr/>
            <p:nvPr/>
          </p:nvSpPr>
          <p:spPr>
            <a:xfrm>
              <a:off x="7605713" y="4434733"/>
              <a:ext cx="76200" cy="130969"/>
            </a:xfrm>
            <a:custGeom>
              <a:avLst/>
              <a:gdLst>
                <a:gd name="connsiteX0" fmla="*/ 0 w 76200"/>
                <a:gd name="connsiteY0" fmla="*/ 0 h 130969"/>
                <a:gd name="connsiteX1" fmla="*/ 2381 w 76200"/>
                <a:gd name="connsiteY1" fmla="*/ 33337 h 130969"/>
                <a:gd name="connsiteX2" fmla="*/ 4762 w 76200"/>
                <a:gd name="connsiteY2" fmla="*/ 40481 h 130969"/>
                <a:gd name="connsiteX3" fmla="*/ 14287 w 76200"/>
                <a:gd name="connsiteY3" fmla="*/ 61912 h 130969"/>
                <a:gd name="connsiteX4" fmla="*/ 26193 w 76200"/>
                <a:gd name="connsiteY4" fmla="*/ 78581 h 130969"/>
                <a:gd name="connsiteX5" fmla="*/ 42862 w 76200"/>
                <a:gd name="connsiteY5" fmla="*/ 95250 h 130969"/>
                <a:gd name="connsiteX6" fmla="*/ 52387 w 76200"/>
                <a:gd name="connsiteY6" fmla="*/ 100012 h 130969"/>
                <a:gd name="connsiteX7" fmla="*/ 57150 w 76200"/>
                <a:gd name="connsiteY7" fmla="*/ 107156 h 130969"/>
                <a:gd name="connsiteX8" fmla="*/ 71437 w 76200"/>
                <a:gd name="connsiteY8" fmla="*/ 121444 h 130969"/>
                <a:gd name="connsiteX9" fmla="*/ 76200 w 76200"/>
                <a:gd name="connsiteY9" fmla="*/ 130969 h 13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130969">
                  <a:moveTo>
                    <a:pt x="0" y="0"/>
                  </a:moveTo>
                  <a:cubicBezTo>
                    <a:pt x="794" y="11112"/>
                    <a:pt x="1079" y="22273"/>
                    <a:pt x="2381" y="33337"/>
                  </a:cubicBezTo>
                  <a:cubicBezTo>
                    <a:pt x="2674" y="35830"/>
                    <a:pt x="4072" y="38067"/>
                    <a:pt x="4762" y="40481"/>
                  </a:cubicBezTo>
                  <a:cubicBezTo>
                    <a:pt x="8968" y="55204"/>
                    <a:pt x="4465" y="46198"/>
                    <a:pt x="14287" y="61912"/>
                  </a:cubicBezTo>
                  <a:cubicBezTo>
                    <a:pt x="16874" y="66051"/>
                    <a:pt x="23403" y="75511"/>
                    <a:pt x="26193" y="78581"/>
                  </a:cubicBezTo>
                  <a:cubicBezTo>
                    <a:pt x="31479" y="84395"/>
                    <a:pt x="35834" y="91736"/>
                    <a:pt x="42862" y="95250"/>
                  </a:cubicBezTo>
                  <a:lnTo>
                    <a:pt x="52387" y="100012"/>
                  </a:lnTo>
                  <a:cubicBezTo>
                    <a:pt x="53975" y="102393"/>
                    <a:pt x="55249" y="105017"/>
                    <a:pt x="57150" y="107156"/>
                  </a:cubicBezTo>
                  <a:cubicBezTo>
                    <a:pt x="61625" y="112190"/>
                    <a:pt x="71437" y="121444"/>
                    <a:pt x="71437" y="121444"/>
                  </a:cubicBezTo>
                  <a:cubicBezTo>
                    <a:pt x="74173" y="129652"/>
                    <a:pt x="72043" y="126812"/>
                    <a:pt x="76200" y="130969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785E1D8-F176-490F-B523-30BCBDACCCCC}"/>
              </a:ext>
            </a:extLst>
          </p:cNvPr>
          <p:cNvGrpSpPr/>
          <p:nvPr/>
        </p:nvGrpSpPr>
        <p:grpSpPr>
          <a:xfrm>
            <a:off x="9268764" y="3280666"/>
            <a:ext cx="432048" cy="504000"/>
            <a:chOff x="7466533" y="3933112"/>
            <a:chExt cx="432048" cy="504000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095D3739-C745-4596-8BC6-03F070A3BA37}"/>
                </a:ext>
              </a:extLst>
            </p:cNvPr>
            <p:cNvCxnSpPr>
              <a:cxnSpLocks/>
            </p:cNvCxnSpPr>
            <p:nvPr/>
          </p:nvCxnSpPr>
          <p:spPr>
            <a:xfrm>
              <a:off x="7466533" y="3933112"/>
              <a:ext cx="0" cy="504000"/>
            </a:xfrm>
            <a:prstGeom prst="line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02054A86-36E8-470B-84A1-DC1BC3B255D8}"/>
                </a:ext>
              </a:extLst>
            </p:cNvPr>
            <p:cNvCxnSpPr>
              <a:cxnSpLocks/>
            </p:cNvCxnSpPr>
            <p:nvPr/>
          </p:nvCxnSpPr>
          <p:spPr>
            <a:xfrm>
              <a:off x="7538541" y="3933112"/>
              <a:ext cx="0" cy="504000"/>
            </a:xfrm>
            <a:prstGeom prst="line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058FE57-A1C3-4424-BD6A-F505167E3015}"/>
                </a:ext>
              </a:extLst>
            </p:cNvPr>
            <p:cNvCxnSpPr>
              <a:cxnSpLocks/>
            </p:cNvCxnSpPr>
            <p:nvPr/>
          </p:nvCxnSpPr>
          <p:spPr>
            <a:xfrm>
              <a:off x="7610549" y="3933112"/>
              <a:ext cx="0" cy="504000"/>
            </a:xfrm>
            <a:prstGeom prst="line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E090125D-C032-46E2-B265-1370695A1D26}"/>
                </a:ext>
              </a:extLst>
            </p:cNvPr>
            <p:cNvCxnSpPr>
              <a:cxnSpLocks/>
            </p:cNvCxnSpPr>
            <p:nvPr/>
          </p:nvCxnSpPr>
          <p:spPr>
            <a:xfrm>
              <a:off x="7682557" y="3933112"/>
              <a:ext cx="0" cy="504000"/>
            </a:xfrm>
            <a:prstGeom prst="line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BF58970-5279-4712-901B-FC0B7B736754}"/>
                </a:ext>
              </a:extLst>
            </p:cNvPr>
            <p:cNvCxnSpPr>
              <a:cxnSpLocks/>
            </p:cNvCxnSpPr>
            <p:nvPr/>
          </p:nvCxnSpPr>
          <p:spPr>
            <a:xfrm>
              <a:off x="7754565" y="3933112"/>
              <a:ext cx="0" cy="504000"/>
            </a:xfrm>
            <a:prstGeom prst="line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CB450969-68C0-4A15-9188-82D18CC0FEED}"/>
                </a:ext>
              </a:extLst>
            </p:cNvPr>
            <p:cNvCxnSpPr>
              <a:cxnSpLocks/>
            </p:cNvCxnSpPr>
            <p:nvPr/>
          </p:nvCxnSpPr>
          <p:spPr>
            <a:xfrm>
              <a:off x="7826573" y="3933112"/>
              <a:ext cx="0" cy="504000"/>
            </a:xfrm>
            <a:prstGeom prst="line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9243965-C96E-4BE3-8FAF-FC0246016A31}"/>
                </a:ext>
              </a:extLst>
            </p:cNvPr>
            <p:cNvCxnSpPr>
              <a:cxnSpLocks/>
            </p:cNvCxnSpPr>
            <p:nvPr/>
          </p:nvCxnSpPr>
          <p:spPr>
            <a:xfrm>
              <a:off x="7898581" y="3933112"/>
              <a:ext cx="0" cy="504000"/>
            </a:xfrm>
            <a:prstGeom prst="line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15B08BF-055C-4DF4-BFF1-97789C38537B}"/>
              </a:ext>
            </a:extLst>
          </p:cNvPr>
          <p:cNvGrpSpPr/>
          <p:nvPr/>
        </p:nvGrpSpPr>
        <p:grpSpPr>
          <a:xfrm>
            <a:off x="10920536" y="3159165"/>
            <a:ext cx="626595" cy="758854"/>
            <a:chOff x="7272337" y="3806848"/>
            <a:chExt cx="626595" cy="758854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B7943A74-73B4-4CCC-AEE9-EC121EC35A95}"/>
                </a:ext>
              </a:extLst>
            </p:cNvPr>
            <p:cNvSpPr/>
            <p:nvPr/>
          </p:nvSpPr>
          <p:spPr>
            <a:xfrm>
              <a:off x="7272337" y="3806848"/>
              <a:ext cx="192882" cy="133350"/>
            </a:xfrm>
            <a:custGeom>
              <a:avLst/>
              <a:gdLst>
                <a:gd name="connsiteX0" fmla="*/ 192882 w 192882"/>
                <a:gd name="connsiteY0" fmla="*/ 133350 h 133350"/>
                <a:gd name="connsiteX1" fmla="*/ 188119 w 192882"/>
                <a:gd name="connsiteY1" fmla="*/ 97631 h 133350"/>
                <a:gd name="connsiteX2" fmla="*/ 183357 w 192882"/>
                <a:gd name="connsiteY2" fmla="*/ 90487 h 133350"/>
                <a:gd name="connsiteX3" fmla="*/ 180975 w 192882"/>
                <a:gd name="connsiteY3" fmla="*/ 83344 h 133350"/>
                <a:gd name="connsiteX4" fmla="*/ 154782 w 192882"/>
                <a:gd name="connsiteY4" fmla="*/ 59531 h 133350"/>
                <a:gd name="connsiteX5" fmla="*/ 111919 w 192882"/>
                <a:gd name="connsiteY5" fmla="*/ 35719 h 133350"/>
                <a:gd name="connsiteX6" fmla="*/ 50007 w 192882"/>
                <a:gd name="connsiteY6" fmla="*/ 14287 h 133350"/>
                <a:gd name="connsiteX7" fmla="*/ 0 w 192882"/>
                <a:gd name="connsiteY7" fmla="*/ 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882" h="133350">
                  <a:moveTo>
                    <a:pt x="192882" y="133350"/>
                  </a:moveTo>
                  <a:cubicBezTo>
                    <a:pt x="192573" y="130258"/>
                    <a:pt x="190808" y="104803"/>
                    <a:pt x="188119" y="97631"/>
                  </a:cubicBezTo>
                  <a:cubicBezTo>
                    <a:pt x="187114" y="94951"/>
                    <a:pt x="184637" y="93047"/>
                    <a:pt x="183357" y="90487"/>
                  </a:cubicBezTo>
                  <a:cubicBezTo>
                    <a:pt x="182234" y="88242"/>
                    <a:pt x="182543" y="85304"/>
                    <a:pt x="180975" y="83344"/>
                  </a:cubicBezTo>
                  <a:cubicBezTo>
                    <a:pt x="176443" y="77679"/>
                    <a:pt x="163046" y="64414"/>
                    <a:pt x="154782" y="59531"/>
                  </a:cubicBezTo>
                  <a:cubicBezTo>
                    <a:pt x="140711" y="51216"/>
                    <a:pt x="127364" y="41066"/>
                    <a:pt x="111919" y="35719"/>
                  </a:cubicBezTo>
                  <a:cubicBezTo>
                    <a:pt x="91282" y="28575"/>
                    <a:pt x="71326" y="19024"/>
                    <a:pt x="50007" y="14287"/>
                  </a:cubicBezTo>
                  <a:cubicBezTo>
                    <a:pt x="18774" y="7347"/>
                    <a:pt x="35518" y="11839"/>
                    <a:pt x="0" y="0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98C5B90-8BD0-45A3-84D7-11817E174EE1}"/>
                </a:ext>
              </a:extLst>
            </p:cNvPr>
            <p:cNvSpPr/>
            <p:nvPr/>
          </p:nvSpPr>
          <p:spPr>
            <a:xfrm>
              <a:off x="7465219" y="4427589"/>
              <a:ext cx="80962" cy="78581"/>
            </a:xfrm>
            <a:custGeom>
              <a:avLst/>
              <a:gdLst>
                <a:gd name="connsiteX0" fmla="*/ 0 w 80962"/>
                <a:gd name="connsiteY0" fmla="*/ 0 h 78581"/>
                <a:gd name="connsiteX1" fmla="*/ 2381 w 80962"/>
                <a:gd name="connsiteY1" fmla="*/ 38100 h 78581"/>
                <a:gd name="connsiteX2" fmla="*/ 9525 w 80962"/>
                <a:gd name="connsiteY2" fmla="*/ 47625 h 78581"/>
                <a:gd name="connsiteX3" fmla="*/ 21431 w 80962"/>
                <a:gd name="connsiteY3" fmla="*/ 64294 h 78581"/>
                <a:gd name="connsiteX4" fmla="*/ 42862 w 80962"/>
                <a:gd name="connsiteY4" fmla="*/ 73819 h 78581"/>
                <a:gd name="connsiteX5" fmla="*/ 54769 w 80962"/>
                <a:gd name="connsiteY5" fmla="*/ 78581 h 78581"/>
                <a:gd name="connsiteX6" fmla="*/ 64294 w 80962"/>
                <a:gd name="connsiteY6" fmla="*/ 76200 h 78581"/>
                <a:gd name="connsiteX7" fmla="*/ 76200 w 80962"/>
                <a:gd name="connsiteY7" fmla="*/ 61913 h 78581"/>
                <a:gd name="connsiteX8" fmla="*/ 78581 w 80962"/>
                <a:gd name="connsiteY8" fmla="*/ 50006 h 78581"/>
                <a:gd name="connsiteX9" fmla="*/ 80962 w 80962"/>
                <a:gd name="connsiteY9" fmla="*/ 42863 h 78581"/>
                <a:gd name="connsiteX10" fmla="*/ 78581 w 80962"/>
                <a:gd name="connsiteY10" fmla="*/ 19050 h 78581"/>
                <a:gd name="connsiteX11" fmla="*/ 73819 w 80962"/>
                <a:gd name="connsiteY11" fmla="*/ 7144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962" h="78581">
                  <a:moveTo>
                    <a:pt x="0" y="0"/>
                  </a:moveTo>
                  <a:cubicBezTo>
                    <a:pt x="794" y="12700"/>
                    <a:pt x="-115" y="25622"/>
                    <a:pt x="2381" y="38100"/>
                  </a:cubicBezTo>
                  <a:cubicBezTo>
                    <a:pt x="3159" y="41992"/>
                    <a:pt x="7218" y="44395"/>
                    <a:pt x="9525" y="47625"/>
                  </a:cubicBezTo>
                  <a:cubicBezTo>
                    <a:pt x="12908" y="52361"/>
                    <a:pt x="17535" y="60398"/>
                    <a:pt x="21431" y="64294"/>
                  </a:cubicBezTo>
                  <a:cubicBezTo>
                    <a:pt x="27537" y="70400"/>
                    <a:pt x="35007" y="70678"/>
                    <a:pt x="42862" y="73819"/>
                  </a:cubicBezTo>
                  <a:lnTo>
                    <a:pt x="54769" y="78581"/>
                  </a:lnTo>
                  <a:cubicBezTo>
                    <a:pt x="57944" y="77787"/>
                    <a:pt x="61453" y="77824"/>
                    <a:pt x="64294" y="76200"/>
                  </a:cubicBezTo>
                  <a:cubicBezTo>
                    <a:pt x="69227" y="73381"/>
                    <a:pt x="73166" y="66462"/>
                    <a:pt x="76200" y="61913"/>
                  </a:cubicBezTo>
                  <a:cubicBezTo>
                    <a:pt x="76994" y="57944"/>
                    <a:pt x="77599" y="53933"/>
                    <a:pt x="78581" y="50006"/>
                  </a:cubicBezTo>
                  <a:cubicBezTo>
                    <a:pt x="79190" y="47571"/>
                    <a:pt x="80962" y="45373"/>
                    <a:pt x="80962" y="42863"/>
                  </a:cubicBezTo>
                  <a:cubicBezTo>
                    <a:pt x="80962" y="34886"/>
                    <a:pt x="80375" y="26823"/>
                    <a:pt x="78581" y="19050"/>
                  </a:cubicBezTo>
                  <a:cubicBezTo>
                    <a:pt x="72939" y="-5404"/>
                    <a:pt x="73819" y="23636"/>
                    <a:pt x="73819" y="7144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0B96185-91CC-4F6C-82A1-12B59821B789}"/>
                </a:ext>
              </a:extLst>
            </p:cNvPr>
            <p:cNvSpPr/>
            <p:nvPr/>
          </p:nvSpPr>
          <p:spPr>
            <a:xfrm>
              <a:off x="7534275" y="3854474"/>
              <a:ext cx="145472" cy="88106"/>
            </a:xfrm>
            <a:custGeom>
              <a:avLst/>
              <a:gdLst>
                <a:gd name="connsiteX0" fmla="*/ 0 w 145472"/>
                <a:gd name="connsiteY0" fmla="*/ 85725 h 88106"/>
                <a:gd name="connsiteX1" fmla="*/ 4763 w 145472"/>
                <a:gd name="connsiteY1" fmla="*/ 64294 h 88106"/>
                <a:gd name="connsiteX2" fmla="*/ 7144 w 145472"/>
                <a:gd name="connsiteY2" fmla="*/ 57150 h 88106"/>
                <a:gd name="connsiteX3" fmla="*/ 9525 w 145472"/>
                <a:gd name="connsiteY3" fmla="*/ 45244 h 88106"/>
                <a:gd name="connsiteX4" fmla="*/ 14288 w 145472"/>
                <a:gd name="connsiteY4" fmla="*/ 35719 h 88106"/>
                <a:gd name="connsiteX5" fmla="*/ 21431 w 145472"/>
                <a:gd name="connsiteY5" fmla="*/ 21431 h 88106"/>
                <a:gd name="connsiteX6" fmla="*/ 33338 w 145472"/>
                <a:gd name="connsiteY6" fmla="*/ 4762 h 88106"/>
                <a:gd name="connsiteX7" fmla="*/ 42863 w 145472"/>
                <a:gd name="connsiteY7" fmla="*/ 2381 h 88106"/>
                <a:gd name="connsiteX8" fmla="*/ 50006 w 145472"/>
                <a:gd name="connsiteY8" fmla="*/ 0 h 88106"/>
                <a:gd name="connsiteX9" fmla="*/ 76200 w 145472"/>
                <a:gd name="connsiteY9" fmla="*/ 2381 h 88106"/>
                <a:gd name="connsiteX10" fmla="*/ 95250 w 145472"/>
                <a:gd name="connsiteY10" fmla="*/ 11906 h 88106"/>
                <a:gd name="connsiteX11" fmla="*/ 111919 w 145472"/>
                <a:gd name="connsiteY11" fmla="*/ 21431 h 88106"/>
                <a:gd name="connsiteX12" fmla="*/ 116681 w 145472"/>
                <a:gd name="connsiteY12" fmla="*/ 28575 h 88106"/>
                <a:gd name="connsiteX13" fmla="*/ 123825 w 145472"/>
                <a:gd name="connsiteY13" fmla="*/ 38100 h 88106"/>
                <a:gd name="connsiteX14" fmla="*/ 135731 w 145472"/>
                <a:gd name="connsiteY14" fmla="*/ 54769 h 88106"/>
                <a:gd name="connsiteX15" fmla="*/ 138113 w 145472"/>
                <a:gd name="connsiteY15" fmla="*/ 61912 h 88106"/>
                <a:gd name="connsiteX16" fmla="*/ 140494 w 145472"/>
                <a:gd name="connsiteY16" fmla="*/ 71437 h 88106"/>
                <a:gd name="connsiteX17" fmla="*/ 145256 w 145472"/>
                <a:gd name="connsiteY17" fmla="*/ 88106 h 88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5472" h="88106">
                  <a:moveTo>
                    <a:pt x="0" y="85725"/>
                  </a:moveTo>
                  <a:cubicBezTo>
                    <a:pt x="1588" y="78581"/>
                    <a:pt x="2988" y="71393"/>
                    <a:pt x="4763" y="64294"/>
                  </a:cubicBezTo>
                  <a:cubicBezTo>
                    <a:pt x="5372" y="61859"/>
                    <a:pt x="6535" y="59585"/>
                    <a:pt x="7144" y="57150"/>
                  </a:cubicBezTo>
                  <a:cubicBezTo>
                    <a:pt x="8126" y="53224"/>
                    <a:pt x="8245" y="49084"/>
                    <a:pt x="9525" y="45244"/>
                  </a:cubicBezTo>
                  <a:cubicBezTo>
                    <a:pt x="10648" y="41876"/>
                    <a:pt x="12890" y="38982"/>
                    <a:pt x="14288" y="35719"/>
                  </a:cubicBezTo>
                  <a:cubicBezTo>
                    <a:pt x="23644" y="13888"/>
                    <a:pt x="8356" y="44313"/>
                    <a:pt x="21431" y="21431"/>
                  </a:cubicBezTo>
                  <a:cubicBezTo>
                    <a:pt x="25328" y="14611"/>
                    <a:pt x="25934" y="8993"/>
                    <a:pt x="33338" y="4762"/>
                  </a:cubicBezTo>
                  <a:cubicBezTo>
                    <a:pt x="36180" y="3138"/>
                    <a:pt x="39716" y="3280"/>
                    <a:pt x="42863" y="2381"/>
                  </a:cubicBezTo>
                  <a:cubicBezTo>
                    <a:pt x="45276" y="1692"/>
                    <a:pt x="47625" y="794"/>
                    <a:pt x="50006" y="0"/>
                  </a:cubicBezTo>
                  <a:cubicBezTo>
                    <a:pt x="58737" y="794"/>
                    <a:pt x="67721" y="150"/>
                    <a:pt x="76200" y="2381"/>
                  </a:cubicBezTo>
                  <a:cubicBezTo>
                    <a:pt x="83066" y="4188"/>
                    <a:pt x="88900" y="8731"/>
                    <a:pt x="95250" y="11906"/>
                  </a:cubicBezTo>
                  <a:cubicBezTo>
                    <a:pt x="107332" y="17947"/>
                    <a:pt x="101823" y="14701"/>
                    <a:pt x="111919" y="21431"/>
                  </a:cubicBezTo>
                  <a:cubicBezTo>
                    <a:pt x="113506" y="23812"/>
                    <a:pt x="115018" y="26246"/>
                    <a:pt x="116681" y="28575"/>
                  </a:cubicBezTo>
                  <a:cubicBezTo>
                    <a:pt x="118988" y="31805"/>
                    <a:pt x="121721" y="34735"/>
                    <a:pt x="123825" y="38100"/>
                  </a:cubicBezTo>
                  <a:cubicBezTo>
                    <a:pt x="134274" y="54817"/>
                    <a:pt x="122113" y="41149"/>
                    <a:pt x="135731" y="54769"/>
                  </a:cubicBezTo>
                  <a:cubicBezTo>
                    <a:pt x="136525" y="57150"/>
                    <a:pt x="137423" y="59499"/>
                    <a:pt x="138113" y="61912"/>
                  </a:cubicBezTo>
                  <a:cubicBezTo>
                    <a:pt x="139012" y="65059"/>
                    <a:pt x="139205" y="68429"/>
                    <a:pt x="140494" y="71437"/>
                  </a:cubicBezTo>
                  <a:cubicBezTo>
                    <a:pt x="147017" y="86659"/>
                    <a:pt x="145256" y="69688"/>
                    <a:pt x="145256" y="88106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754AAAE-6E82-4BE7-B244-91CAB8245406}"/>
                </a:ext>
              </a:extLst>
            </p:cNvPr>
            <p:cNvSpPr/>
            <p:nvPr/>
          </p:nvSpPr>
          <p:spPr>
            <a:xfrm>
              <a:off x="7679531" y="4422827"/>
              <a:ext cx="143101" cy="76200"/>
            </a:xfrm>
            <a:custGeom>
              <a:avLst/>
              <a:gdLst>
                <a:gd name="connsiteX0" fmla="*/ 0 w 143101"/>
                <a:gd name="connsiteY0" fmla="*/ 7143 h 76200"/>
                <a:gd name="connsiteX1" fmla="*/ 2382 w 143101"/>
                <a:gd name="connsiteY1" fmla="*/ 40481 h 76200"/>
                <a:gd name="connsiteX2" fmla="*/ 9525 w 143101"/>
                <a:gd name="connsiteY2" fmla="*/ 59531 h 76200"/>
                <a:gd name="connsiteX3" fmla="*/ 23813 w 143101"/>
                <a:gd name="connsiteY3" fmla="*/ 66675 h 76200"/>
                <a:gd name="connsiteX4" fmla="*/ 30957 w 143101"/>
                <a:gd name="connsiteY4" fmla="*/ 71437 h 76200"/>
                <a:gd name="connsiteX5" fmla="*/ 50007 w 143101"/>
                <a:gd name="connsiteY5" fmla="*/ 73818 h 76200"/>
                <a:gd name="connsiteX6" fmla="*/ 61913 w 143101"/>
                <a:gd name="connsiteY6" fmla="*/ 76200 h 76200"/>
                <a:gd name="connsiteX7" fmla="*/ 97632 w 143101"/>
                <a:gd name="connsiteY7" fmla="*/ 73818 h 76200"/>
                <a:gd name="connsiteX8" fmla="*/ 104775 w 143101"/>
                <a:gd name="connsiteY8" fmla="*/ 71437 h 76200"/>
                <a:gd name="connsiteX9" fmla="*/ 114300 w 143101"/>
                <a:gd name="connsiteY9" fmla="*/ 69056 h 76200"/>
                <a:gd name="connsiteX10" fmla="*/ 121444 w 143101"/>
                <a:gd name="connsiteY10" fmla="*/ 61912 h 76200"/>
                <a:gd name="connsiteX11" fmla="*/ 130969 w 143101"/>
                <a:gd name="connsiteY11" fmla="*/ 57150 h 76200"/>
                <a:gd name="connsiteX12" fmla="*/ 135732 w 143101"/>
                <a:gd name="connsiteY12" fmla="*/ 50006 h 76200"/>
                <a:gd name="connsiteX13" fmla="*/ 138113 w 143101"/>
                <a:gd name="connsiteY13" fmla="*/ 40481 h 76200"/>
                <a:gd name="connsiteX14" fmla="*/ 142875 w 143101"/>
                <a:gd name="connsiteY14" fmla="*/ 21431 h 76200"/>
                <a:gd name="connsiteX15" fmla="*/ 142875 w 143101"/>
                <a:gd name="connsiteY15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3101" h="76200">
                  <a:moveTo>
                    <a:pt x="0" y="7143"/>
                  </a:moveTo>
                  <a:cubicBezTo>
                    <a:pt x="794" y="18256"/>
                    <a:pt x="1216" y="29401"/>
                    <a:pt x="2382" y="40481"/>
                  </a:cubicBezTo>
                  <a:cubicBezTo>
                    <a:pt x="2962" y="45988"/>
                    <a:pt x="4189" y="55529"/>
                    <a:pt x="9525" y="59531"/>
                  </a:cubicBezTo>
                  <a:cubicBezTo>
                    <a:pt x="13785" y="62726"/>
                    <a:pt x="19158" y="64089"/>
                    <a:pt x="23813" y="66675"/>
                  </a:cubicBezTo>
                  <a:cubicBezTo>
                    <a:pt x="26315" y="68065"/>
                    <a:pt x="28196" y="70684"/>
                    <a:pt x="30957" y="71437"/>
                  </a:cubicBezTo>
                  <a:cubicBezTo>
                    <a:pt x="37131" y="73121"/>
                    <a:pt x="43682" y="72845"/>
                    <a:pt x="50007" y="73818"/>
                  </a:cubicBezTo>
                  <a:cubicBezTo>
                    <a:pt x="54007" y="74433"/>
                    <a:pt x="57944" y="75406"/>
                    <a:pt x="61913" y="76200"/>
                  </a:cubicBezTo>
                  <a:cubicBezTo>
                    <a:pt x="73819" y="75406"/>
                    <a:pt x="85772" y="75136"/>
                    <a:pt x="97632" y="73818"/>
                  </a:cubicBezTo>
                  <a:cubicBezTo>
                    <a:pt x="100126" y="73541"/>
                    <a:pt x="102362" y="72126"/>
                    <a:pt x="104775" y="71437"/>
                  </a:cubicBezTo>
                  <a:cubicBezTo>
                    <a:pt x="107922" y="70538"/>
                    <a:pt x="111125" y="69850"/>
                    <a:pt x="114300" y="69056"/>
                  </a:cubicBezTo>
                  <a:cubicBezTo>
                    <a:pt x="116681" y="66675"/>
                    <a:pt x="118704" y="63869"/>
                    <a:pt x="121444" y="61912"/>
                  </a:cubicBezTo>
                  <a:cubicBezTo>
                    <a:pt x="124333" y="59849"/>
                    <a:pt x="128242" y="59422"/>
                    <a:pt x="130969" y="57150"/>
                  </a:cubicBezTo>
                  <a:cubicBezTo>
                    <a:pt x="133168" y="55318"/>
                    <a:pt x="134144" y="52387"/>
                    <a:pt x="135732" y="50006"/>
                  </a:cubicBezTo>
                  <a:cubicBezTo>
                    <a:pt x="136526" y="46831"/>
                    <a:pt x="137214" y="43628"/>
                    <a:pt x="138113" y="40481"/>
                  </a:cubicBezTo>
                  <a:cubicBezTo>
                    <a:pt x="140421" y="32404"/>
                    <a:pt x="142184" y="31113"/>
                    <a:pt x="142875" y="21431"/>
                  </a:cubicBezTo>
                  <a:cubicBezTo>
                    <a:pt x="143384" y="14305"/>
                    <a:pt x="142875" y="7144"/>
                    <a:pt x="142875" y="0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BB6D995-4C65-43B0-8F11-246CDC69B281}"/>
                </a:ext>
              </a:extLst>
            </p:cNvPr>
            <p:cNvSpPr/>
            <p:nvPr/>
          </p:nvSpPr>
          <p:spPr>
            <a:xfrm>
              <a:off x="7821802" y="3866380"/>
              <a:ext cx="76804" cy="76200"/>
            </a:xfrm>
            <a:custGeom>
              <a:avLst/>
              <a:gdLst>
                <a:gd name="connsiteX0" fmla="*/ 604 w 72576"/>
                <a:gd name="connsiteY0" fmla="*/ 76200 h 76200"/>
                <a:gd name="connsiteX1" fmla="*/ 10129 w 72576"/>
                <a:gd name="connsiteY1" fmla="*/ 11906 h 76200"/>
                <a:gd name="connsiteX2" fmla="*/ 17273 w 72576"/>
                <a:gd name="connsiteY2" fmla="*/ 4763 h 76200"/>
                <a:gd name="connsiteX3" fmla="*/ 33942 w 72576"/>
                <a:gd name="connsiteY3" fmla="*/ 0 h 76200"/>
                <a:gd name="connsiteX4" fmla="*/ 55373 w 72576"/>
                <a:gd name="connsiteY4" fmla="*/ 4763 h 76200"/>
                <a:gd name="connsiteX5" fmla="*/ 69661 w 72576"/>
                <a:gd name="connsiteY5" fmla="*/ 21431 h 76200"/>
                <a:gd name="connsiteX6" fmla="*/ 72042 w 72576"/>
                <a:gd name="connsiteY6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576" h="76200">
                  <a:moveTo>
                    <a:pt x="604" y="76200"/>
                  </a:moveTo>
                  <a:cubicBezTo>
                    <a:pt x="2212" y="40829"/>
                    <a:pt x="-5746" y="33073"/>
                    <a:pt x="10129" y="11906"/>
                  </a:cubicBezTo>
                  <a:cubicBezTo>
                    <a:pt x="12149" y="9212"/>
                    <a:pt x="14471" y="6631"/>
                    <a:pt x="17273" y="4763"/>
                  </a:cubicBezTo>
                  <a:cubicBezTo>
                    <a:pt x="19326" y="3395"/>
                    <a:pt x="32667" y="319"/>
                    <a:pt x="33942" y="0"/>
                  </a:cubicBezTo>
                  <a:cubicBezTo>
                    <a:pt x="41086" y="1588"/>
                    <a:pt x="48729" y="1696"/>
                    <a:pt x="55373" y="4763"/>
                  </a:cubicBezTo>
                  <a:cubicBezTo>
                    <a:pt x="60932" y="7329"/>
                    <a:pt x="66225" y="16278"/>
                    <a:pt x="69661" y="21431"/>
                  </a:cubicBezTo>
                  <a:cubicBezTo>
                    <a:pt x="74260" y="49029"/>
                    <a:pt x="72042" y="30891"/>
                    <a:pt x="72042" y="76200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B4B0A75-C2DB-4D9A-8B82-BF1895176C35}"/>
                </a:ext>
              </a:extLst>
            </p:cNvPr>
            <p:cNvSpPr/>
            <p:nvPr/>
          </p:nvSpPr>
          <p:spPr>
            <a:xfrm>
              <a:off x="7755732" y="4420445"/>
              <a:ext cx="143200" cy="95250"/>
            </a:xfrm>
            <a:custGeom>
              <a:avLst/>
              <a:gdLst>
                <a:gd name="connsiteX0" fmla="*/ 131537 w 134243"/>
                <a:gd name="connsiteY0" fmla="*/ 0 h 95250"/>
                <a:gd name="connsiteX1" fmla="*/ 131537 w 134243"/>
                <a:gd name="connsiteY1" fmla="*/ 40482 h 95250"/>
                <a:gd name="connsiteX2" fmla="*/ 129156 w 134243"/>
                <a:gd name="connsiteY2" fmla="*/ 59532 h 95250"/>
                <a:gd name="connsiteX3" fmla="*/ 124393 w 134243"/>
                <a:gd name="connsiteY3" fmla="*/ 69057 h 95250"/>
                <a:gd name="connsiteX4" fmla="*/ 98200 w 134243"/>
                <a:gd name="connsiteY4" fmla="*/ 88107 h 95250"/>
                <a:gd name="connsiteX5" fmla="*/ 91056 w 134243"/>
                <a:gd name="connsiteY5" fmla="*/ 90488 h 95250"/>
                <a:gd name="connsiteX6" fmla="*/ 81531 w 134243"/>
                <a:gd name="connsiteY6" fmla="*/ 95250 h 95250"/>
                <a:gd name="connsiteX7" fmla="*/ 33906 w 134243"/>
                <a:gd name="connsiteY7" fmla="*/ 92869 h 95250"/>
                <a:gd name="connsiteX8" fmla="*/ 17237 w 134243"/>
                <a:gd name="connsiteY8" fmla="*/ 88107 h 95250"/>
                <a:gd name="connsiteX9" fmla="*/ 5331 w 134243"/>
                <a:gd name="connsiteY9" fmla="*/ 71438 h 95250"/>
                <a:gd name="connsiteX10" fmla="*/ 568 w 134243"/>
                <a:gd name="connsiteY10" fmla="*/ 59532 h 95250"/>
                <a:gd name="connsiteX11" fmla="*/ 568 w 134243"/>
                <a:gd name="connsiteY11" fmla="*/ 95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4243" h="95250">
                  <a:moveTo>
                    <a:pt x="131537" y="0"/>
                  </a:moveTo>
                  <a:cubicBezTo>
                    <a:pt x="135639" y="20512"/>
                    <a:pt x="134616" y="9685"/>
                    <a:pt x="131537" y="40482"/>
                  </a:cubicBezTo>
                  <a:cubicBezTo>
                    <a:pt x="130900" y="46850"/>
                    <a:pt x="130708" y="53324"/>
                    <a:pt x="129156" y="59532"/>
                  </a:cubicBezTo>
                  <a:cubicBezTo>
                    <a:pt x="128295" y="62976"/>
                    <a:pt x="126523" y="66217"/>
                    <a:pt x="124393" y="69057"/>
                  </a:cubicBezTo>
                  <a:cubicBezTo>
                    <a:pt x="117782" y="77871"/>
                    <a:pt x="108151" y="83842"/>
                    <a:pt x="98200" y="88107"/>
                  </a:cubicBezTo>
                  <a:cubicBezTo>
                    <a:pt x="95893" y="89096"/>
                    <a:pt x="93363" y="89499"/>
                    <a:pt x="91056" y="90488"/>
                  </a:cubicBezTo>
                  <a:cubicBezTo>
                    <a:pt x="87793" y="91886"/>
                    <a:pt x="84706" y="93663"/>
                    <a:pt x="81531" y="95250"/>
                  </a:cubicBezTo>
                  <a:cubicBezTo>
                    <a:pt x="65656" y="94456"/>
                    <a:pt x="49746" y="94189"/>
                    <a:pt x="33906" y="92869"/>
                  </a:cubicBezTo>
                  <a:cubicBezTo>
                    <a:pt x="29920" y="92537"/>
                    <a:pt x="21370" y="89484"/>
                    <a:pt x="17237" y="88107"/>
                  </a:cubicBezTo>
                  <a:cubicBezTo>
                    <a:pt x="15615" y="85944"/>
                    <a:pt x="7074" y="74925"/>
                    <a:pt x="5331" y="71438"/>
                  </a:cubicBezTo>
                  <a:cubicBezTo>
                    <a:pt x="3419" y="67615"/>
                    <a:pt x="896" y="63794"/>
                    <a:pt x="568" y="59532"/>
                  </a:cubicBezTo>
                  <a:cubicBezTo>
                    <a:pt x="-711" y="42912"/>
                    <a:pt x="568" y="26194"/>
                    <a:pt x="568" y="9525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98E3D89-3F3B-4702-8385-7ECB253BFEB5}"/>
                </a:ext>
              </a:extLst>
            </p:cNvPr>
            <p:cNvSpPr/>
            <p:nvPr/>
          </p:nvSpPr>
          <p:spPr>
            <a:xfrm>
              <a:off x="7605713" y="3861618"/>
              <a:ext cx="147637" cy="78581"/>
            </a:xfrm>
            <a:custGeom>
              <a:avLst/>
              <a:gdLst>
                <a:gd name="connsiteX0" fmla="*/ 147637 w 147637"/>
                <a:gd name="connsiteY0" fmla="*/ 76200 h 78581"/>
                <a:gd name="connsiteX1" fmla="*/ 145256 w 147637"/>
                <a:gd name="connsiteY1" fmla="*/ 45243 h 78581"/>
                <a:gd name="connsiteX2" fmla="*/ 142875 w 147637"/>
                <a:gd name="connsiteY2" fmla="*/ 26193 h 78581"/>
                <a:gd name="connsiteX3" fmla="*/ 119062 w 147637"/>
                <a:gd name="connsiteY3" fmla="*/ 4762 h 78581"/>
                <a:gd name="connsiteX4" fmla="*/ 95250 w 147637"/>
                <a:gd name="connsiteY4" fmla="*/ 0 h 78581"/>
                <a:gd name="connsiteX5" fmla="*/ 54768 w 147637"/>
                <a:gd name="connsiteY5" fmla="*/ 2381 h 78581"/>
                <a:gd name="connsiteX6" fmla="*/ 38100 w 147637"/>
                <a:gd name="connsiteY6" fmla="*/ 7143 h 78581"/>
                <a:gd name="connsiteX7" fmla="*/ 30956 w 147637"/>
                <a:gd name="connsiteY7" fmla="*/ 11906 h 78581"/>
                <a:gd name="connsiteX8" fmla="*/ 21431 w 147637"/>
                <a:gd name="connsiteY8" fmla="*/ 16668 h 78581"/>
                <a:gd name="connsiteX9" fmla="*/ 11906 w 147637"/>
                <a:gd name="connsiteY9" fmla="*/ 26193 h 78581"/>
                <a:gd name="connsiteX10" fmla="*/ 7143 w 147637"/>
                <a:gd name="connsiteY10" fmla="*/ 35718 h 78581"/>
                <a:gd name="connsiteX11" fmla="*/ 2381 w 147637"/>
                <a:gd name="connsiteY11" fmla="*/ 52387 h 78581"/>
                <a:gd name="connsiteX12" fmla="*/ 0 w 147637"/>
                <a:gd name="connsiteY12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7637" h="78581">
                  <a:moveTo>
                    <a:pt x="147637" y="76200"/>
                  </a:moveTo>
                  <a:cubicBezTo>
                    <a:pt x="146843" y="65881"/>
                    <a:pt x="146237" y="55546"/>
                    <a:pt x="145256" y="45243"/>
                  </a:cubicBezTo>
                  <a:cubicBezTo>
                    <a:pt x="144649" y="38872"/>
                    <a:pt x="145887" y="31840"/>
                    <a:pt x="142875" y="26193"/>
                  </a:cubicBezTo>
                  <a:cubicBezTo>
                    <a:pt x="141675" y="23943"/>
                    <a:pt x="126372" y="7895"/>
                    <a:pt x="119062" y="4762"/>
                  </a:cubicBezTo>
                  <a:cubicBezTo>
                    <a:pt x="114542" y="2825"/>
                    <a:pt x="98472" y="537"/>
                    <a:pt x="95250" y="0"/>
                  </a:cubicBezTo>
                  <a:cubicBezTo>
                    <a:pt x="81756" y="794"/>
                    <a:pt x="68224" y="1100"/>
                    <a:pt x="54768" y="2381"/>
                  </a:cubicBezTo>
                  <a:cubicBezTo>
                    <a:pt x="50581" y="2780"/>
                    <a:pt x="42387" y="5714"/>
                    <a:pt x="38100" y="7143"/>
                  </a:cubicBezTo>
                  <a:cubicBezTo>
                    <a:pt x="35719" y="8731"/>
                    <a:pt x="33441" y="10486"/>
                    <a:pt x="30956" y="11906"/>
                  </a:cubicBezTo>
                  <a:cubicBezTo>
                    <a:pt x="27874" y="13667"/>
                    <a:pt x="23941" y="14158"/>
                    <a:pt x="21431" y="16668"/>
                  </a:cubicBezTo>
                  <a:cubicBezTo>
                    <a:pt x="8731" y="29368"/>
                    <a:pt x="30957" y="19844"/>
                    <a:pt x="11906" y="26193"/>
                  </a:cubicBezTo>
                  <a:cubicBezTo>
                    <a:pt x="10318" y="29368"/>
                    <a:pt x="8541" y="32455"/>
                    <a:pt x="7143" y="35718"/>
                  </a:cubicBezTo>
                  <a:cubicBezTo>
                    <a:pt x="5094" y="40499"/>
                    <a:pt x="3589" y="47556"/>
                    <a:pt x="2381" y="52387"/>
                  </a:cubicBezTo>
                  <a:cubicBezTo>
                    <a:pt x="-79" y="76990"/>
                    <a:pt x="0" y="68223"/>
                    <a:pt x="0" y="78581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9947972-5468-4DED-B0E1-6810031E883E}"/>
                </a:ext>
              </a:extLst>
            </p:cNvPr>
            <p:cNvSpPr/>
            <p:nvPr/>
          </p:nvSpPr>
          <p:spPr>
            <a:xfrm>
              <a:off x="7605713" y="4434733"/>
              <a:ext cx="76200" cy="130969"/>
            </a:xfrm>
            <a:custGeom>
              <a:avLst/>
              <a:gdLst>
                <a:gd name="connsiteX0" fmla="*/ 0 w 76200"/>
                <a:gd name="connsiteY0" fmla="*/ 0 h 130969"/>
                <a:gd name="connsiteX1" fmla="*/ 2381 w 76200"/>
                <a:gd name="connsiteY1" fmla="*/ 33337 h 130969"/>
                <a:gd name="connsiteX2" fmla="*/ 4762 w 76200"/>
                <a:gd name="connsiteY2" fmla="*/ 40481 h 130969"/>
                <a:gd name="connsiteX3" fmla="*/ 14287 w 76200"/>
                <a:gd name="connsiteY3" fmla="*/ 61912 h 130969"/>
                <a:gd name="connsiteX4" fmla="*/ 26193 w 76200"/>
                <a:gd name="connsiteY4" fmla="*/ 78581 h 130969"/>
                <a:gd name="connsiteX5" fmla="*/ 42862 w 76200"/>
                <a:gd name="connsiteY5" fmla="*/ 95250 h 130969"/>
                <a:gd name="connsiteX6" fmla="*/ 52387 w 76200"/>
                <a:gd name="connsiteY6" fmla="*/ 100012 h 130969"/>
                <a:gd name="connsiteX7" fmla="*/ 57150 w 76200"/>
                <a:gd name="connsiteY7" fmla="*/ 107156 h 130969"/>
                <a:gd name="connsiteX8" fmla="*/ 71437 w 76200"/>
                <a:gd name="connsiteY8" fmla="*/ 121444 h 130969"/>
                <a:gd name="connsiteX9" fmla="*/ 76200 w 76200"/>
                <a:gd name="connsiteY9" fmla="*/ 130969 h 13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130969">
                  <a:moveTo>
                    <a:pt x="0" y="0"/>
                  </a:moveTo>
                  <a:cubicBezTo>
                    <a:pt x="794" y="11112"/>
                    <a:pt x="1079" y="22273"/>
                    <a:pt x="2381" y="33337"/>
                  </a:cubicBezTo>
                  <a:cubicBezTo>
                    <a:pt x="2674" y="35830"/>
                    <a:pt x="4072" y="38067"/>
                    <a:pt x="4762" y="40481"/>
                  </a:cubicBezTo>
                  <a:cubicBezTo>
                    <a:pt x="8968" y="55204"/>
                    <a:pt x="4465" y="46198"/>
                    <a:pt x="14287" y="61912"/>
                  </a:cubicBezTo>
                  <a:cubicBezTo>
                    <a:pt x="16874" y="66051"/>
                    <a:pt x="23403" y="75511"/>
                    <a:pt x="26193" y="78581"/>
                  </a:cubicBezTo>
                  <a:cubicBezTo>
                    <a:pt x="31479" y="84395"/>
                    <a:pt x="35834" y="91736"/>
                    <a:pt x="42862" y="95250"/>
                  </a:cubicBezTo>
                  <a:lnTo>
                    <a:pt x="52387" y="100012"/>
                  </a:lnTo>
                  <a:cubicBezTo>
                    <a:pt x="53975" y="102393"/>
                    <a:pt x="55249" y="105017"/>
                    <a:pt x="57150" y="107156"/>
                  </a:cubicBezTo>
                  <a:cubicBezTo>
                    <a:pt x="61625" y="112190"/>
                    <a:pt x="71437" y="121444"/>
                    <a:pt x="71437" y="121444"/>
                  </a:cubicBezTo>
                  <a:cubicBezTo>
                    <a:pt x="74173" y="129652"/>
                    <a:pt x="72043" y="126812"/>
                    <a:pt x="76200" y="130969"/>
                  </a:cubicBezTo>
                </a:path>
              </a:pathLst>
            </a:cu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B836F41-23EA-4302-A5D5-AD17F6D9862B}"/>
              </a:ext>
            </a:extLst>
          </p:cNvPr>
          <p:cNvGrpSpPr/>
          <p:nvPr/>
        </p:nvGrpSpPr>
        <p:grpSpPr>
          <a:xfrm>
            <a:off x="11114732" y="3280666"/>
            <a:ext cx="432048" cy="504000"/>
            <a:chOff x="7466533" y="3933112"/>
            <a:chExt cx="432048" cy="504000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6976495-F148-4D3E-A31F-DF8D49C58648}"/>
                </a:ext>
              </a:extLst>
            </p:cNvPr>
            <p:cNvCxnSpPr>
              <a:cxnSpLocks/>
            </p:cNvCxnSpPr>
            <p:nvPr/>
          </p:nvCxnSpPr>
          <p:spPr>
            <a:xfrm>
              <a:off x="7466533" y="3933112"/>
              <a:ext cx="0" cy="504000"/>
            </a:xfrm>
            <a:prstGeom prst="lin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643CC8C4-E480-4FF3-8940-88450FD2F924}"/>
                </a:ext>
              </a:extLst>
            </p:cNvPr>
            <p:cNvCxnSpPr>
              <a:cxnSpLocks/>
            </p:cNvCxnSpPr>
            <p:nvPr/>
          </p:nvCxnSpPr>
          <p:spPr>
            <a:xfrm>
              <a:off x="7538541" y="3933112"/>
              <a:ext cx="0" cy="504000"/>
            </a:xfrm>
            <a:prstGeom prst="lin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FA7D2AA-2E6F-49F4-A5A2-3CE2C31DCA89}"/>
                </a:ext>
              </a:extLst>
            </p:cNvPr>
            <p:cNvCxnSpPr>
              <a:cxnSpLocks/>
            </p:cNvCxnSpPr>
            <p:nvPr/>
          </p:nvCxnSpPr>
          <p:spPr>
            <a:xfrm>
              <a:off x="7610549" y="3933112"/>
              <a:ext cx="0" cy="504000"/>
            </a:xfrm>
            <a:prstGeom prst="lin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338812A1-5E77-44F1-AD16-18220C0B5915}"/>
                </a:ext>
              </a:extLst>
            </p:cNvPr>
            <p:cNvCxnSpPr>
              <a:cxnSpLocks/>
            </p:cNvCxnSpPr>
            <p:nvPr/>
          </p:nvCxnSpPr>
          <p:spPr>
            <a:xfrm>
              <a:off x="7682557" y="3933112"/>
              <a:ext cx="0" cy="504000"/>
            </a:xfrm>
            <a:prstGeom prst="lin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DFEB16F-DE8E-42B6-B548-E45D3C0D5A1E}"/>
                </a:ext>
              </a:extLst>
            </p:cNvPr>
            <p:cNvCxnSpPr>
              <a:cxnSpLocks/>
            </p:cNvCxnSpPr>
            <p:nvPr/>
          </p:nvCxnSpPr>
          <p:spPr>
            <a:xfrm>
              <a:off x="7754565" y="3933112"/>
              <a:ext cx="0" cy="504000"/>
            </a:xfrm>
            <a:prstGeom prst="lin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D2991567-4356-4ACB-8BC7-75502D982683}"/>
                </a:ext>
              </a:extLst>
            </p:cNvPr>
            <p:cNvCxnSpPr>
              <a:cxnSpLocks/>
            </p:cNvCxnSpPr>
            <p:nvPr/>
          </p:nvCxnSpPr>
          <p:spPr>
            <a:xfrm>
              <a:off x="7826573" y="3933112"/>
              <a:ext cx="0" cy="504000"/>
            </a:xfrm>
            <a:prstGeom prst="lin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C43689F6-FE23-4F32-8EE5-81B153E73D69}"/>
                </a:ext>
              </a:extLst>
            </p:cNvPr>
            <p:cNvCxnSpPr>
              <a:cxnSpLocks/>
            </p:cNvCxnSpPr>
            <p:nvPr/>
          </p:nvCxnSpPr>
          <p:spPr>
            <a:xfrm>
              <a:off x="7898581" y="3933112"/>
              <a:ext cx="0" cy="504000"/>
            </a:xfrm>
            <a:prstGeom prst="lin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8DFA1F39-CBA0-4E88-86AB-539584207F98}"/>
              </a:ext>
            </a:extLst>
          </p:cNvPr>
          <p:cNvCxnSpPr>
            <a:cxnSpLocks/>
          </p:cNvCxnSpPr>
          <p:nvPr/>
        </p:nvCxnSpPr>
        <p:spPr>
          <a:xfrm>
            <a:off x="7350167" y="1921768"/>
            <a:ext cx="232023" cy="1202060"/>
          </a:xfrm>
          <a:prstGeom prst="straightConnector1">
            <a:avLst/>
          </a:prstGeom>
          <a:ln w="12700">
            <a:solidFill>
              <a:schemeClr val="accent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3CD8DFCF-BF32-4F2C-B7A2-B77A57CF49E8}"/>
              </a:ext>
            </a:extLst>
          </p:cNvPr>
          <p:cNvCxnSpPr>
            <a:cxnSpLocks/>
          </p:cNvCxnSpPr>
          <p:nvPr/>
        </p:nvCxnSpPr>
        <p:spPr>
          <a:xfrm>
            <a:off x="9336506" y="2096010"/>
            <a:ext cx="193978" cy="1004958"/>
          </a:xfrm>
          <a:prstGeom prst="straightConnector1">
            <a:avLst/>
          </a:prstGeom>
          <a:ln w="12700">
            <a:solidFill>
              <a:schemeClr val="accent3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984A8C51-2190-46E9-B63D-81F5FBC01018}"/>
              </a:ext>
            </a:extLst>
          </p:cNvPr>
          <p:cNvCxnSpPr>
            <a:cxnSpLocks/>
          </p:cNvCxnSpPr>
          <p:nvPr/>
        </p:nvCxnSpPr>
        <p:spPr>
          <a:xfrm>
            <a:off x="11094071" y="1952248"/>
            <a:ext cx="226140" cy="1171580"/>
          </a:xfrm>
          <a:prstGeom prst="straightConnector1">
            <a:avLst/>
          </a:prstGeom>
          <a:ln w="12700">
            <a:solidFill>
              <a:schemeClr val="accent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A27910D0-88BA-4E2D-B144-144581A7B92D}"/>
              </a:ext>
            </a:extLst>
          </p:cNvPr>
          <p:cNvCxnSpPr>
            <a:cxnSpLocks/>
          </p:cNvCxnSpPr>
          <p:nvPr/>
        </p:nvCxnSpPr>
        <p:spPr>
          <a:xfrm>
            <a:off x="10779850" y="2683768"/>
            <a:ext cx="391070" cy="447680"/>
          </a:xfrm>
          <a:prstGeom prst="straightConnector1">
            <a:avLst/>
          </a:prstGeom>
          <a:ln w="12700">
            <a:solidFill>
              <a:schemeClr val="accent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A7033133-9476-401E-8ADC-F8F4D4545732}"/>
              </a:ext>
            </a:extLst>
          </p:cNvPr>
          <p:cNvSpPr/>
          <p:nvPr/>
        </p:nvSpPr>
        <p:spPr>
          <a:xfrm>
            <a:off x="10108376" y="1806943"/>
            <a:ext cx="133008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accent5"/>
                </a:solidFill>
              </a:rPr>
              <a:t>Dynorphin 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18B956-F220-41C2-997F-C4D85466016B}"/>
              </a:ext>
            </a:extLst>
          </p:cNvPr>
          <p:cNvSpPr/>
          <p:nvPr/>
        </p:nvSpPr>
        <p:spPr>
          <a:xfrm>
            <a:off x="9727626" y="2310999"/>
            <a:ext cx="133008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accent5"/>
                </a:solidFill>
              </a:rPr>
              <a:t>Dynorphin B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17D533-EFB1-471D-BFCC-E32656D7C4AE}"/>
              </a:ext>
            </a:extLst>
          </p:cNvPr>
          <p:cNvSpPr/>
          <p:nvPr/>
        </p:nvSpPr>
        <p:spPr>
          <a:xfrm>
            <a:off x="8470848" y="1700808"/>
            <a:ext cx="1207440" cy="644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>
                <a:solidFill>
                  <a:schemeClr val="accent3"/>
                </a:solidFill>
              </a:rPr>
              <a:t>β-</a:t>
            </a:r>
            <a:r>
              <a:rPr lang="en-GB" sz="1400" dirty="0">
                <a:solidFill>
                  <a:schemeClr val="accent3"/>
                </a:solidFill>
              </a:rPr>
              <a:t>endorphin</a:t>
            </a: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0CF12A9A-1ABC-492A-AEFE-4F59216F7361}"/>
              </a:ext>
            </a:extLst>
          </p:cNvPr>
          <p:cNvCxnSpPr>
            <a:cxnSpLocks/>
          </p:cNvCxnSpPr>
          <p:nvPr/>
        </p:nvCxnSpPr>
        <p:spPr>
          <a:xfrm>
            <a:off x="7146560" y="2840029"/>
            <a:ext cx="282940" cy="283799"/>
          </a:xfrm>
          <a:prstGeom prst="straightConnector1">
            <a:avLst/>
          </a:prstGeom>
          <a:ln w="12700">
            <a:solidFill>
              <a:schemeClr val="accent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 122">
            <a:extLst>
              <a:ext uri="{FF2B5EF4-FFF2-40B4-BE49-F238E27FC236}">
                <a16:creationId xmlns:a16="http://schemas.microsoft.com/office/drawing/2014/main" id="{438EE7AD-993C-4329-9148-0E0F6BDAF38A}"/>
              </a:ext>
            </a:extLst>
          </p:cNvPr>
          <p:cNvSpPr/>
          <p:nvPr/>
        </p:nvSpPr>
        <p:spPr>
          <a:xfrm>
            <a:off x="6081974" y="2204864"/>
            <a:ext cx="1207440" cy="644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accent2"/>
                </a:solidFill>
              </a:rPr>
              <a:t>Leu-enkephalin</a:t>
            </a:r>
          </a:p>
        </p:txBody>
      </p:sp>
      <p:graphicFrame>
        <p:nvGraphicFramePr>
          <p:cNvPr id="134" name="Table 133">
            <a:extLst>
              <a:ext uri="{FF2B5EF4-FFF2-40B4-BE49-F238E27FC236}">
                <a16:creationId xmlns:a16="http://schemas.microsoft.com/office/drawing/2014/main" id="{7DB320C5-B86C-4DDF-A539-390FA06383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962595"/>
              </p:ext>
            </p:extLst>
          </p:nvPr>
        </p:nvGraphicFramePr>
        <p:xfrm>
          <a:off x="6816080" y="4733471"/>
          <a:ext cx="2093000" cy="1097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3000">
                  <a:extLst>
                    <a:ext uri="{9D8B030D-6E8A-4147-A177-3AD203B41FA5}">
                      <a16:colId xmlns:a16="http://schemas.microsoft.com/office/drawing/2014/main" val="38347451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GB" sz="1200" dirty="0"/>
                        <a:t>Reward: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589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GB" sz="1200" dirty="0"/>
                        <a:t>Tolerance: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19009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Mesolimbic dopamine level: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31733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GB" sz="1200" dirty="0"/>
                        <a:t>Long-term potentiation: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54032005"/>
                  </a:ext>
                </a:extLst>
              </a:tr>
            </a:tbl>
          </a:graphicData>
        </a:graphic>
      </p:graphicFrame>
      <p:sp>
        <p:nvSpPr>
          <p:cNvPr id="150" name="Content Placeholder 149">
            <a:extLst>
              <a:ext uri="{FF2B5EF4-FFF2-40B4-BE49-F238E27FC236}">
                <a16:creationId xmlns:a16="http://schemas.microsoft.com/office/drawing/2014/main" id="{E4A7D52D-648C-42CC-9CDD-5279EEA9A932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The endogenous opioid system of the brain consists of several neurotransmitters that bind in different ways to 3 different G-protein coupled receptors, called the delta (</a:t>
            </a:r>
            <a:r>
              <a:rPr lang="el-GR" dirty="0">
                <a:solidFill>
                  <a:schemeClr val="tx1"/>
                </a:solidFill>
              </a:rPr>
              <a:t>δ</a:t>
            </a:r>
            <a:r>
              <a:rPr lang="en-GB" dirty="0">
                <a:solidFill>
                  <a:schemeClr val="tx1"/>
                </a:solidFill>
              </a:rPr>
              <a:t>), mu (</a:t>
            </a:r>
            <a:r>
              <a:rPr lang="el-GR" dirty="0">
                <a:solidFill>
                  <a:schemeClr val="tx1"/>
                </a:solidFill>
              </a:rPr>
              <a:t>μ</a:t>
            </a:r>
            <a:r>
              <a:rPr lang="en-GB" dirty="0">
                <a:solidFill>
                  <a:schemeClr val="tx1"/>
                </a:solidFill>
              </a:rPr>
              <a:t>), and kappa (</a:t>
            </a:r>
            <a:r>
              <a:rPr lang="el-GR" dirty="0">
                <a:solidFill>
                  <a:schemeClr val="tx1"/>
                </a:solidFill>
              </a:rPr>
              <a:t>κ</a:t>
            </a:r>
            <a:r>
              <a:rPr lang="en-GB" dirty="0">
                <a:solidFill>
                  <a:schemeClr val="tx1"/>
                </a:solidFill>
              </a:rPr>
              <a:t>) receptors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dirty="0">
                <a:solidFill>
                  <a:schemeClr val="tx1"/>
                </a:solidFill>
              </a:rPr>
              <a:t>These 3 receptors are localised to subtly different parts of the brain, and have different physiological effects</a:t>
            </a:r>
            <a:r>
              <a:rPr lang="en-GB" baseline="30000" dirty="0">
                <a:solidFill>
                  <a:schemeClr val="tx1"/>
                </a:solidFill>
              </a:rPr>
              <a:t>1,2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The endogenous opioid system interacts with the dopamine system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Opiate substances of abuse act through the </a:t>
            </a:r>
            <a:r>
              <a:rPr lang="el-GR" dirty="0">
                <a:solidFill>
                  <a:schemeClr val="tx1"/>
                </a:solidFill>
              </a:rPr>
              <a:t>μ</a:t>
            </a:r>
            <a:r>
              <a:rPr lang="en-GB" dirty="0">
                <a:solidFill>
                  <a:schemeClr val="tx1"/>
                </a:solidFill>
              </a:rPr>
              <a:t>-opioid receptor, which has rewarding, reinforcing effects</a:t>
            </a:r>
            <a:r>
              <a:rPr lang="en-GB" baseline="30000" dirty="0">
                <a:solidFill>
                  <a:schemeClr val="tx1"/>
                </a:solidFill>
              </a:rPr>
              <a:t>1,2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dirty="0">
                <a:solidFill>
                  <a:schemeClr val="tx1"/>
                </a:solidFill>
              </a:rPr>
              <a:t>Administration of </a:t>
            </a:r>
            <a:r>
              <a:rPr lang="en-US" dirty="0">
                <a:solidFill>
                  <a:schemeClr val="tx1"/>
                </a:solidFill>
              </a:rPr>
              <a:t>mu</a:t>
            </a:r>
            <a:r>
              <a:rPr lang="en-GB" dirty="0">
                <a:solidFill>
                  <a:schemeClr val="tx1"/>
                </a:solidFill>
              </a:rPr>
              <a:t>-receptor antagonists has been shown to reduce the rewarding effects of some substances of abuse, including alcohol</a:t>
            </a:r>
            <a:r>
              <a:rPr lang="en-GB" baseline="30000" dirty="0">
                <a:solidFill>
                  <a:schemeClr val="tx1"/>
                </a:solidFill>
              </a:rPr>
              <a:t>1,2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Genetic variations in the </a:t>
            </a:r>
            <a:r>
              <a:rPr lang="en-US" dirty="0">
                <a:solidFill>
                  <a:schemeClr val="tx1"/>
                </a:solidFill>
              </a:rPr>
              <a:t>mu</a:t>
            </a:r>
            <a:r>
              <a:rPr lang="en-GB" dirty="0">
                <a:solidFill>
                  <a:schemeClr val="tx1"/>
                </a:solidFill>
              </a:rPr>
              <a:t>-receptor have been shown to alter the subjective experiences of the effects of substance use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151" name="Content Placeholder 131">
            <a:extLst>
              <a:ext uri="{FF2B5EF4-FFF2-40B4-BE49-F238E27FC236}">
                <a16:creationId xmlns:a16="http://schemas.microsoft.com/office/drawing/2014/main" id="{3132E086-3F9E-43C6-ABA7-DCCFF389B3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9967307"/>
              </p:ext>
            </p:extLst>
          </p:nvPr>
        </p:nvGraphicFramePr>
        <p:xfrm>
          <a:off x="10826364" y="4765464"/>
          <a:ext cx="977016" cy="1097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7016">
                  <a:extLst>
                    <a:ext uri="{9D8B030D-6E8A-4147-A177-3AD203B41FA5}">
                      <a16:colId xmlns:a16="http://schemas.microsoft.com/office/drawing/2014/main" val="2307684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accent5"/>
                          </a:solidFill>
                        </a:rPr>
                        <a:t>-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012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accent5"/>
                          </a:solidFill>
                        </a:rPr>
                        <a:t>-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8461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accent5"/>
                          </a:solidFill>
                        </a:rPr>
                        <a:t>Decrease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74563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accent5"/>
                          </a:solidFill>
                        </a:rPr>
                        <a:t>Inhibit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20871961"/>
                  </a:ext>
                </a:extLst>
              </a:tr>
            </a:tbl>
          </a:graphicData>
        </a:graphic>
      </p:graphicFrame>
      <p:graphicFrame>
        <p:nvGraphicFramePr>
          <p:cNvPr id="152" name="Content Placeholder 132">
            <a:extLst>
              <a:ext uri="{FF2B5EF4-FFF2-40B4-BE49-F238E27FC236}">
                <a16:creationId xmlns:a16="http://schemas.microsoft.com/office/drawing/2014/main" id="{730F9589-DDBE-4379-9C1D-F465062A3C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3886539"/>
              </p:ext>
            </p:extLst>
          </p:nvPr>
        </p:nvGraphicFramePr>
        <p:xfrm>
          <a:off x="8967152" y="4733471"/>
          <a:ext cx="1030288" cy="1097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30288">
                  <a:extLst>
                    <a:ext uri="{9D8B030D-6E8A-4147-A177-3AD203B41FA5}">
                      <a16:colId xmlns:a16="http://schemas.microsoft.com/office/drawing/2014/main" val="12710056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accent3"/>
                          </a:solidFill>
                        </a:rPr>
                        <a:t>+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6104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accent3"/>
                          </a:solidFill>
                        </a:rPr>
                        <a:t>+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5434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accent3"/>
                          </a:solidFill>
                        </a:rPr>
                        <a:t>Increase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4905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accent3"/>
                          </a:solidFill>
                        </a:rPr>
                        <a:t>Facilitate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50153802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08F0092F-9E8F-4245-8F9D-9C3451B7EC5F}"/>
              </a:ext>
            </a:extLst>
          </p:cNvPr>
          <p:cNvSpPr/>
          <p:nvPr/>
        </p:nvSpPr>
        <p:spPr>
          <a:xfrm>
            <a:off x="6669419" y="1735546"/>
            <a:ext cx="1138800" cy="574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accent2"/>
                </a:solidFill>
              </a:rPr>
              <a:t>Met-enkephalin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AED604-578C-7C4E-9A17-37D32B38BBFC}"/>
              </a:ext>
            </a:extLst>
          </p:cNvPr>
          <p:cNvSpPr txBox="1"/>
          <p:nvPr/>
        </p:nvSpPr>
        <p:spPr>
          <a:xfrm>
            <a:off x="6230938" y="1416785"/>
            <a:ext cx="5407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The endogenous opioid system</a:t>
            </a:r>
            <a:r>
              <a:rPr lang="en-US" sz="1400" b="1" baseline="30000" dirty="0"/>
              <a:t>2,4,5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509505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2" ma:contentTypeDescription="Create a new document." ma:contentTypeScope="" ma:versionID="54b255b191e97599d06abbcfa5c0843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0893247c1de1bf2566ac7831acc466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AD98DE-715D-4218-A8DC-58DC603D87D7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28627d7c-4416-4bc1-86cf-ca6c3a42a8f2"/>
    <ds:schemaRef ds:uri="http://schemas.microsoft.com/office/2006/documentManagement/types"/>
    <ds:schemaRef ds:uri="http://schemas.microsoft.com/office/2006/metadata/properties"/>
    <ds:schemaRef ds:uri="08562aa6-c0ad-4fb9-8a82-15409d3a28b4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A0DBDE2-3868-45BD-A37E-BC1FA02370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34179</TotalTime>
  <Words>621</Words>
  <Application>Microsoft Office PowerPoint</Application>
  <PresentationFormat>Widescreen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The endogenous opioid system and opioid addiction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Mathias Velløv Petersen</cp:lastModifiedBy>
  <cp:revision>700</cp:revision>
  <cp:lastPrinted>2022-12-08T10:28:49Z</cp:lastPrinted>
  <dcterms:created xsi:type="dcterms:W3CDTF">2022-02-04T12:28:06Z</dcterms:created>
  <dcterms:modified xsi:type="dcterms:W3CDTF">2023-03-27T12:13:06Z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