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
  </p:notesMasterIdLst>
  <p:sldIdLst>
    <p:sldId id="1028" r:id="rId5"/>
  </p:sldIdLst>
  <p:sldSz cx="12192000" cy="6858000"/>
  <p:notesSz cx="7010400" cy="92964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ris Edge" initials="CE" lastIdx="114" clrIdx="0">
    <p:extLst>
      <p:ext uri="{19B8F6BF-5375-455C-9EA6-DF929625EA0E}">
        <p15:presenceInfo xmlns:p15="http://schemas.microsoft.com/office/powerpoint/2012/main" userId="S::Chris.Edge@primeglobalpeople.com::9878e1fe-fc43-4c11-846c-29f97c46eb4b" providerId="AD"/>
      </p:ext>
    </p:extLst>
  </p:cmAuthor>
  <p:cmAuthor id="2" name="Maria Nordfang" initials="MN" lastIdx="134" clrIdx="1">
    <p:extLst>
      <p:ext uri="{19B8F6BF-5375-455C-9EA6-DF929625EA0E}">
        <p15:presenceInfo xmlns:p15="http://schemas.microsoft.com/office/powerpoint/2012/main" userId="S::mno@lundbeckfonden.com::e583feeb-07ad-4ed7-a8f6-7e310be5d8a8" providerId="AD"/>
      </p:ext>
    </p:extLst>
  </p:cmAuthor>
  <p:cmAuthor id="3" name="Liz Kelly" initials="LK" lastIdx="6" clrIdx="2">
    <p:extLst>
      <p:ext uri="{19B8F6BF-5375-455C-9EA6-DF929625EA0E}">
        <p15:presenceInfo xmlns:p15="http://schemas.microsoft.com/office/powerpoint/2012/main" userId="S::Liz.Kelly@primeglobalpeople.com::ea0208fa-6df2-415d-becb-429db93c62ca" providerId="AD"/>
      </p:ext>
    </p:extLst>
  </p:cmAuthor>
  <p:cmAuthor id="4" name="Liz Kelly" initials="LK [2]" lastIdx="7" clrIdx="3">
    <p:extLst>
      <p:ext uri="{19B8F6BF-5375-455C-9EA6-DF929625EA0E}">
        <p15:presenceInfo xmlns:p15="http://schemas.microsoft.com/office/powerpoint/2012/main" userId="S::Liz.Kelly@primeglobalpeople.com::1665768a-a9f2-46a1-98e1-9ec4752cde79" providerId="AD"/>
      </p:ext>
    </p:extLst>
  </p:cmAuthor>
  <p:cmAuthor id="5" name="Maria Nordfang" initials="MN [2]" lastIdx="4" clrIdx="4">
    <p:extLst>
      <p:ext uri="{19B8F6BF-5375-455C-9EA6-DF929625EA0E}">
        <p15:presenceInfo xmlns:p15="http://schemas.microsoft.com/office/powerpoint/2012/main" userId="Maria Nordfang" providerId="None"/>
      </p:ext>
    </p:extLst>
  </p:cmAuthor>
  <p:cmAuthor id="6" name="Jan Egebjerg" initials="JE" lastIdx="2" clrIdx="5">
    <p:extLst>
      <p:ext uri="{19B8F6BF-5375-455C-9EA6-DF929625EA0E}">
        <p15:presenceInfo xmlns:p15="http://schemas.microsoft.com/office/powerpoint/2012/main" userId="S::je@lundbeckfonden.com::339eb90d-65ca-4e95-a944-0b983e0282d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D1CC"/>
    <a:srgbClr val="FC7B23"/>
    <a:srgbClr val="C00000"/>
    <a:srgbClr val="B59E5F"/>
    <a:srgbClr val="FFFFFF"/>
    <a:srgbClr val="E5ECE9"/>
    <a:srgbClr val="ECE7D7"/>
    <a:srgbClr val="DBDBDB"/>
    <a:srgbClr val="DEE6EE"/>
    <a:srgbClr val="F0F0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2D5ABB26-0587-4C30-8999-92F81FD0307C}">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991" autoAdjust="0"/>
    <p:restoredTop sz="72265" autoAdjust="0"/>
  </p:normalViewPr>
  <p:slideViewPr>
    <p:cSldViewPr>
      <p:cViewPr varScale="1">
        <p:scale>
          <a:sx n="117" d="100"/>
          <a:sy n="117" d="100"/>
        </p:scale>
        <p:origin x="2676" y="108"/>
      </p:cViewPr>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75" d="100"/>
        <a:sy n="75" d="100"/>
      </p:scale>
      <p:origin x="0" y="0"/>
    </p:cViewPr>
  </p:sorterViewPr>
  <p:notesViewPr>
    <p:cSldViewPr>
      <p:cViewPr varScale="1">
        <p:scale>
          <a:sx n="95" d="100"/>
          <a:sy n="95" d="100"/>
        </p:scale>
        <p:origin x="3534"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commentAuthors" Target="commentAuthor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7" tIns="46589" rIns="93177" bIns="46589" rtlCol="0"/>
          <a:lstStyle>
            <a:lvl1pPr algn="l">
              <a:defRPr sz="1200"/>
            </a:lvl1pPr>
          </a:lstStyle>
          <a:p>
            <a:endParaRPr lang="da-DK" dirty="0"/>
          </a:p>
        </p:txBody>
      </p:sp>
      <p:sp>
        <p:nvSpPr>
          <p:cNvPr id="3" name="Date Placeholder 2"/>
          <p:cNvSpPr>
            <a:spLocks noGrp="1"/>
          </p:cNvSpPr>
          <p:nvPr>
            <p:ph type="dt" idx="1"/>
          </p:nvPr>
        </p:nvSpPr>
        <p:spPr>
          <a:xfrm>
            <a:off x="3970938" y="1"/>
            <a:ext cx="3037840" cy="466434"/>
          </a:xfrm>
          <a:prstGeom prst="rect">
            <a:avLst/>
          </a:prstGeom>
        </p:spPr>
        <p:txBody>
          <a:bodyPr vert="horz" lIns="93177" tIns="46589" rIns="93177" bIns="46589" rtlCol="0"/>
          <a:lstStyle>
            <a:lvl1pPr algn="r">
              <a:defRPr sz="1200"/>
            </a:lvl1pPr>
          </a:lstStyle>
          <a:p>
            <a:fld id="{165C1F25-C198-4B70-BD0D-E53FE2A6A47F}" type="datetimeFigureOut">
              <a:rPr lang="da-DK" smtClean="0"/>
              <a:t>27-03-2023</a:t>
            </a:fld>
            <a:endParaRPr lang="da-DK" dirty="0"/>
          </a:p>
        </p:txBody>
      </p:sp>
      <p:sp>
        <p:nvSpPr>
          <p:cNvPr id="4" name="Slide Image Placeholder 3"/>
          <p:cNvSpPr>
            <a:spLocks noGrp="1" noRot="1" noChangeAspect="1"/>
          </p:cNvSpPr>
          <p:nvPr>
            <p:ph type="sldImg" idx="2"/>
          </p:nvPr>
        </p:nvSpPr>
        <p:spPr>
          <a:xfrm>
            <a:off x="288925" y="1162050"/>
            <a:ext cx="4770438" cy="2682875"/>
          </a:xfrm>
          <a:prstGeom prst="rect">
            <a:avLst/>
          </a:prstGeom>
          <a:noFill/>
          <a:ln w="12700">
            <a:solidFill>
              <a:prstClr val="black"/>
            </a:solidFill>
          </a:ln>
        </p:spPr>
        <p:txBody>
          <a:bodyPr vert="horz" lIns="93177" tIns="46589" rIns="93177" bIns="46589" rtlCol="0" anchor="ctr"/>
          <a:lstStyle/>
          <a:p>
            <a:endParaRPr lang="da-DK" dirty="0"/>
          </a:p>
        </p:txBody>
      </p:sp>
      <p:sp>
        <p:nvSpPr>
          <p:cNvPr id="5" name="Notes Placeholder 4"/>
          <p:cNvSpPr>
            <a:spLocks noGrp="1"/>
          </p:cNvSpPr>
          <p:nvPr>
            <p:ph type="body" sz="quarter" idx="3"/>
          </p:nvPr>
        </p:nvSpPr>
        <p:spPr>
          <a:xfrm>
            <a:off x="276000" y="4473892"/>
            <a:ext cx="4795040" cy="3660459"/>
          </a:xfrm>
          <a:prstGeom prst="rect">
            <a:avLst/>
          </a:prstGeom>
        </p:spPr>
        <p:txBody>
          <a:bodyPr vert="horz" lIns="93177" tIns="46589" rIns="93177" bIns="46589"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 </a:t>
            </a:r>
            <a:endParaRPr lang="da-DK" dirty="0"/>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da-DK"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85263BDD-FA8D-4E6D-96A3-4835BF873E0B}" type="slidenum">
              <a:rPr lang="da-DK" smtClean="0"/>
              <a:t>‹#›</a:t>
            </a:fld>
            <a:endParaRPr lang="da-DK" dirty="0"/>
          </a:p>
        </p:txBody>
      </p:sp>
    </p:spTree>
    <p:extLst>
      <p:ext uri="{BB962C8B-B14F-4D97-AF65-F5344CB8AC3E}">
        <p14:creationId xmlns:p14="http://schemas.microsoft.com/office/powerpoint/2010/main" val="38250998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GB" dirty="0"/>
              <a:t>The role and importance of dopamine in the rewarding and reinforcing effects of nicotine and cigarette smoking have been well studied.</a:t>
            </a:r>
            <a:r>
              <a:rPr lang="en-GB" baseline="30000" dirty="0"/>
              <a:t>[Herman et al., 2014; Di Chiara, 2000]</a:t>
            </a:r>
            <a:r>
              <a:rPr lang="en-GB" dirty="0"/>
              <a:t> Nicotine agonises nicotinic acetylcholine receptors, and increases dopamine signalling.</a:t>
            </a:r>
            <a:r>
              <a:rPr lang="en-GB" baseline="30000" dirty="0"/>
              <a:t>[Herman et al., 2014; Di Chiara, 2000]</a:t>
            </a:r>
            <a:r>
              <a:rPr lang="en-GB" dirty="0"/>
              <a:t> However, the importance of neurochemical systems other than the dopamine system has, perhaps, been overlooked.</a:t>
            </a:r>
            <a:r>
              <a:rPr lang="en-GB" baseline="30000" dirty="0"/>
              <a:t>[Chiamulera &amp; West, 2018]</a:t>
            </a:r>
            <a:r>
              <a:rPr lang="en-GB" dirty="0"/>
              <a:t> Data from animal studies, and the lack of efficacious dopaminergic therapies, suggest that the neurobiological basis for nicotine addiction is more complicated than dopamine signalling.</a:t>
            </a:r>
            <a:r>
              <a:rPr lang="en-GB" baseline="30000" dirty="0"/>
              <a:t>[Chiamulera &amp; West, 2018]</a:t>
            </a:r>
            <a:r>
              <a:rPr lang="en-GB" dirty="0"/>
              <a:t> </a:t>
            </a:r>
          </a:p>
          <a:p>
            <a:endParaRPr lang="en-GB" dirty="0"/>
          </a:p>
          <a:p>
            <a:r>
              <a:rPr lang="en-GB" dirty="0"/>
              <a:t>The genetics of nicotine addiction are complex; the figure on the slide shows some of the genes that are linked to nicotine metabolism, and that may mediate the effect of nicotine on the brain by modulating the direct or indirect effect of nicotine on dopamine and endogenous opioid signalling.</a:t>
            </a:r>
            <a:r>
              <a:rPr lang="en-GB" baseline="30000" dirty="0"/>
              <a:t>[Mahajan et al., 2021]</a:t>
            </a:r>
            <a:r>
              <a:rPr lang="en-GB" dirty="0"/>
              <a:t> More research is needed to understand nicotine addiction, and to translate the complicated neurobiology into novel targets for therapy.</a:t>
            </a:r>
            <a:r>
              <a:rPr lang="en-GB" baseline="30000" dirty="0"/>
              <a:t>[Chiamulera &amp; West, 2018]</a:t>
            </a:r>
          </a:p>
          <a:p>
            <a:endParaRPr lang="en-GB" dirty="0"/>
          </a:p>
          <a:p>
            <a:r>
              <a:rPr lang="en-GB" dirty="0"/>
              <a:t>References:</a:t>
            </a:r>
          </a:p>
          <a:p>
            <a:pPr marL="174708" indent="-174708">
              <a:buFont typeface="Arial" panose="020B0604020202020204" pitchFamily="34" charset="0"/>
              <a:buChar char="•"/>
            </a:pPr>
            <a:r>
              <a:rPr lang="en-US" dirty="0" err="1"/>
              <a:t>Chiamulera</a:t>
            </a:r>
            <a:r>
              <a:rPr lang="en-US" dirty="0"/>
              <a:t> C, West RJ. What role does dopamine really play in tobacco addiction? Addiction 2018; 113 (8): 1379–1380.</a:t>
            </a:r>
          </a:p>
          <a:p>
            <a:pPr marL="174708" indent="-174708">
              <a:buFont typeface="Arial" panose="020B0604020202020204" pitchFamily="34" charset="0"/>
              <a:buChar char="•"/>
            </a:pPr>
            <a:r>
              <a:rPr lang="en-US" dirty="0"/>
              <a:t>Di Chiara G. Role of dopamine in the </a:t>
            </a:r>
            <a:r>
              <a:rPr lang="en-US" dirty="0" err="1"/>
              <a:t>behavioural</a:t>
            </a:r>
            <a:r>
              <a:rPr lang="en-US" dirty="0"/>
              <a:t> actions of nicotine related to addiction. Eur J </a:t>
            </a:r>
            <a:r>
              <a:rPr lang="en-US" dirty="0" err="1"/>
              <a:t>Pharmacol</a:t>
            </a:r>
            <a:r>
              <a:rPr lang="en-US" dirty="0"/>
              <a:t> 2000; 393 (1–3): 295–314.</a:t>
            </a:r>
          </a:p>
          <a:p>
            <a:pPr marL="174708" indent="-174708">
              <a:buFont typeface="Arial" panose="020B0604020202020204" pitchFamily="34" charset="0"/>
              <a:buChar char="•"/>
            </a:pPr>
            <a:r>
              <a:rPr lang="en-GB" dirty="0"/>
              <a:t>Herman AI, DeVito EE, Jensen KP, </a:t>
            </a:r>
            <a:r>
              <a:rPr lang="en-GB" dirty="0" err="1"/>
              <a:t>Sofuoglu</a:t>
            </a:r>
            <a:r>
              <a:rPr lang="en-GB" dirty="0"/>
              <a:t> M. Pharmacogenetics of nicotine addiction: role of dopamine. Pharmacogenomics 2014; 15 (2): 221–234.</a:t>
            </a:r>
          </a:p>
          <a:p>
            <a:pPr marL="174708" indent="-174708">
              <a:buFont typeface="Arial" panose="020B0604020202020204" pitchFamily="34" charset="0"/>
              <a:buChar char="•"/>
            </a:pPr>
            <a:r>
              <a:rPr lang="en-GB" dirty="0"/>
              <a:t>Mahajan SD, </a:t>
            </a:r>
            <a:r>
              <a:rPr lang="en-GB" dirty="0" err="1"/>
              <a:t>Homish</a:t>
            </a:r>
            <a:r>
              <a:rPr lang="en-GB" dirty="0"/>
              <a:t> GG, </a:t>
            </a:r>
            <a:r>
              <a:rPr lang="en-GB" dirty="0" err="1"/>
              <a:t>Quisenberry</a:t>
            </a:r>
            <a:r>
              <a:rPr lang="en-GB" dirty="0"/>
              <a:t> A. Multifactorial </a:t>
            </a:r>
            <a:r>
              <a:rPr lang="en-GB" dirty="0" err="1"/>
              <a:t>etiology</a:t>
            </a:r>
            <a:r>
              <a:rPr lang="en-GB" dirty="0"/>
              <a:t> of adolescent nicotine addiction: a review of the neurobiology of nicotine addiction and its implications for smoking cessation pharmacotherapy. Front Public Health 2021; 9: 664748.</a:t>
            </a:r>
          </a:p>
          <a:p>
            <a:endParaRPr lang="en-GB" dirty="0"/>
          </a:p>
          <a:p>
            <a:r>
              <a:rPr lang="en-GB" dirty="0"/>
              <a:t>Other references used on slide:</a:t>
            </a:r>
          </a:p>
          <a:p>
            <a:pPr marL="171450" indent="-171450">
              <a:buFont typeface="Arial" panose="020B0604020202020204" pitchFamily="34" charset="0"/>
              <a:buChar char="•"/>
            </a:pPr>
            <a:r>
              <a:rPr lang="en-GB" b="0" i="0" dirty="0">
                <a:solidFill>
                  <a:srgbClr val="212121"/>
                </a:solidFill>
                <a:effectLst/>
                <a:latin typeface="BlinkMacSystemFont"/>
              </a:rPr>
              <a:t>Benowitz NL, </a:t>
            </a:r>
            <a:r>
              <a:rPr lang="en-GB" b="0" i="0" dirty="0" err="1">
                <a:solidFill>
                  <a:srgbClr val="212121"/>
                </a:solidFill>
                <a:effectLst/>
                <a:latin typeface="BlinkMacSystemFont"/>
              </a:rPr>
              <a:t>Hukkanen</a:t>
            </a:r>
            <a:r>
              <a:rPr lang="en-GB" b="0" i="0" dirty="0">
                <a:solidFill>
                  <a:srgbClr val="212121"/>
                </a:solidFill>
                <a:effectLst/>
                <a:latin typeface="BlinkMacSystemFont"/>
              </a:rPr>
              <a:t> J, Jacob III P. Nicotine chemistry, metabolism, kinetics and biomarkers. </a:t>
            </a:r>
            <a:r>
              <a:rPr lang="en-GB" b="0" i="0" dirty="0" err="1">
                <a:solidFill>
                  <a:srgbClr val="212121"/>
                </a:solidFill>
                <a:effectLst/>
                <a:latin typeface="BlinkMacSystemFont"/>
              </a:rPr>
              <a:t>Handb</a:t>
            </a:r>
            <a:r>
              <a:rPr lang="en-GB" b="0" i="0" dirty="0">
                <a:solidFill>
                  <a:srgbClr val="212121"/>
                </a:solidFill>
                <a:effectLst/>
                <a:latin typeface="BlinkMacSystemFont"/>
              </a:rPr>
              <a:t> Exp </a:t>
            </a:r>
            <a:r>
              <a:rPr lang="en-GB" b="0" i="0" dirty="0" err="1">
                <a:solidFill>
                  <a:srgbClr val="212121"/>
                </a:solidFill>
                <a:effectLst/>
                <a:latin typeface="BlinkMacSystemFont"/>
              </a:rPr>
              <a:t>Pharmacol</a:t>
            </a:r>
            <a:r>
              <a:rPr lang="en-GB" b="0" i="0" dirty="0">
                <a:solidFill>
                  <a:srgbClr val="212121"/>
                </a:solidFill>
                <a:effectLst/>
                <a:latin typeface="BlinkMacSystemFont"/>
              </a:rPr>
              <a:t>. 2009; (192): 29–60.</a:t>
            </a:r>
            <a:endParaRPr lang="en-GB" dirty="0"/>
          </a:p>
          <a:p>
            <a:pPr marL="174708" indent="-174708">
              <a:buFont typeface="Arial" panose="020B0604020202020204" pitchFamily="34" charset="0"/>
              <a:buChar char="•"/>
            </a:pPr>
            <a:r>
              <a:rPr lang="en-GB" dirty="0"/>
              <a:t>Tiwari RK, Sharma V, Pandey RK, Shukla SS. Nicotine addiction: neurobiology and mechanism. J </a:t>
            </a:r>
            <a:r>
              <a:rPr lang="en-GB" dirty="0" err="1"/>
              <a:t>Pharmacopuncture</a:t>
            </a:r>
            <a:r>
              <a:rPr lang="en-GB" dirty="0"/>
              <a:t> 2020; 23 (1): 1–7.</a:t>
            </a:r>
          </a:p>
        </p:txBody>
      </p:sp>
      <p:sp>
        <p:nvSpPr>
          <p:cNvPr id="4" name="Slide Number Placeholder 3"/>
          <p:cNvSpPr>
            <a:spLocks noGrp="1"/>
          </p:cNvSpPr>
          <p:nvPr>
            <p:ph type="sldNum" sz="quarter" idx="5"/>
          </p:nvPr>
        </p:nvSpPr>
        <p:spPr/>
        <p:txBody>
          <a:bodyPr/>
          <a:lstStyle/>
          <a:p>
            <a:fld id="{85263BDD-FA8D-4E6D-96A3-4835BF873E0B}" type="slidenum">
              <a:rPr lang="da-DK" smtClean="0"/>
              <a:pPr/>
              <a:t>1</a:t>
            </a:fld>
            <a:endParaRPr lang="da-DK" dirty="0"/>
          </a:p>
        </p:txBody>
      </p:sp>
      <p:sp>
        <p:nvSpPr>
          <p:cNvPr id="7" name="Slide Image Placeholder 6">
            <a:extLst>
              <a:ext uri="{FF2B5EF4-FFF2-40B4-BE49-F238E27FC236}">
                <a16:creationId xmlns:a16="http://schemas.microsoft.com/office/drawing/2014/main" id="{775B0096-4D34-3006-FD32-743D120FA216}"/>
              </a:ext>
            </a:extLst>
          </p:cNvPr>
          <p:cNvSpPr>
            <a:spLocks noGrp="1" noRot="1" noChangeAspect="1"/>
          </p:cNvSpPr>
          <p:nvPr>
            <p:ph type="sldImg"/>
          </p:nvPr>
        </p:nvSpPr>
        <p:spPr>
          <a:xfrm>
            <a:off x="288925" y="1162050"/>
            <a:ext cx="4768850" cy="2682875"/>
          </a:xfrm>
        </p:spPr>
      </p:sp>
    </p:spTree>
    <p:extLst>
      <p:ext uri="{BB962C8B-B14F-4D97-AF65-F5344CB8AC3E}">
        <p14:creationId xmlns:p14="http://schemas.microsoft.com/office/powerpoint/2010/main" val="3168773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5ADC762-8706-49BF-B0C9-DB8B18411C25}"/>
              </a:ext>
            </a:extLst>
          </p:cNvPr>
          <p:cNvSpPr/>
          <p:nvPr userDrawn="1"/>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dirty="0"/>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userDrawn="1"/>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655754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3550654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3053647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4875437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8590177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79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6460089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9300341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4905599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7609946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6475641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482633138"/>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dirty="0"/>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7441838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2" name="ExternalLogo" hidden="1">
            <a:extLst>
              <a:ext uri="{FF2B5EF4-FFF2-40B4-BE49-F238E27FC236}">
                <a16:creationId xmlns:a16="http://schemas.microsoft.com/office/drawing/2014/main" id="{F253FA73-F8E5-49E6-B795-4EEF95E9B435}"/>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6048865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2214972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5329466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7464461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userDrawn="1"/>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1" name="Logo">
            <a:extLst>
              <a:ext uri="{FF2B5EF4-FFF2-40B4-BE49-F238E27FC236}">
                <a16:creationId xmlns:a16="http://schemas.microsoft.com/office/drawing/2014/main" id="{4FEAB3C7-1F67-4064-B58F-EF2762E1660F}"/>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FD50EF6D-554E-48C8-946C-CD540205D22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9968041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userDrawn="1"/>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F664AED-89BC-4F6A-BDA5-EAE8B745D777}"/>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0002444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userDrawn="1"/>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97D30EE-39AB-4BA8-8232-12CFBA7BF0BC}"/>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5621719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userDrawn="1"/>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8A904900-0CB5-44DD-94DE-7ED587513920}"/>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6278608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userDrawn="1"/>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2FFA38B6-55C7-488D-B8F0-60C88514DD9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1217882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userDrawn="1"/>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A06926E-B963-4389-B26A-6E1EB0DED5EE}"/>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A7CB6955-843C-4B5E-8320-F419CE6F818B}"/>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0131400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userDrawn="1"/>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1F6D4E9-51A7-498C-B915-66E0EAF3CE6D}"/>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8D8B5B80-B8FE-4386-AD74-364BA8EEE5D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1942280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userDrawn="1"/>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85DF6064-7F5D-4C69-AAE5-824283C29DC0}"/>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785F50A2-FEAD-4B66-A58D-1F6C2BB6A70A}"/>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0503771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userDrawn="1"/>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BD245161-57E0-41D6-9F32-BFC30FCF8F88}"/>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F386AFA9-1557-4349-8F44-88C1CC93F21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70696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userDrawn="1"/>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DB19305-59F9-405C-84BE-675FD40C5C6C}"/>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3F6C35DF-345B-471E-BB1A-9898955FCA3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5397416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userDrawn="1"/>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AB909CE-222C-48CF-865C-8AAD4BAF45B1}"/>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D4F1D16A-8D8C-4F72-BCB5-7B9FA4066259}"/>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6014413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3826250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42857084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7544247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86421243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99182404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87701451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userDrawn="1"/>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userDrawn="1"/>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userDrawn="1"/>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userDrawn="1"/>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dirty="0"/>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userDrawn="1"/>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dirty="0"/>
          </a:p>
        </p:txBody>
      </p:sp>
      <p:sp>
        <p:nvSpPr>
          <p:cNvPr id="15" name="Content Placeholder 7">
            <a:extLst>
              <a:ext uri="{FF2B5EF4-FFF2-40B4-BE49-F238E27FC236}">
                <a16:creationId xmlns:a16="http://schemas.microsoft.com/office/drawing/2014/main" id="{48445BAE-D8A3-4827-AC54-6EA8BA6F766B}"/>
              </a:ext>
            </a:extLst>
          </p:cNvPr>
          <p:cNvSpPr txBox="1">
            <a:spLocks/>
          </p:cNvSpPr>
          <p:nvPr userDrawn="1"/>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latin typeface="+mn-lt"/>
              </a:rPr>
              <a:t>Copy &amp; Paste</a:t>
            </a: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Font typeface="Arial" panose="020B0604020202020204" pitchFamily="34" charset="0"/>
              <a:buNone/>
            </a:pPr>
            <a:r>
              <a:rPr lang="en-GB" sz="1000" dirty="0">
                <a:solidFill>
                  <a:srgbClr val="3F1A01"/>
                </a:solidFill>
                <a:latin typeface="+mn-lt"/>
              </a:rPr>
              <a:t>When you need to paste text into the presentation </a:t>
            </a:r>
            <a:r>
              <a:rPr lang="en-GB" sz="1000" b="1" dirty="0">
                <a:solidFill>
                  <a:srgbClr val="3F1A01"/>
                </a:solidFill>
                <a:latin typeface="+mn-lt"/>
              </a:rPr>
              <a:t>– Right-Click</a:t>
            </a:r>
            <a:r>
              <a:rPr lang="en-GB" sz="1000" dirty="0">
                <a:solidFill>
                  <a:srgbClr val="3F1A01"/>
                </a:solidFill>
                <a:latin typeface="+mn-lt"/>
              </a:rPr>
              <a:t> and choose </a:t>
            </a:r>
            <a:br>
              <a:rPr lang="en-GB" sz="1000" dirty="0">
                <a:solidFill>
                  <a:srgbClr val="3F1A01"/>
                </a:solidFill>
                <a:latin typeface="+mn-lt"/>
              </a:rPr>
            </a:br>
            <a:r>
              <a:rPr lang="en-GB" sz="1000" dirty="0">
                <a:solidFill>
                  <a:srgbClr val="3F1A01"/>
                </a:solidFill>
                <a:latin typeface="+mn-lt"/>
              </a:rPr>
              <a:t>”</a:t>
            </a:r>
            <a:r>
              <a:rPr lang="en-GB" sz="1000" b="1" dirty="0">
                <a:solidFill>
                  <a:srgbClr val="3F1A01"/>
                </a:solidFill>
                <a:latin typeface="+mn-lt"/>
              </a:rPr>
              <a:t>Keep text only</a:t>
            </a:r>
            <a:r>
              <a:rPr lang="en-GB" sz="1000" dirty="0">
                <a:solidFill>
                  <a:srgbClr val="3F1A01"/>
                </a:solidFill>
                <a:latin typeface="+mn-lt"/>
              </a:rPr>
              <a:t>”.</a:t>
            </a: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spcAft>
                <a:spcPts val="600"/>
              </a:spcAft>
              <a:buFont typeface="Arial" panose="020B0604020202020204" pitchFamily="34" charset="0"/>
              <a:buNone/>
            </a:pPr>
            <a:r>
              <a:rPr lang="en-GB" sz="1000" b="1" dirty="0">
                <a:solidFill>
                  <a:srgbClr val="3F1A01"/>
                </a:solidFill>
                <a:latin typeface="+mn-lt"/>
              </a:rPr>
              <a:t>Text styles</a:t>
            </a:r>
          </a:p>
          <a:p>
            <a:pPr marL="0" indent="0">
              <a:spcBef>
                <a:spcPts val="0"/>
              </a:spcBef>
              <a:buFont typeface="Arial" panose="020B0604020202020204" pitchFamily="34" charset="0"/>
              <a:buNone/>
            </a:pPr>
            <a:r>
              <a:rPr lang="en-GB" sz="1000" dirty="0">
                <a:solidFill>
                  <a:srgbClr val="3F1A01"/>
                </a:solidFill>
                <a:latin typeface="+mn-lt"/>
              </a:rPr>
              <a:t>Use the </a:t>
            </a:r>
            <a:r>
              <a:rPr lang="en-GB" sz="1000" b="1" dirty="0">
                <a:solidFill>
                  <a:srgbClr val="3F1A01"/>
                </a:solidFill>
                <a:latin typeface="+mn-lt"/>
              </a:rPr>
              <a:t>TAB-key</a:t>
            </a:r>
            <a:r>
              <a:rPr lang="en-GB" sz="1000" dirty="0">
                <a:solidFill>
                  <a:srgbClr val="3F1A01"/>
                </a:solidFill>
                <a:latin typeface="+mn-lt"/>
              </a:rPr>
              <a:t> to jump through </a:t>
            </a:r>
            <a:br>
              <a:rPr lang="en-GB" sz="1000" dirty="0">
                <a:solidFill>
                  <a:srgbClr val="3F1A01"/>
                </a:solidFill>
                <a:latin typeface="+mn-lt"/>
              </a:rPr>
            </a:br>
            <a:r>
              <a:rPr lang="en-GB" sz="1000" dirty="0">
                <a:solidFill>
                  <a:srgbClr val="3F1A01"/>
                </a:solidFill>
                <a:latin typeface="+mn-lt"/>
              </a:rPr>
              <a:t>levels. Click </a:t>
            </a:r>
            <a:r>
              <a:rPr lang="en-GB" sz="1000" b="1" dirty="0">
                <a:solidFill>
                  <a:srgbClr val="3F1A01"/>
                </a:solidFill>
                <a:latin typeface="+mn-lt"/>
              </a:rPr>
              <a:t>ENTER</a:t>
            </a:r>
            <a:r>
              <a:rPr lang="en-GB" sz="1000" dirty="0">
                <a:solidFill>
                  <a:srgbClr val="3F1A01"/>
                </a:solidFill>
                <a:latin typeface="+mn-lt"/>
              </a:rPr>
              <a:t>, then </a:t>
            </a:r>
            <a:r>
              <a:rPr lang="en-GB" sz="1000" b="1" dirty="0">
                <a:solidFill>
                  <a:srgbClr val="3F1A01"/>
                </a:solidFill>
                <a:latin typeface="+mn-lt"/>
              </a:rPr>
              <a:t>TAB</a:t>
            </a:r>
            <a:r>
              <a:rPr lang="en-GB" sz="1000" dirty="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dirty="0">
                <a:solidFill>
                  <a:srgbClr val="3F1A01"/>
                </a:solidFill>
                <a:latin typeface="+mn-lt"/>
              </a:rPr>
              <a:t>To go back in levels use </a:t>
            </a:r>
            <a:r>
              <a:rPr lang="en-GB" sz="1000" b="1" dirty="0">
                <a:solidFill>
                  <a:srgbClr val="3F1A01"/>
                </a:solidFill>
                <a:latin typeface="+mn-lt"/>
              </a:rPr>
              <a:t>SHIFT-TAB</a:t>
            </a:r>
          </a:p>
          <a:p>
            <a:pPr marL="0" indent="0">
              <a:spcBef>
                <a:spcPts val="0"/>
              </a:spcBef>
              <a:buFont typeface="Arial" panose="020B0604020202020204" pitchFamily="34" charset="0"/>
              <a:buNone/>
            </a:pPr>
            <a:endParaRPr lang="en-GB" sz="1000" dirty="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userDrawn="1"/>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userDrawn="1"/>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userDrawn="1"/>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Guides – Show / Hide</a:t>
            </a:r>
          </a:p>
          <a:p>
            <a:pPr marL="0" indent="0">
              <a:spcBef>
                <a:spcPts val="0"/>
              </a:spcBef>
              <a:buNone/>
            </a:pPr>
            <a:r>
              <a:rPr lang="en-GB" sz="1000" b="0" dirty="0">
                <a:solidFill>
                  <a:srgbClr val="3F1A01"/>
                </a:solidFill>
              </a:rPr>
              <a:t>From the View-tab </a:t>
            </a:r>
          </a:p>
          <a:p>
            <a:pPr marL="0" indent="0">
              <a:spcBef>
                <a:spcPts val="0"/>
              </a:spcBef>
              <a:buNone/>
            </a:pPr>
            <a:r>
              <a:rPr lang="en-GB" sz="1000" b="0" dirty="0">
                <a:solidFill>
                  <a:srgbClr val="3F1A01"/>
                </a:solidFill>
              </a:rPr>
              <a:t>or Alt + F9</a:t>
            </a:r>
          </a:p>
          <a:p>
            <a:pPr marL="0" indent="0">
              <a:spcBef>
                <a:spcPts val="0"/>
              </a:spcBef>
              <a:buNone/>
            </a:pPr>
            <a:endParaRPr lang="en-GB" sz="1000" b="0" dirty="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userDrawn="1"/>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endParaRPr lang="en-GB" sz="1400" dirty="0">
              <a:solidFill>
                <a:schemeClr val="accent2"/>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E8DC192D-15E7-44CD-B477-C881E0E6D990}"/>
              </a:ext>
            </a:extLst>
          </p:cNvPr>
          <p:cNvPicPr>
            <a:picLocks noChangeAspect="1"/>
          </p:cNvPicPr>
          <p:nvPr userDrawn="1"/>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userDrawn="1"/>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userDrawn="1"/>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userDrawn="1"/>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userDrawn="1"/>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userDrawn="1"/>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userDrawn="1"/>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userDrawn="1"/>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userDrawn="1"/>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userDrawn="1"/>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userDrawn="1"/>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arrow next to </a:t>
            </a:r>
            <a:r>
              <a:rPr lang="en-GB" sz="1000" b="1" dirty="0">
                <a:solidFill>
                  <a:srgbClr val="000000"/>
                </a:solidFill>
                <a:latin typeface="Arial" panose="020B0604020202020204" pitchFamily="34" charset="0"/>
                <a:ea typeface="Times New Roman" panose="02020603050405020304" pitchFamily="18" charset="0"/>
              </a:rPr>
              <a:t>Layout</a:t>
            </a:r>
            <a:br>
              <a:rPr lang="en-GB" sz="1000" b="1" dirty="0">
                <a:solidFill>
                  <a:srgbClr val="000000"/>
                </a:solidFill>
                <a:latin typeface="Arial" panose="020B0604020202020204" pitchFamily="34" charset="0"/>
                <a:ea typeface="Times New Roman" panose="02020603050405020304" pitchFamily="18" charset="0"/>
              </a:rPr>
            </a:br>
            <a:r>
              <a:rPr lang="en-GB" sz="1000" dirty="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dirty="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18265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userDrawn="1"/>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endParaRPr lang="en-GB" sz="2800" dirty="0">
              <a:solidFill>
                <a:srgbClr val="B59E5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4861178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pic>
        <p:nvPicPr>
          <p:cNvPr id="8" name="Logo">
            <a:extLst>
              <a:ext uri="{FF2B5EF4-FFF2-40B4-BE49-F238E27FC236}">
                <a16:creationId xmlns:a16="http://schemas.microsoft.com/office/drawing/2014/main" id="{34F9AA81-9D35-4E0D-9E78-3F5C44655638}"/>
              </a:ext>
            </a:extLst>
          </p:cNvPr>
          <p:cNvPicPr>
            <a:picLocks noChangeAspect="1"/>
          </p:cNvPicPr>
          <p:nvPr userDrawn="1"/>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userDrawn="1"/>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877637586"/>
      </p:ext>
    </p:extLst>
  </p:cSld>
  <p:clrMap bg1="lt1" tx1="dk1" bg2="lt2" tx2="dk2" accent1="accent1" accent2="accent2" accent3="accent3" accent4="accent4" accent5="accent5" accent6="accent6" hlink="hlink" folHlink="folHlink"/>
  <p:sldLayoutIdLst>
    <p:sldLayoutId id="2147483660" r:id="rId1"/>
    <p:sldLayoutId id="2147483650" r:id="rId2"/>
    <p:sldLayoutId id="2147483663" r:id="rId3"/>
    <p:sldLayoutId id="2147483652" r:id="rId4"/>
    <p:sldLayoutId id="2147483675" r:id="rId5"/>
    <p:sldLayoutId id="2147483731" r:id="rId6"/>
    <p:sldLayoutId id="2147483732" r:id="rId7"/>
    <p:sldLayoutId id="2147483733" r:id="rId8"/>
    <p:sldLayoutId id="2147483734" r:id="rId9"/>
    <p:sldLayoutId id="2147483676" r:id="rId10"/>
    <p:sldLayoutId id="2147483674" r:id="rId11"/>
    <p:sldLayoutId id="2147483677" r:id="rId12"/>
    <p:sldLayoutId id="2147483657" r:id="rId13"/>
    <p:sldLayoutId id="2147483719" r:id="rId14"/>
    <p:sldLayoutId id="2147483701" r:id="rId15"/>
    <p:sldLayoutId id="2147483654" r:id="rId16"/>
    <p:sldLayoutId id="2147483655" r:id="rId17"/>
    <p:sldLayoutId id="2147483708" r:id="rId18"/>
    <p:sldLayoutId id="2147483709" r:id="rId19"/>
    <p:sldLayoutId id="2147483718" r:id="rId20"/>
    <p:sldLayoutId id="2147483710" r:id="rId21"/>
    <p:sldLayoutId id="2147483712" r:id="rId22"/>
    <p:sldLayoutId id="2147483715" r:id="rId23"/>
    <p:sldLayoutId id="2147483714" r:id="rId24"/>
    <p:sldLayoutId id="2147483713" r:id="rId25"/>
    <p:sldLayoutId id="2147483711" r:id="rId26"/>
    <p:sldLayoutId id="2147483716" r:id="rId27"/>
    <p:sldLayoutId id="2147483717" r:id="rId28"/>
    <p:sldLayoutId id="2147483730" r:id="rId29"/>
    <p:sldLayoutId id="2147483729" r:id="rId30"/>
    <p:sldLayoutId id="2147483725" r:id="rId31"/>
    <p:sldLayoutId id="2147483726" r:id="rId32"/>
    <p:sldLayoutId id="2147483727" r:id="rId33"/>
    <p:sldLayoutId id="2147483728" r:id="rId34"/>
    <p:sldLayoutId id="2147483735" r:id="rId35"/>
    <p:sldLayoutId id="2147483700"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userDrawn="1">
          <p15:clr>
            <a:srgbClr val="F26B43"/>
          </p15:clr>
        </p15:guide>
        <p15:guide id="2" pos="7680" userDrawn="1">
          <p15:clr>
            <a:srgbClr val="F26B43"/>
          </p15:clr>
        </p15:guide>
        <p15:guide id="3" pos="340" userDrawn="1">
          <p15:clr>
            <a:srgbClr val="F26B43"/>
          </p15:clr>
        </p15:guide>
        <p15:guide id="4" pos="767" userDrawn="1">
          <p15:clr>
            <a:srgbClr val="F26B43"/>
          </p15:clr>
        </p15:guide>
        <p15:guide id="5" pos="937" userDrawn="1">
          <p15:clr>
            <a:srgbClr val="F26B43"/>
          </p15:clr>
        </p15:guide>
        <p15:guide id="6" pos="1365" userDrawn="1">
          <p15:clr>
            <a:srgbClr val="F26B43"/>
          </p15:clr>
        </p15:guide>
        <p15:guide id="7" pos="1535" userDrawn="1">
          <p15:clr>
            <a:srgbClr val="F26B43"/>
          </p15:clr>
        </p15:guide>
        <p15:guide id="8" pos="1962" userDrawn="1">
          <p15:clr>
            <a:srgbClr val="F26B43"/>
          </p15:clr>
        </p15:guide>
        <p15:guide id="9" pos="2132" userDrawn="1">
          <p15:clr>
            <a:srgbClr val="F26B43"/>
          </p15:clr>
        </p15:guide>
        <p15:guide id="10" pos="2560" userDrawn="1">
          <p15:clr>
            <a:srgbClr val="F26B43"/>
          </p15:clr>
        </p15:guide>
        <p15:guide id="11" pos="2730" userDrawn="1">
          <p15:clr>
            <a:srgbClr val="F26B43"/>
          </p15:clr>
        </p15:guide>
        <p15:guide id="12" pos="3157" userDrawn="1">
          <p15:clr>
            <a:srgbClr val="F26B43"/>
          </p15:clr>
        </p15:guide>
        <p15:guide id="13" pos="3327" userDrawn="1">
          <p15:clr>
            <a:srgbClr val="F26B43"/>
          </p15:clr>
        </p15:guide>
        <p15:guide id="14" pos="3754" userDrawn="1">
          <p15:clr>
            <a:srgbClr val="F26B43"/>
          </p15:clr>
        </p15:guide>
        <p15:guide id="15" pos="3925" userDrawn="1">
          <p15:clr>
            <a:srgbClr val="F26B43"/>
          </p15:clr>
        </p15:guide>
        <p15:guide id="16" pos="4352" userDrawn="1">
          <p15:clr>
            <a:srgbClr val="F26B43"/>
          </p15:clr>
        </p15:guide>
        <p15:guide id="17" pos="4522" userDrawn="1">
          <p15:clr>
            <a:srgbClr val="F26B43"/>
          </p15:clr>
        </p15:guide>
        <p15:guide id="18" pos="4949" userDrawn="1">
          <p15:clr>
            <a:srgbClr val="F26B43"/>
          </p15:clr>
        </p15:guide>
        <p15:guide id="19" pos="5120" userDrawn="1">
          <p15:clr>
            <a:srgbClr val="F26B43"/>
          </p15:clr>
        </p15:guide>
        <p15:guide id="20" pos="5547" userDrawn="1">
          <p15:clr>
            <a:srgbClr val="F26B43"/>
          </p15:clr>
        </p15:guide>
        <p15:guide id="21" pos="5717" userDrawn="1">
          <p15:clr>
            <a:srgbClr val="F26B43"/>
          </p15:clr>
        </p15:guide>
        <p15:guide id="22" pos="6144" userDrawn="1">
          <p15:clr>
            <a:srgbClr val="F26B43"/>
          </p15:clr>
        </p15:guide>
        <p15:guide id="23" pos="6314" userDrawn="1">
          <p15:clr>
            <a:srgbClr val="F26B43"/>
          </p15:clr>
        </p15:guide>
        <p15:guide id="24" pos="6742" userDrawn="1">
          <p15:clr>
            <a:srgbClr val="F26B43"/>
          </p15:clr>
        </p15:guide>
        <p15:guide id="25" pos="6912" userDrawn="1">
          <p15:clr>
            <a:srgbClr val="F26B43"/>
          </p15:clr>
        </p15:guide>
        <p15:guide id="26" pos="7339" userDrawn="1">
          <p15:clr>
            <a:srgbClr val="F26B43"/>
          </p15:clr>
        </p15:guide>
        <p15:guide id="27" orient="horz" userDrawn="1">
          <p15:clr>
            <a:srgbClr val="F26B43"/>
          </p15:clr>
        </p15:guide>
        <p15:guide id="28" orient="horz" pos="4320" userDrawn="1">
          <p15:clr>
            <a:srgbClr val="F26B43"/>
          </p15:clr>
        </p15:guide>
        <p15:guide id="29" orient="horz" pos="340" userDrawn="1">
          <p15:clr>
            <a:srgbClr val="F26B43"/>
          </p15:clr>
        </p15:guide>
        <p15:guide id="32" orient="horz" pos="3675" userDrawn="1">
          <p15:clr>
            <a:srgbClr val="F26B43"/>
          </p15:clr>
        </p15:guide>
        <p15:guide id="33" orient="horz" pos="3793" userDrawn="1">
          <p15:clr>
            <a:srgbClr val="F26B43"/>
          </p15:clr>
        </p15:guide>
        <p15:guide id="34" orient="horz" pos="4235" userDrawn="1">
          <p15:clr>
            <a:srgbClr val="F26B43"/>
          </p15:clr>
        </p15:guide>
        <p15:guide id="36" orient="horz" pos="504" userDrawn="1">
          <p15:clr>
            <a:srgbClr val="F26B43"/>
          </p15:clr>
        </p15:guide>
        <p15:guide id="37" orient="horz" pos="720" userDrawn="1">
          <p15:clr>
            <a:srgbClr val="F26B43"/>
          </p15:clr>
        </p15:guide>
        <p15:guide id="38" orient="horz" pos="88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DF670CB-238D-4281-95AF-8378DB9C5296}"/>
              </a:ext>
            </a:extLst>
          </p:cNvPr>
          <p:cNvSpPr>
            <a:spLocks noGrp="1"/>
          </p:cNvSpPr>
          <p:nvPr>
            <p:ph type="body" sz="quarter" idx="17"/>
          </p:nvPr>
        </p:nvSpPr>
        <p:spPr/>
        <p:txBody>
          <a:bodyPr/>
          <a:lstStyle/>
          <a:p>
            <a:r>
              <a:rPr lang="en-US" dirty="0"/>
              <a:t>Substance use disorders and other addictions</a:t>
            </a:r>
            <a:r>
              <a:rPr lang="en-GB" dirty="0"/>
              <a:t> – </a:t>
            </a:r>
            <a:r>
              <a:rPr lang="en-US" sz="1400" dirty="0"/>
              <a:t>Neurobiology and aetiology</a:t>
            </a:r>
            <a:endParaRPr lang="en-GB" dirty="0"/>
          </a:p>
        </p:txBody>
      </p:sp>
      <p:sp>
        <p:nvSpPr>
          <p:cNvPr id="3" name="Title 2">
            <a:extLst>
              <a:ext uri="{FF2B5EF4-FFF2-40B4-BE49-F238E27FC236}">
                <a16:creationId xmlns:a16="http://schemas.microsoft.com/office/drawing/2014/main" id="{5EDB4907-B0EE-452C-9746-3F0671DECC06}"/>
              </a:ext>
            </a:extLst>
          </p:cNvPr>
          <p:cNvSpPr>
            <a:spLocks noGrp="1"/>
          </p:cNvSpPr>
          <p:nvPr>
            <p:ph type="title"/>
          </p:nvPr>
        </p:nvSpPr>
        <p:spPr/>
        <p:txBody>
          <a:bodyPr/>
          <a:lstStyle/>
          <a:p>
            <a:r>
              <a:rPr lang="en-GB" dirty="0"/>
              <a:t>Nicotine and the brain</a:t>
            </a:r>
          </a:p>
        </p:txBody>
      </p:sp>
      <p:sp>
        <p:nvSpPr>
          <p:cNvPr id="7" name="Content Placeholder 6">
            <a:extLst>
              <a:ext uri="{FF2B5EF4-FFF2-40B4-BE49-F238E27FC236}">
                <a16:creationId xmlns:a16="http://schemas.microsoft.com/office/drawing/2014/main" id="{147E2CC3-4CA6-431D-A2D8-DEFAD0AE1A31}"/>
              </a:ext>
            </a:extLst>
          </p:cNvPr>
          <p:cNvSpPr>
            <a:spLocks noGrp="1"/>
          </p:cNvSpPr>
          <p:nvPr>
            <p:ph idx="20"/>
          </p:nvPr>
        </p:nvSpPr>
        <p:spPr/>
        <p:txBody>
          <a:bodyPr/>
          <a:lstStyle/>
          <a:p>
            <a:r>
              <a:rPr lang="en-GB" sz="1400" dirty="0">
                <a:solidFill>
                  <a:schemeClr val="tx1"/>
                </a:solidFill>
              </a:rPr>
              <a:t>Nicotine is the product obtained from the </a:t>
            </a:r>
            <a:r>
              <a:rPr lang="en-US" sz="1400" dirty="0">
                <a:solidFill>
                  <a:schemeClr val="tx1"/>
                </a:solidFill>
              </a:rPr>
              <a:t>leaves of the tobacco plant </a:t>
            </a:r>
            <a:r>
              <a:rPr lang="en-US" sz="1400">
                <a:solidFill>
                  <a:schemeClr val="tx1"/>
                </a:solidFill>
              </a:rPr>
              <a:t>(</a:t>
            </a:r>
            <a:r>
              <a:rPr lang="en-US" sz="1400" i="1">
                <a:solidFill>
                  <a:schemeClr val="tx1"/>
                </a:solidFill>
              </a:rPr>
              <a:t>Nicotiana </a:t>
            </a:r>
            <a:r>
              <a:rPr lang="en-US" sz="1400" i="1" dirty="0">
                <a:solidFill>
                  <a:schemeClr val="tx1"/>
                </a:solidFill>
              </a:rPr>
              <a:t>tabacum</a:t>
            </a:r>
            <a:r>
              <a:rPr lang="en-US" sz="1400" dirty="0">
                <a:solidFill>
                  <a:schemeClr val="tx1"/>
                </a:solidFill>
              </a:rPr>
              <a:t>), either by sniffing, chewing, or smoking</a:t>
            </a:r>
            <a:r>
              <a:rPr lang="en-US" sz="1400" baseline="30000" dirty="0">
                <a:solidFill>
                  <a:schemeClr val="tx1"/>
                </a:solidFill>
              </a:rPr>
              <a:t>1</a:t>
            </a:r>
            <a:endParaRPr lang="en-US" sz="1400" dirty="0">
              <a:solidFill>
                <a:schemeClr val="tx1"/>
              </a:solidFill>
            </a:endParaRPr>
          </a:p>
          <a:p>
            <a:r>
              <a:rPr lang="en-US" sz="1400" dirty="0">
                <a:solidFill>
                  <a:schemeClr val="tx1"/>
                </a:solidFill>
              </a:rPr>
              <a:t>Nicotine is an addictive psychoactive substance that acts on brain areas involved in emotional and cognitive processing</a:t>
            </a:r>
            <a:r>
              <a:rPr lang="en-US" sz="1400" baseline="30000" dirty="0">
                <a:solidFill>
                  <a:schemeClr val="tx1"/>
                </a:solidFill>
              </a:rPr>
              <a:t>2</a:t>
            </a:r>
            <a:endParaRPr lang="en-GB" sz="1400" dirty="0">
              <a:solidFill>
                <a:schemeClr val="tx1"/>
              </a:solidFill>
            </a:endParaRPr>
          </a:p>
          <a:p>
            <a:r>
              <a:rPr lang="en-GB" sz="1400" dirty="0">
                <a:solidFill>
                  <a:schemeClr val="tx1"/>
                </a:solidFill>
              </a:rPr>
              <a:t>Nicotine enters systemic circulation within seconds of chewing or smoking</a:t>
            </a:r>
            <a:r>
              <a:rPr lang="en-GB" sz="1400" baseline="30000" dirty="0">
                <a:solidFill>
                  <a:schemeClr val="tx1"/>
                </a:solidFill>
              </a:rPr>
              <a:t>1,3</a:t>
            </a:r>
            <a:endParaRPr lang="en-GB" sz="1400" dirty="0">
              <a:solidFill>
                <a:schemeClr val="tx1"/>
              </a:solidFill>
            </a:endParaRPr>
          </a:p>
          <a:p>
            <a:pPr lvl="1"/>
            <a:r>
              <a:rPr lang="en-GB" sz="1200" dirty="0">
                <a:solidFill>
                  <a:schemeClr val="tx1"/>
                </a:solidFill>
              </a:rPr>
              <a:t>Peripherally, nicotine interacts with the adrenal glands, mediating adrenaline release, which leads to glucose release and increased heart rate</a:t>
            </a:r>
            <a:r>
              <a:rPr lang="en-GB" sz="1200" baseline="30000" dirty="0">
                <a:solidFill>
                  <a:schemeClr val="tx1"/>
                </a:solidFill>
              </a:rPr>
              <a:t>1</a:t>
            </a:r>
            <a:endParaRPr lang="en-GB" sz="1200" dirty="0">
              <a:solidFill>
                <a:schemeClr val="tx1"/>
              </a:solidFill>
            </a:endParaRPr>
          </a:p>
          <a:p>
            <a:pPr lvl="1"/>
            <a:r>
              <a:rPr lang="en-GB" sz="1200" dirty="0">
                <a:solidFill>
                  <a:schemeClr val="tx1"/>
                </a:solidFill>
              </a:rPr>
              <a:t>Within the brain, nicotine interacts with the nicotinic subtype of acetylcholine receptors (</a:t>
            </a:r>
            <a:r>
              <a:rPr lang="en-GB" sz="1200" dirty="0" err="1">
                <a:solidFill>
                  <a:schemeClr val="tx1"/>
                </a:solidFill>
              </a:rPr>
              <a:t>nAChR</a:t>
            </a:r>
            <a:r>
              <a:rPr lang="en-GB" sz="1200" dirty="0">
                <a:solidFill>
                  <a:schemeClr val="tx1"/>
                </a:solidFill>
              </a:rPr>
              <a:t>), which are widely distributed throughout the brain and are critical in reward processing and cognition, as well as in brain maturation</a:t>
            </a:r>
            <a:r>
              <a:rPr lang="en-GB" sz="1200" baseline="30000" dirty="0">
                <a:solidFill>
                  <a:schemeClr val="tx1"/>
                </a:solidFill>
              </a:rPr>
              <a:t>1,2</a:t>
            </a:r>
            <a:endParaRPr lang="en-GB" sz="1200" dirty="0">
              <a:solidFill>
                <a:schemeClr val="tx1"/>
              </a:solidFill>
            </a:endParaRPr>
          </a:p>
          <a:p>
            <a:pPr lvl="1"/>
            <a:r>
              <a:rPr lang="en-GB" sz="1200" dirty="0">
                <a:solidFill>
                  <a:schemeClr val="tx1"/>
                </a:solidFill>
              </a:rPr>
              <a:t>Nicotine indirectly increases dopamine levels, as well as interacting with GABAergic, and serotonergic systems</a:t>
            </a:r>
            <a:r>
              <a:rPr lang="en-GB" sz="1200" baseline="30000" dirty="0">
                <a:solidFill>
                  <a:schemeClr val="tx1"/>
                </a:solidFill>
              </a:rPr>
              <a:t>1,2</a:t>
            </a:r>
            <a:endParaRPr lang="en-GB" sz="1200" dirty="0">
              <a:solidFill>
                <a:schemeClr val="tx1"/>
              </a:solidFill>
            </a:endParaRPr>
          </a:p>
          <a:p>
            <a:r>
              <a:rPr lang="en-GB" sz="1400" dirty="0">
                <a:solidFill>
                  <a:schemeClr val="tx1"/>
                </a:solidFill>
              </a:rPr>
              <a:t>Nicotine use causes a variety of changes within the brain, potentially including changes within the developing adolescent brain</a:t>
            </a:r>
            <a:r>
              <a:rPr lang="en-GB" sz="1400" baseline="30000" dirty="0">
                <a:solidFill>
                  <a:schemeClr val="tx1"/>
                </a:solidFill>
              </a:rPr>
              <a:t>2</a:t>
            </a:r>
            <a:endParaRPr lang="en-GB" sz="1400" dirty="0">
              <a:solidFill>
                <a:schemeClr val="tx1"/>
              </a:solidFill>
            </a:endParaRPr>
          </a:p>
        </p:txBody>
      </p:sp>
      <p:sp>
        <p:nvSpPr>
          <p:cNvPr id="5" name="Text Placeholder 4">
            <a:extLst>
              <a:ext uri="{FF2B5EF4-FFF2-40B4-BE49-F238E27FC236}">
                <a16:creationId xmlns:a16="http://schemas.microsoft.com/office/drawing/2014/main" id="{6524A9BA-0FCD-48F4-9D04-2444313C27E4}"/>
              </a:ext>
            </a:extLst>
          </p:cNvPr>
          <p:cNvSpPr>
            <a:spLocks noGrp="1"/>
          </p:cNvSpPr>
          <p:nvPr>
            <p:ph type="body" sz="quarter" idx="18"/>
          </p:nvPr>
        </p:nvSpPr>
        <p:spPr/>
        <p:txBody>
          <a:bodyPr/>
          <a:lstStyle/>
          <a:p>
            <a:r>
              <a:rPr lang="en-US" dirty="0" err="1"/>
              <a:t>ACh</a:t>
            </a:r>
            <a:r>
              <a:rPr lang="en-US" dirty="0"/>
              <a:t>=acetylcholine; GABA=gamma aminobutyric acid; </a:t>
            </a:r>
            <a:r>
              <a:rPr lang="en-US" dirty="0" err="1"/>
              <a:t>nAChR</a:t>
            </a:r>
            <a:r>
              <a:rPr lang="en-US" dirty="0"/>
              <a:t>=nicotinic acetylcholine receptor</a:t>
            </a:r>
            <a:br>
              <a:rPr lang="en-US" dirty="0"/>
            </a:br>
            <a:endParaRPr lang="en-GB" dirty="0"/>
          </a:p>
          <a:p>
            <a:r>
              <a:rPr lang="en-GB" dirty="0"/>
              <a:t>1. Tiwari et al. J </a:t>
            </a:r>
            <a:r>
              <a:rPr lang="en-GB" dirty="0" err="1"/>
              <a:t>Pharmacopuncture</a:t>
            </a:r>
            <a:r>
              <a:rPr lang="en-GB" dirty="0"/>
              <a:t> 2020;23(1):1–7; 2. Mahajan et al. Front Public Health 2021;9:664748; 3. Benowitz et al. </a:t>
            </a:r>
            <a:r>
              <a:rPr lang="sv-SE" dirty="0"/>
              <a:t>Handb Exp Pharmacol 2009;(192):29–60</a:t>
            </a:r>
            <a:endParaRPr lang="en-GB" dirty="0"/>
          </a:p>
        </p:txBody>
      </p:sp>
      <p:sp>
        <p:nvSpPr>
          <p:cNvPr id="6" name="Slide Number Placeholder 5">
            <a:extLst>
              <a:ext uri="{FF2B5EF4-FFF2-40B4-BE49-F238E27FC236}">
                <a16:creationId xmlns:a16="http://schemas.microsoft.com/office/drawing/2014/main" id="{4F0F76C8-15DC-42F3-A684-0BB535CF8424}"/>
              </a:ext>
            </a:extLst>
          </p:cNvPr>
          <p:cNvSpPr>
            <a:spLocks noGrp="1"/>
          </p:cNvSpPr>
          <p:nvPr>
            <p:ph type="sldNum" sz="quarter" idx="4"/>
          </p:nvPr>
        </p:nvSpPr>
        <p:spPr/>
        <p:txBody>
          <a:bodyPr/>
          <a:lstStyle/>
          <a:p>
            <a:fld id="{C5E73D8C-6D1C-4360-8101-83ED279A0FF1}" type="slidenum">
              <a:rPr lang="en-GB" smtClean="0"/>
              <a:pPr/>
              <a:t>1</a:t>
            </a:fld>
            <a:endParaRPr lang="en-GB" dirty="0"/>
          </a:p>
        </p:txBody>
      </p:sp>
      <p:grpSp>
        <p:nvGrpSpPr>
          <p:cNvPr id="11" name="Group 10">
            <a:extLst>
              <a:ext uri="{FF2B5EF4-FFF2-40B4-BE49-F238E27FC236}">
                <a16:creationId xmlns:a16="http://schemas.microsoft.com/office/drawing/2014/main" id="{DF6A2935-9D8A-4516-9D65-65C5912DCA08}"/>
              </a:ext>
            </a:extLst>
          </p:cNvPr>
          <p:cNvGrpSpPr/>
          <p:nvPr/>
        </p:nvGrpSpPr>
        <p:grpSpPr>
          <a:xfrm>
            <a:off x="8339902" y="3303751"/>
            <a:ext cx="1498024" cy="1231534"/>
            <a:chOff x="3566073" y="5026102"/>
            <a:chExt cx="1280364" cy="1052595"/>
          </a:xfrm>
        </p:grpSpPr>
        <p:cxnSp>
          <p:nvCxnSpPr>
            <p:cNvPr id="12" name="Straight Connector 11">
              <a:extLst>
                <a:ext uri="{FF2B5EF4-FFF2-40B4-BE49-F238E27FC236}">
                  <a16:creationId xmlns:a16="http://schemas.microsoft.com/office/drawing/2014/main" id="{3EA9C05E-41F2-4C31-B529-A082465706DB}"/>
                </a:ext>
              </a:extLst>
            </p:cNvPr>
            <p:cNvCxnSpPr>
              <a:cxnSpLocks/>
            </p:cNvCxnSpPr>
            <p:nvPr/>
          </p:nvCxnSpPr>
          <p:spPr>
            <a:xfrm rot="26280000">
              <a:off x="4508226" y="5729597"/>
              <a:ext cx="30648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41166DB6-A54D-462E-AD61-E14530298EB7}"/>
                </a:ext>
              </a:extLst>
            </p:cNvPr>
            <p:cNvGrpSpPr/>
            <p:nvPr/>
          </p:nvGrpSpPr>
          <p:grpSpPr>
            <a:xfrm rot="19768821">
              <a:off x="4414173" y="5026102"/>
              <a:ext cx="391011" cy="556013"/>
              <a:chOff x="6007289" y="5479052"/>
              <a:chExt cx="391011" cy="556013"/>
            </a:xfrm>
          </p:grpSpPr>
          <p:cxnSp>
            <p:nvCxnSpPr>
              <p:cNvPr id="29" name="Straight Connector 28">
                <a:extLst>
                  <a:ext uri="{FF2B5EF4-FFF2-40B4-BE49-F238E27FC236}">
                    <a16:creationId xmlns:a16="http://schemas.microsoft.com/office/drawing/2014/main" id="{8D2B88A6-DE28-49D7-B1C9-D335F2B67DB6}"/>
                  </a:ext>
                </a:extLst>
              </p:cNvPr>
              <p:cNvCxnSpPr>
                <a:cxnSpLocks/>
              </p:cNvCxnSpPr>
              <p:nvPr/>
            </p:nvCxnSpPr>
            <p:spPr>
              <a:xfrm rot="7560000" flipH="1">
                <a:off x="5861495" y="5632295"/>
                <a:ext cx="30648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478A9DC-3609-4A46-90B9-DEB66F5CBBD6}"/>
                  </a:ext>
                </a:extLst>
              </p:cNvPr>
              <p:cNvCxnSpPr>
                <a:cxnSpLocks/>
              </p:cNvCxnSpPr>
              <p:nvPr/>
            </p:nvCxnSpPr>
            <p:spPr>
              <a:xfrm rot="1140000" flipH="1">
                <a:off x="6090743" y="5561762"/>
                <a:ext cx="30648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152C58F9-2456-4DBB-84FC-D00DFF42C22C}"/>
                  </a:ext>
                </a:extLst>
              </p:cNvPr>
              <p:cNvCxnSpPr>
                <a:cxnSpLocks/>
              </p:cNvCxnSpPr>
              <p:nvPr/>
            </p:nvCxnSpPr>
            <p:spPr>
              <a:xfrm rot="9720000" flipH="1">
                <a:off x="6091814" y="5954959"/>
                <a:ext cx="30648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3B8BAAD-4D78-434B-8217-FB9853BE1925}"/>
                  </a:ext>
                </a:extLst>
              </p:cNvPr>
              <p:cNvCxnSpPr>
                <a:cxnSpLocks/>
              </p:cNvCxnSpPr>
              <p:nvPr/>
            </p:nvCxnSpPr>
            <p:spPr>
              <a:xfrm rot="3300000" flipH="1">
                <a:off x="5854046" y="5881822"/>
                <a:ext cx="30648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23A933C-3A74-4891-A662-F75709DBEBF8}"/>
                  </a:ext>
                </a:extLst>
              </p:cNvPr>
              <p:cNvCxnSpPr>
                <a:cxnSpLocks/>
              </p:cNvCxnSpPr>
              <p:nvPr/>
            </p:nvCxnSpPr>
            <p:spPr>
              <a:xfrm rot="5400000" flipH="1">
                <a:off x="6235638" y="5754361"/>
                <a:ext cx="30648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14" name="Group 13">
              <a:extLst>
                <a:ext uri="{FF2B5EF4-FFF2-40B4-BE49-F238E27FC236}">
                  <a16:creationId xmlns:a16="http://schemas.microsoft.com/office/drawing/2014/main" id="{B4FE49F8-B3F6-433C-9298-4469E3DBE69D}"/>
                </a:ext>
              </a:extLst>
            </p:cNvPr>
            <p:cNvGrpSpPr/>
            <p:nvPr/>
          </p:nvGrpSpPr>
          <p:grpSpPr>
            <a:xfrm rot="16200000">
              <a:off x="3625825" y="5462083"/>
              <a:ext cx="450230" cy="569734"/>
              <a:chOff x="5511957" y="2562851"/>
              <a:chExt cx="450230" cy="569734"/>
            </a:xfrm>
          </p:grpSpPr>
          <p:cxnSp>
            <p:nvCxnSpPr>
              <p:cNvPr id="19" name="Straight Connector 18">
                <a:extLst>
                  <a:ext uri="{FF2B5EF4-FFF2-40B4-BE49-F238E27FC236}">
                    <a16:creationId xmlns:a16="http://schemas.microsoft.com/office/drawing/2014/main" id="{05821CD1-1DB1-42B9-9E23-1C146BE2752F}"/>
                  </a:ext>
                </a:extLst>
              </p:cNvPr>
              <p:cNvCxnSpPr>
                <a:cxnSpLocks/>
              </p:cNvCxnSpPr>
              <p:nvPr/>
            </p:nvCxnSpPr>
            <p:spPr>
              <a:xfrm>
                <a:off x="5524657" y="2852302"/>
                <a:ext cx="110089" cy="190682"/>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82DDB429-B75A-4FB3-9E8A-F144F3201867}"/>
                  </a:ext>
                </a:extLst>
              </p:cNvPr>
              <p:cNvGrpSpPr/>
              <p:nvPr/>
            </p:nvGrpSpPr>
            <p:grpSpPr>
              <a:xfrm>
                <a:off x="5511957" y="2562851"/>
                <a:ext cx="450230" cy="569734"/>
                <a:chOff x="3915197" y="2509928"/>
                <a:chExt cx="450230" cy="569734"/>
              </a:xfrm>
            </p:grpSpPr>
            <p:cxnSp>
              <p:nvCxnSpPr>
                <p:cNvPr id="23" name="Straight Connector 22">
                  <a:extLst>
                    <a:ext uri="{FF2B5EF4-FFF2-40B4-BE49-F238E27FC236}">
                      <a16:creationId xmlns:a16="http://schemas.microsoft.com/office/drawing/2014/main" id="{BDCCE78B-6FD9-41E5-8383-1EE700261293}"/>
                    </a:ext>
                  </a:extLst>
                </p:cNvPr>
                <p:cNvCxnSpPr>
                  <a:cxnSpLocks/>
                </p:cNvCxnSpPr>
                <p:nvPr/>
              </p:nvCxnSpPr>
              <p:spPr>
                <a:xfrm rot="3600000">
                  <a:off x="3761954" y="2926419"/>
                  <a:ext cx="30648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542E2BF4-F28B-4F92-BDFC-40EA699D56E4}"/>
                    </a:ext>
                  </a:extLst>
                </p:cNvPr>
                <p:cNvCxnSpPr>
                  <a:cxnSpLocks/>
                </p:cNvCxnSpPr>
                <p:nvPr/>
              </p:nvCxnSpPr>
              <p:spPr>
                <a:xfrm rot="7200000">
                  <a:off x="3761954" y="2663171"/>
                  <a:ext cx="30648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2E8265A-950A-4234-8F23-13530ED5F144}"/>
                    </a:ext>
                  </a:extLst>
                </p:cNvPr>
                <p:cNvCxnSpPr>
                  <a:cxnSpLocks/>
                </p:cNvCxnSpPr>
                <p:nvPr/>
              </p:nvCxnSpPr>
              <p:spPr>
                <a:xfrm rot="18000000" flipH="1">
                  <a:off x="4212184" y="2926419"/>
                  <a:ext cx="30648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FF5AEF9D-5C3D-4D99-9CFB-37C47821184B}"/>
                    </a:ext>
                  </a:extLst>
                </p:cNvPr>
                <p:cNvCxnSpPr>
                  <a:cxnSpLocks/>
                </p:cNvCxnSpPr>
                <p:nvPr/>
              </p:nvCxnSpPr>
              <p:spPr>
                <a:xfrm rot="14400000" flipH="1">
                  <a:off x="4212184" y="2663171"/>
                  <a:ext cx="30648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5C713839-3941-47CA-A504-0926E23CBAB6}"/>
                    </a:ext>
                  </a:extLst>
                </p:cNvPr>
                <p:cNvCxnSpPr>
                  <a:cxnSpLocks/>
                </p:cNvCxnSpPr>
                <p:nvPr/>
              </p:nvCxnSpPr>
              <p:spPr>
                <a:xfrm>
                  <a:off x="3987069" y="2530458"/>
                  <a:ext cx="30648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27AB79D-B786-4722-819B-AB2ABF6A4146}"/>
                    </a:ext>
                  </a:extLst>
                </p:cNvPr>
                <p:cNvCxnSpPr>
                  <a:cxnSpLocks/>
                </p:cNvCxnSpPr>
                <p:nvPr/>
              </p:nvCxnSpPr>
              <p:spPr>
                <a:xfrm>
                  <a:off x="3987069" y="3059132"/>
                  <a:ext cx="30648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21" name="Straight Connector 20">
                <a:extLst>
                  <a:ext uri="{FF2B5EF4-FFF2-40B4-BE49-F238E27FC236}">
                    <a16:creationId xmlns:a16="http://schemas.microsoft.com/office/drawing/2014/main" id="{FD0A1441-A63F-4FA0-BCA6-1DD5F48D41A1}"/>
                  </a:ext>
                </a:extLst>
              </p:cNvPr>
              <p:cNvCxnSpPr>
                <a:cxnSpLocks/>
              </p:cNvCxnSpPr>
              <p:nvPr/>
            </p:nvCxnSpPr>
            <p:spPr>
              <a:xfrm flipH="1">
                <a:off x="5841138" y="2858650"/>
                <a:ext cx="110089" cy="190682"/>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E83C5B9-AAE1-4948-BCEE-8CEE75AFEA02}"/>
                  </a:ext>
                </a:extLst>
              </p:cNvPr>
              <p:cNvCxnSpPr>
                <a:cxnSpLocks/>
              </p:cNvCxnSpPr>
              <p:nvPr/>
            </p:nvCxnSpPr>
            <p:spPr>
              <a:xfrm rot="3600000" flipH="1">
                <a:off x="5686435" y="2550789"/>
                <a:ext cx="110089" cy="190682"/>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5" name="TextBox 14">
              <a:extLst>
                <a:ext uri="{FF2B5EF4-FFF2-40B4-BE49-F238E27FC236}">
                  <a16:creationId xmlns:a16="http://schemas.microsoft.com/office/drawing/2014/main" id="{57B68ACA-7FC3-4CD1-82A2-5B36E4E10E36}"/>
                </a:ext>
              </a:extLst>
            </p:cNvPr>
            <p:cNvSpPr txBox="1"/>
            <p:nvPr/>
          </p:nvSpPr>
          <p:spPr>
            <a:xfrm>
              <a:off x="3788822" y="5925657"/>
              <a:ext cx="119708" cy="153040"/>
            </a:xfrm>
            <a:prstGeom prst="rect">
              <a:avLst/>
            </a:prstGeom>
            <a:solidFill>
              <a:schemeClr val="bg1"/>
            </a:solidFill>
          </p:spPr>
          <p:txBody>
            <a:bodyPr wrap="none" lIns="18000" tIns="7200" rIns="18000" bIns="7200" rtlCol="0" anchor="ctr">
              <a:spAutoFit/>
            </a:bodyPr>
            <a:lstStyle/>
            <a:p>
              <a:pPr algn="ctr"/>
              <a:r>
                <a:rPr lang="en-GB" sz="900" b="1" dirty="0">
                  <a:solidFill>
                    <a:schemeClr val="accent1"/>
                  </a:solidFill>
                </a:rPr>
                <a:t>N</a:t>
              </a:r>
            </a:p>
          </p:txBody>
        </p:sp>
        <p:cxnSp>
          <p:nvCxnSpPr>
            <p:cNvPr id="16" name="Straight Connector 15">
              <a:extLst>
                <a:ext uri="{FF2B5EF4-FFF2-40B4-BE49-F238E27FC236}">
                  <a16:creationId xmlns:a16="http://schemas.microsoft.com/office/drawing/2014/main" id="{0855CCFB-EA21-4158-B094-A87BFB49DDE8}"/>
                </a:ext>
              </a:extLst>
            </p:cNvPr>
            <p:cNvCxnSpPr>
              <a:cxnSpLocks/>
            </p:cNvCxnSpPr>
            <p:nvPr/>
          </p:nvCxnSpPr>
          <p:spPr>
            <a:xfrm rot="19800000">
              <a:off x="4084246" y="5525081"/>
              <a:ext cx="30648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7CDAF271-4177-4C62-8A48-A9491E048BD0}"/>
                </a:ext>
              </a:extLst>
            </p:cNvPr>
            <p:cNvSpPr txBox="1"/>
            <p:nvPr/>
          </p:nvSpPr>
          <p:spPr>
            <a:xfrm>
              <a:off x="4563095" y="5487403"/>
              <a:ext cx="119708" cy="153040"/>
            </a:xfrm>
            <a:prstGeom prst="rect">
              <a:avLst/>
            </a:prstGeom>
            <a:solidFill>
              <a:schemeClr val="bg1"/>
            </a:solidFill>
          </p:spPr>
          <p:txBody>
            <a:bodyPr wrap="none" lIns="18000" tIns="7200" rIns="18000" bIns="7200" rtlCol="0" anchor="ctr">
              <a:spAutoFit/>
            </a:bodyPr>
            <a:lstStyle/>
            <a:p>
              <a:pPr algn="ctr"/>
              <a:r>
                <a:rPr lang="en-GB" sz="900" b="1" dirty="0">
                  <a:solidFill>
                    <a:schemeClr val="accent1"/>
                  </a:solidFill>
                </a:rPr>
                <a:t>N</a:t>
              </a:r>
            </a:p>
          </p:txBody>
        </p:sp>
        <p:sp>
          <p:nvSpPr>
            <p:cNvPr id="18" name="TextBox 17">
              <a:extLst>
                <a:ext uri="{FF2B5EF4-FFF2-40B4-BE49-F238E27FC236}">
                  <a16:creationId xmlns:a16="http://schemas.microsoft.com/office/drawing/2014/main" id="{76C91B30-7CB8-452B-BC82-8F917A220B7D}"/>
                </a:ext>
              </a:extLst>
            </p:cNvPr>
            <p:cNvSpPr txBox="1"/>
            <p:nvPr/>
          </p:nvSpPr>
          <p:spPr>
            <a:xfrm>
              <a:off x="4600092" y="5884803"/>
              <a:ext cx="246345" cy="153040"/>
            </a:xfrm>
            <a:prstGeom prst="rect">
              <a:avLst/>
            </a:prstGeom>
            <a:solidFill>
              <a:schemeClr val="bg1"/>
            </a:solidFill>
          </p:spPr>
          <p:txBody>
            <a:bodyPr wrap="none" lIns="18000" tIns="7200" rIns="18000" bIns="7200" rtlCol="0" anchor="ctr">
              <a:spAutoFit/>
            </a:bodyPr>
            <a:lstStyle/>
            <a:p>
              <a:pPr algn="ctr"/>
              <a:r>
                <a:rPr lang="en-GB" sz="900" b="1" dirty="0">
                  <a:solidFill>
                    <a:schemeClr val="accent1"/>
                  </a:solidFill>
                </a:rPr>
                <a:t>CH</a:t>
              </a:r>
              <a:r>
                <a:rPr lang="en-GB" sz="900" b="1" baseline="-25000" dirty="0">
                  <a:solidFill>
                    <a:schemeClr val="accent1"/>
                  </a:solidFill>
                </a:rPr>
                <a:t>3</a:t>
              </a:r>
              <a:endParaRPr lang="en-GB" sz="900" b="1" dirty="0">
                <a:solidFill>
                  <a:schemeClr val="accent1"/>
                </a:solidFill>
              </a:endParaRPr>
            </a:p>
          </p:txBody>
        </p:sp>
      </p:grpSp>
      <p:sp>
        <p:nvSpPr>
          <p:cNvPr id="37" name="Oval 36">
            <a:extLst>
              <a:ext uri="{FF2B5EF4-FFF2-40B4-BE49-F238E27FC236}">
                <a16:creationId xmlns:a16="http://schemas.microsoft.com/office/drawing/2014/main" id="{C0F5B30B-9DDA-4C6E-88FD-7CDD140A8BAA}"/>
              </a:ext>
            </a:extLst>
          </p:cNvPr>
          <p:cNvSpPr/>
          <p:nvPr/>
        </p:nvSpPr>
        <p:spPr>
          <a:xfrm>
            <a:off x="9826817" y="2059898"/>
            <a:ext cx="1474178" cy="1474178"/>
          </a:xfrm>
          <a:prstGeom prst="ellips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GB" sz="1400" b="1" dirty="0">
                <a:solidFill>
                  <a:schemeClr val="tx2">
                    <a:lumMod val="75000"/>
                    <a:lumOff val="25000"/>
                  </a:schemeClr>
                </a:solidFill>
              </a:rPr>
              <a:t>Metabolic </a:t>
            </a:r>
            <a:br>
              <a:rPr lang="en-GB" sz="1400" b="1" dirty="0">
                <a:solidFill>
                  <a:schemeClr val="tx2">
                    <a:lumMod val="75000"/>
                    <a:lumOff val="25000"/>
                  </a:schemeClr>
                </a:solidFill>
              </a:rPr>
            </a:br>
            <a:r>
              <a:rPr lang="en-GB" sz="1400" b="1" dirty="0">
                <a:solidFill>
                  <a:schemeClr val="tx2">
                    <a:lumMod val="75000"/>
                    <a:lumOff val="25000"/>
                  </a:schemeClr>
                </a:solidFill>
              </a:rPr>
              <a:t>activity</a:t>
            </a:r>
            <a:br>
              <a:rPr lang="en-GB" sz="1050" b="1" dirty="0">
                <a:solidFill>
                  <a:schemeClr val="tx2">
                    <a:lumMod val="75000"/>
                    <a:lumOff val="25000"/>
                  </a:schemeClr>
                </a:solidFill>
              </a:rPr>
            </a:br>
            <a:endParaRPr lang="en-GB" sz="1050" b="1" dirty="0">
              <a:solidFill>
                <a:schemeClr val="tx2">
                  <a:lumMod val="75000"/>
                  <a:lumOff val="25000"/>
                </a:schemeClr>
              </a:solidFill>
            </a:endParaRPr>
          </a:p>
          <a:p>
            <a:pPr algn="ctr"/>
            <a:r>
              <a:rPr lang="en-GB" sz="1200" i="1" dirty="0">
                <a:solidFill>
                  <a:schemeClr val="tx2">
                    <a:lumMod val="75000"/>
                    <a:lumOff val="25000"/>
                  </a:schemeClr>
                </a:solidFill>
              </a:rPr>
              <a:t>CYP2A6</a:t>
            </a:r>
            <a:endParaRPr lang="en-GB" sz="1050" i="1" dirty="0">
              <a:solidFill>
                <a:schemeClr val="tx2">
                  <a:lumMod val="75000"/>
                  <a:lumOff val="25000"/>
                </a:schemeClr>
              </a:solidFill>
            </a:endParaRPr>
          </a:p>
        </p:txBody>
      </p:sp>
      <p:sp>
        <p:nvSpPr>
          <p:cNvPr id="38" name="Oval 37">
            <a:extLst>
              <a:ext uri="{FF2B5EF4-FFF2-40B4-BE49-F238E27FC236}">
                <a16:creationId xmlns:a16="http://schemas.microsoft.com/office/drawing/2014/main" id="{39B6BF9E-57D1-4096-A7FA-ED3D6425508B}"/>
              </a:ext>
            </a:extLst>
          </p:cNvPr>
          <p:cNvSpPr/>
          <p:nvPr/>
        </p:nvSpPr>
        <p:spPr>
          <a:xfrm>
            <a:off x="7563122" y="1863837"/>
            <a:ext cx="1768614" cy="1768614"/>
          </a:xfrm>
          <a:prstGeom prst="ellipse">
            <a:avLst/>
          </a:pr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GB" sz="1400" b="1" dirty="0" err="1">
                <a:solidFill>
                  <a:schemeClr val="accent2">
                    <a:lumMod val="75000"/>
                  </a:schemeClr>
                </a:solidFill>
              </a:rPr>
              <a:t>nAChR</a:t>
            </a:r>
            <a:br>
              <a:rPr lang="en-GB" sz="1400" b="1" dirty="0">
                <a:solidFill>
                  <a:schemeClr val="accent2">
                    <a:lumMod val="75000"/>
                  </a:schemeClr>
                </a:solidFill>
              </a:rPr>
            </a:br>
            <a:r>
              <a:rPr lang="en-GB" sz="1400" b="1" dirty="0">
                <a:solidFill>
                  <a:schemeClr val="accent2">
                    <a:lumMod val="75000"/>
                  </a:schemeClr>
                </a:solidFill>
              </a:rPr>
              <a:t>activity</a:t>
            </a:r>
            <a:br>
              <a:rPr lang="en-GB" sz="1050" b="1" dirty="0">
                <a:solidFill>
                  <a:schemeClr val="accent2">
                    <a:lumMod val="75000"/>
                  </a:schemeClr>
                </a:solidFill>
              </a:rPr>
            </a:br>
            <a:endParaRPr lang="en-GB" sz="1050" b="1" dirty="0">
              <a:solidFill>
                <a:schemeClr val="accent2">
                  <a:lumMod val="75000"/>
                </a:schemeClr>
              </a:solidFill>
            </a:endParaRPr>
          </a:p>
          <a:p>
            <a:pPr algn="ctr"/>
            <a:r>
              <a:rPr lang="en-GB" sz="1200" i="1" dirty="0">
                <a:solidFill>
                  <a:schemeClr val="accent2">
                    <a:lumMod val="75000"/>
                  </a:schemeClr>
                </a:solidFill>
              </a:rPr>
              <a:t>CHRNA4; CHRNA5; </a:t>
            </a:r>
            <a:br>
              <a:rPr lang="en-GB" sz="1200" i="1" dirty="0">
                <a:solidFill>
                  <a:schemeClr val="accent2">
                    <a:lumMod val="75000"/>
                  </a:schemeClr>
                </a:solidFill>
              </a:rPr>
            </a:br>
            <a:r>
              <a:rPr lang="en-GB" sz="1200" i="1" dirty="0">
                <a:solidFill>
                  <a:schemeClr val="accent2">
                    <a:lumMod val="75000"/>
                  </a:schemeClr>
                </a:solidFill>
              </a:rPr>
              <a:t>CHRNA3; CHRNA7; </a:t>
            </a:r>
            <a:br>
              <a:rPr lang="en-GB" sz="1200" i="1" dirty="0">
                <a:solidFill>
                  <a:schemeClr val="accent2">
                    <a:lumMod val="75000"/>
                  </a:schemeClr>
                </a:solidFill>
              </a:rPr>
            </a:br>
            <a:r>
              <a:rPr lang="en-GB" sz="1200" i="1" dirty="0">
                <a:solidFill>
                  <a:schemeClr val="accent2">
                    <a:lumMod val="75000"/>
                  </a:schemeClr>
                </a:solidFill>
              </a:rPr>
              <a:t>CHRNA8</a:t>
            </a:r>
          </a:p>
        </p:txBody>
      </p:sp>
      <p:sp>
        <p:nvSpPr>
          <p:cNvPr id="39" name="Oval 38">
            <a:extLst>
              <a:ext uri="{FF2B5EF4-FFF2-40B4-BE49-F238E27FC236}">
                <a16:creationId xmlns:a16="http://schemas.microsoft.com/office/drawing/2014/main" id="{C2B91D5F-13C1-4D9B-A832-5A60AFE4831B}"/>
              </a:ext>
            </a:extLst>
          </p:cNvPr>
          <p:cNvSpPr/>
          <p:nvPr/>
        </p:nvSpPr>
        <p:spPr>
          <a:xfrm>
            <a:off x="9968085" y="3803371"/>
            <a:ext cx="1768614" cy="1768614"/>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GB" sz="1400" b="1" dirty="0">
                <a:solidFill>
                  <a:schemeClr val="accent3">
                    <a:lumMod val="75000"/>
                  </a:schemeClr>
                </a:solidFill>
              </a:rPr>
              <a:t>Dopaminergic</a:t>
            </a:r>
            <a:br>
              <a:rPr lang="en-GB" sz="1400" b="1" dirty="0">
                <a:solidFill>
                  <a:schemeClr val="accent3">
                    <a:lumMod val="75000"/>
                  </a:schemeClr>
                </a:solidFill>
              </a:rPr>
            </a:br>
            <a:r>
              <a:rPr lang="en-GB" sz="1400" b="1" dirty="0">
                <a:solidFill>
                  <a:schemeClr val="accent3">
                    <a:lumMod val="75000"/>
                  </a:schemeClr>
                </a:solidFill>
              </a:rPr>
              <a:t>activity</a:t>
            </a:r>
            <a:br>
              <a:rPr lang="en-GB" sz="1400" b="1" dirty="0">
                <a:solidFill>
                  <a:schemeClr val="accent3">
                    <a:lumMod val="75000"/>
                  </a:schemeClr>
                </a:solidFill>
              </a:rPr>
            </a:br>
            <a:endParaRPr lang="en-GB" sz="1050" b="1" dirty="0">
              <a:solidFill>
                <a:schemeClr val="accent3">
                  <a:lumMod val="75000"/>
                </a:schemeClr>
              </a:solidFill>
            </a:endParaRPr>
          </a:p>
          <a:p>
            <a:pPr algn="ctr"/>
            <a:r>
              <a:rPr lang="en-GB" sz="1200" i="1" dirty="0">
                <a:solidFill>
                  <a:schemeClr val="accent3">
                    <a:lumMod val="75000"/>
                  </a:schemeClr>
                </a:solidFill>
              </a:rPr>
              <a:t>DRD2; DRD3;</a:t>
            </a:r>
            <a:br>
              <a:rPr lang="en-GB" sz="1200" i="1" dirty="0">
                <a:solidFill>
                  <a:schemeClr val="accent3">
                    <a:lumMod val="75000"/>
                  </a:schemeClr>
                </a:solidFill>
              </a:rPr>
            </a:br>
            <a:r>
              <a:rPr lang="en-GB" sz="1200" i="1" dirty="0">
                <a:solidFill>
                  <a:schemeClr val="accent3">
                    <a:lumMod val="75000"/>
                  </a:schemeClr>
                </a:solidFill>
              </a:rPr>
              <a:t>DRD4; SLC6A2;</a:t>
            </a:r>
            <a:br>
              <a:rPr lang="en-GB" sz="1200" i="1" dirty="0">
                <a:solidFill>
                  <a:schemeClr val="accent3">
                    <a:lumMod val="75000"/>
                  </a:schemeClr>
                </a:solidFill>
              </a:rPr>
            </a:br>
            <a:r>
              <a:rPr lang="en-GB" sz="1200" i="1" dirty="0">
                <a:solidFill>
                  <a:schemeClr val="accent3">
                    <a:lumMod val="75000"/>
                  </a:schemeClr>
                </a:solidFill>
              </a:rPr>
              <a:t>SLC6A4</a:t>
            </a:r>
          </a:p>
        </p:txBody>
      </p:sp>
      <p:sp>
        <p:nvSpPr>
          <p:cNvPr id="40" name="Oval 39">
            <a:extLst>
              <a:ext uri="{FF2B5EF4-FFF2-40B4-BE49-F238E27FC236}">
                <a16:creationId xmlns:a16="http://schemas.microsoft.com/office/drawing/2014/main" id="{0B824D76-763E-4243-9C2F-F9842D6D2A79}"/>
              </a:ext>
            </a:extLst>
          </p:cNvPr>
          <p:cNvSpPr/>
          <p:nvPr/>
        </p:nvSpPr>
        <p:spPr>
          <a:xfrm>
            <a:off x="6726992" y="3709349"/>
            <a:ext cx="1474178" cy="1474178"/>
          </a:xfrm>
          <a:prstGeom prst="ellipse">
            <a:avLst/>
          </a:prstGeom>
          <a:solidFill>
            <a:schemeClr val="accent5">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GB" sz="1400" b="1" dirty="0" err="1">
                <a:solidFill>
                  <a:schemeClr val="accent5">
                    <a:lumMod val="75000"/>
                  </a:schemeClr>
                </a:solidFill>
              </a:rPr>
              <a:t>Opioidergic</a:t>
            </a:r>
            <a:r>
              <a:rPr lang="en-GB" sz="1400" b="1" dirty="0">
                <a:solidFill>
                  <a:schemeClr val="accent5">
                    <a:lumMod val="75000"/>
                  </a:schemeClr>
                </a:solidFill>
              </a:rPr>
              <a:t> </a:t>
            </a:r>
            <a:br>
              <a:rPr lang="en-GB" sz="1400" b="1" dirty="0">
                <a:solidFill>
                  <a:schemeClr val="accent5">
                    <a:lumMod val="75000"/>
                  </a:schemeClr>
                </a:solidFill>
              </a:rPr>
            </a:br>
            <a:r>
              <a:rPr lang="en-GB" sz="1400" b="1" dirty="0">
                <a:solidFill>
                  <a:schemeClr val="accent5">
                    <a:lumMod val="75000"/>
                  </a:schemeClr>
                </a:solidFill>
              </a:rPr>
              <a:t>activity</a:t>
            </a:r>
            <a:br>
              <a:rPr lang="en-GB" sz="1400" b="1" dirty="0">
                <a:solidFill>
                  <a:schemeClr val="accent5">
                    <a:lumMod val="75000"/>
                  </a:schemeClr>
                </a:solidFill>
              </a:rPr>
            </a:br>
            <a:endParaRPr lang="en-GB" sz="1050" b="1" dirty="0">
              <a:solidFill>
                <a:schemeClr val="accent5">
                  <a:lumMod val="75000"/>
                </a:schemeClr>
              </a:solidFill>
            </a:endParaRPr>
          </a:p>
          <a:p>
            <a:pPr algn="ctr"/>
            <a:r>
              <a:rPr lang="en-GB" sz="1200" i="1" dirty="0">
                <a:solidFill>
                  <a:schemeClr val="accent5">
                    <a:lumMod val="75000"/>
                  </a:schemeClr>
                </a:solidFill>
              </a:rPr>
              <a:t>OPRM1</a:t>
            </a:r>
          </a:p>
        </p:txBody>
      </p:sp>
      <p:sp>
        <p:nvSpPr>
          <p:cNvPr id="41" name="Oval 40">
            <a:extLst>
              <a:ext uri="{FF2B5EF4-FFF2-40B4-BE49-F238E27FC236}">
                <a16:creationId xmlns:a16="http://schemas.microsoft.com/office/drawing/2014/main" id="{A264ACD7-2CFB-442E-BE9C-CA92F597913A}"/>
              </a:ext>
            </a:extLst>
          </p:cNvPr>
          <p:cNvSpPr/>
          <p:nvPr/>
        </p:nvSpPr>
        <p:spPr>
          <a:xfrm>
            <a:off x="8216783" y="4725144"/>
            <a:ext cx="1474178" cy="1474178"/>
          </a:xfrm>
          <a:prstGeom prst="ellipse">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GB" sz="1400" b="1" dirty="0">
                <a:solidFill>
                  <a:schemeClr val="accent4">
                    <a:lumMod val="75000"/>
                  </a:schemeClr>
                </a:solidFill>
              </a:rPr>
              <a:t>Serotonergic </a:t>
            </a:r>
            <a:br>
              <a:rPr lang="en-GB" sz="1400" b="1" dirty="0">
                <a:solidFill>
                  <a:schemeClr val="accent4">
                    <a:lumMod val="75000"/>
                  </a:schemeClr>
                </a:solidFill>
              </a:rPr>
            </a:br>
            <a:r>
              <a:rPr lang="en-GB" sz="1400" b="1" dirty="0">
                <a:solidFill>
                  <a:schemeClr val="accent4">
                    <a:lumMod val="75000"/>
                  </a:schemeClr>
                </a:solidFill>
              </a:rPr>
              <a:t>activity</a:t>
            </a:r>
            <a:br>
              <a:rPr lang="en-GB" sz="1050" b="1" dirty="0">
                <a:solidFill>
                  <a:schemeClr val="accent4">
                    <a:lumMod val="75000"/>
                  </a:schemeClr>
                </a:solidFill>
              </a:rPr>
            </a:br>
            <a:endParaRPr lang="en-GB" sz="1050" b="1" dirty="0">
              <a:solidFill>
                <a:schemeClr val="accent4">
                  <a:lumMod val="75000"/>
                </a:schemeClr>
              </a:solidFill>
            </a:endParaRPr>
          </a:p>
          <a:p>
            <a:pPr algn="ctr"/>
            <a:r>
              <a:rPr lang="en-GB" sz="1200" i="1" dirty="0">
                <a:solidFill>
                  <a:schemeClr val="accent4">
                    <a:lumMod val="75000"/>
                  </a:schemeClr>
                </a:solidFill>
              </a:rPr>
              <a:t>HTR2A</a:t>
            </a:r>
          </a:p>
        </p:txBody>
      </p:sp>
      <p:sp>
        <p:nvSpPr>
          <p:cNvPr id="42" name="TextBox 41">
            <a:extLst>
              <a:ext uri="{FF2B5EF4-FFF2-40B4-BE49-F238E27FC236}">
                <a16:creationId xmlns:a16="http://schemas.microsoft.com/office/drawing/2014/main" id="{ED8238D7-BAE4-4CF2-A72E-83A0B88CF728}"/>
              </a:ext>
            </a:extLst>
          </p:cNvPr>
          <p:cNvSpPr txBox="1"/>
          <p:nvPr/>
        </p:nvSpPr>
        <p:spPr>
          <a:xfrm>
            <a:off x="6290122" y="1412010"/>
            <a:ext cx="5362129"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1800"/>
              </a:spcBef>
              <a:spcAft>
                <a:spcPts val="0"/>
              </a:spcAft>
              <a:buClrTx/>
              <a:buSzTx/>
              <a:buFont typeface="Arial" panose="020B0604020202020204" pitchFamily="34" charset="0"/>
              <a:buNone/>
              <a:tabLst/>
              <a:defRPr/>
            </a:pPr>
            <a:r>
              <a:rPr kumimoji="0" lang="en-GB" sz="1400" b="1" i="0" u="none" strike="noStrike" kern="1200" cap="none" spc="0" normalizeH="0" baseline="0" noProof="0" dirty="0">
                <a:ln>
                  <a:noFill/>
                </a:ln>
                <a:solidFill>
                  <a:srgbClr val="3F1A01"/>
                </a:solidFill>
                <a:effectLst/>
                <a:uLnTx/>
                <a:uFillTx/>
                <a:latin typeface="Arial"/>
                <a:ea typeface="+mn-ea"/>
                <a:cs typeface="+mn-cs"/>
              </a:rPr>
              <a:t>Key genes involved in nicotine addiction</a:t>
            </a:r>
            <a:r>
              <a:rPr kumimoji="0" lang="en-GB" sz="1400" b="1" i="0" u="none" strike="noStrike" kern="1200" cap="none" spc="0" normalizeH="0" baseline="30000" noProof="0" dirty="0">
                <a:ln>
                  <a:noFill/>
                </a:ln>
                <a:solidFill>
                  <a:srgbClr val="3F1A01"/>
                </a:solidFill>
                <a:effectLst/>
                <a:uLnTx/>
                <a:uFillTx/>
                <a:latin typeface="Arial"/>
                <a:ea typeface="+mn-ea"/>
                <a:cs typeface="+mn-cs"/>
              </a:rPr>
              <a:t>2</a:t>
            </a:r>
            <a:endParaRPr kumimoji="0" lang="en-GB" sz="1400" b="1" i="0" u="none" strike="noStrike" kern="1200" cap="none" spc="0" normalizeH="0" baseline="0" noProof="0" dirty="0">
              <a:ln>
                <a:noFill/>
              </a:ln>
              <a:solidFill>
                <a:srgbClr val="3F1A01"/>
              </a:solidFill>
              <a:effectLst/>
              <a:uLnTx/>
              <a:uFillTx/>
              <a:latin typeface="Arial"/>
              <a:ea typeface="+mn-ea"/>
              <a:cs typeface="+mn-cs"/>
            </a:endParaRPr>
          </a:p>
        </p:txBody>
      </p:sp>
    </p:spTree>
    <p:extLst>
      <p:ext uri="{BB962C8B-B14F-4D97-AF65-F5344CB8AC3E}">
        <p14:creationId xmlns:p14="http://schemas.microsoft.com/office/powerpoint/2010/main" val="3543418263"/>
      </p:ext>
    </p:extLst>
  </p:cSld>
  <p:clrMapOvr>
    <a:masterClrMapping/>
  </p:clrMapOvr>
</p:sld>
</file>

<file path=ppt/theme/theme1.xml><?xml version="1.0" encoding="utf-8"?>
<a:theme xmlns:a="http://schemas.openxmlformats.org/drawingml/2006/main" name="Office Theme">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v4" id="{B78E2528-6A34-4D57-9586-40EB99C5AB5F}" vid="{5BD959D7-3C72-4A14-ABA8-21435FAD6A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2" ma:contentTypeDescription="Create a new document." ma:contentTypeScope="" ma:versionID="54b255b191e97599d06abbcfa5c08430">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c0893247c1de1bf2566ac7831acc4668"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FBE14FC-6830-41D9-B09E-A6AE3E264A06}">
  <ds:schemaRefs>
    <ds:schemaRef ds:uri="http://schemas.microsoft.com/sharepoint/v3/contenttype/forms"/>
  </ds:schemaRefs>
</ds:datastoreItem>
</file>

<file path=customXml/itemProps2.xml><?xml version="1.0" encoding="utf-8"?>
<ds:datastoreItem xmlns:ds="http://schemas.openxmlformats.org/officeDocument/2006/customXml" ds:itemID="{0EAD98DE-715D-4218-A8DC-58DC603D87D7}">
  <ds:schemaRefs>
    <ds:schemaRef ds:uri="http://schemas.openxmlformats.org/package/2006/metadata/core-properties"/>
    <ds:schemaRef ds:uri="http://purl.org/dc/terms/"/>
    <ds:schemaRef ds:uri="http://schemas.microsoft.com/office/infopath/2007/PartnerControls"/>
    <ds:schemaRef ds:uri="28627d7c-4416-4bc1-86cf-ca6c3a42a8f2"/>
    <ds:schemaRef ds:uri="http://schemas.microsoft.com/office/2006/documentManagement/types"/>
    <ds:schemaRef ds:uri="http://schemas.microsoft.com/office/2006/metadata/properties"/>
    <ds:schemaRef ds:uri="08562aa6-c0ad-4fb9-8a82-15409d3a28b4"/>
    <ds:schemaRef ds:uri="http://purl.org/dc/elements/1.1/"/>
    <ds:schemaRef ds:uri="http://www.w3.org/XML/1998/namespace"/>
    <ds:schemaRef ds:uri="http://purl.org/dc/dcmitype/"/>
  </ds:schemaRefs>
</ds:datastoreItem>
</file>

<file path=customXml/itemProps3.xml><?xml version="1.0" encoding="utf-8"?>
<ds:datastoreItem xmlns:ds="http://schemas.openxmlformats.org/officeDocument/2006/customXml" ds:itemID="{7A0DBDE2-3868-45BD-A37E-BC1FA02370E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27d7c-4416-4bc1-86cf-ca6c3a42a8f2"/>
    <ds:schemaRef ds:uri="08562aa6-c0ad-4fb9-8a82-15409d3a2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Neurotorium - PowerPoint-Skabelon - Med slideeksempler</Template>
  <TotalTime>34180</TotalTime>
  <Words>659</Words>
  <Application>Microsoft Office PowerPoint</Application>
  <PresentationFormat>Widescreen</PresentationFormat>
  <Paragraphs>40</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BlinkMacSystemFont</vt:lpstr>
      <vt:lpstr>Calibri</vt:lpstr>
      <vt:lpstr>Times New Roman</vt:lpstr>
      <vt:lpstr>Office Theme</vt:lpstr>
      <vt:lpstr>Nicotine and the brain</vt:lpstr>
    </vt:vector>
  </TitlesOfParts>
  <Company>Neurotorium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Addiction</dc:title>
  <dc:subject>Neurotorium PowerPoint</dc:subject>
  <dc:creator>Liz Kelly</dc:creator>
  <cp:lastModifiedBy>Mathias Velløv Petersen</cp:lastModifiedBy>
  <cp:revision>709</cp:revision>
  <cp:lastPrinted>2022-12-08T10:28:49Z</cp:lastPrinted>
  <dcterms:created xsi:type="dcterms:W3CDTF">2022-02-04T12:28:06Z</dcterms:created>
  <dcterms:modified xsi:type="dcterms:W3CDTF">2023-03-27T12:14:46Z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