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1018" r:id="rId5"/>
  </p:sldIdLst>
  <p:sldSz cx="12192000" cy="6858000"/>
  <p:notesSz cx="7010400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114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134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7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  <p:cmAuthor id="6" name="Jan Egebjerg" initials="JE" lastIdx="2" clrIdx="5">
    <p:extLst>
      <p:ext uri="{19B8F6BF-5375-455C-9EA6-DF929625EA0E}">
        <p15:presenceInfo xmlns:p15="http://schemas.microsoft.com/office/powerpoint/2012/main" userId="S::je@lundbeckfonden.com::339eb90d-65ca-4e95-a944-0b983e0282d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FC7B23"/>
    <a:srgbClr val="C00000"/>
    <a:srgbClr val="B59E5F"/>
    <a:srgbClr val="FFFFFF"/>
    <a:srgbClr val="E5ECE9"/>
    <a:srgbClr val="ECE7D7"/>
    <a:srgbClr val="DBDBDB"/>
    <a:srgbClr val="DEE6EE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991" autoAdjust="0"/>
    <p:restoredTop sz="72265" autoAdjust="0"/>
  </p:normalViewPr>
  <p:slideViewPr>
    <p:cSldViewPr>
      <p:cViewPr varScale="1">
        <p:scale>
          <a:sx n="117" d="100"/>
          <a:sy n="117" d="100"/>
        </p:scale>
        <p:origin x="2676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95" d="100"/>
          <a:sy n="95" d="100"/>
        </p:scale>
        <p:origin x="353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27-03-2023</a:t>
            </a:fld>
            <a:endParaRPr lang="da-DK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8925" y="1162050"/>
            <a:ext cx="4770438" cy="2682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da-DK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76000" y="4473892"/>
            <a:ext cx="4795040" cy="3660459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 </a:t>
            </a:r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preparation derived from the cannabis plant is one of the oldest known medicinal plants, thought to have been used for thousands of years.</a:t>
            </a:r>
            <a:r>
              <a:rPr lang="en-GB" baseline="30000" dirty="0"/>
              <a:t>[Pertwee, 2006]</a:t>
            </a:r>
            <a:r>
              <a:rPr lang="en-GB" dirty="0"/>
              <a:t> However, pharmacological research into marijuana largely began in the 1940s, which lead to the identification of the cannabinoids in marijuana and of the endogenous cannabinoid system in the brain.</a:t>
            </a:r>
            <a:r>
              <a:rPr lang="en-GB" baseline="30000" dirty="0"/>
              <a:t>[Pertwee, 2006]</a:t>
            </a:r>
            <a:r>
              <a:rPr lang="en-GB" dirty="0"/>
              <a:t> Research into cannabis was accelerated, in part, by the increased recreational use of marijuana.</a:t>
            </a:r>
            <a:r>
              <a:rPr lang="en-GB" baseline="30000" dirty="0"/>
              <a:t>[Pertwee, 2006]</a:t>
            </a:r>
            <a:r>
              <a:rPr lang="en-GB" dirty="0"/>
              <a:t> Cannabis dependence and withdrawal has been studied in animal models of addiction, as well as in large human population studies and cohort and self-report studies.</a:t>
            </a:r>
            <a:r>
              <a:rPr lang="en-GB" baseline="30000" dirty="0"/>
              <a:t>[Ramesh et al., 2011]</a:t>
            </a:r>
            <a:r>
              <a:rPr lang="en-GB" dirty="0"/>
              <a:t> However, despite the research that has been conducted to date, approved pharmacological treatments for cannabis dependence have not proven forthcoming.</a:t>
            </a:r>
            <a:r>
              <a:rPr lang="en-GB" baseline="30000" dirty="0"/>
              <a:t>[Ramesh et al., 2011]</a:t>
            </a:r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GB" dirty="0"/>
              <a:t>Pertwee RG. Cannabinoid pharmacology: the first 66 years. Br J </a:t>
            </a:r>
            <a:r>
              <a:rPr lang="en-GB" dirty="0" err="1"/>
              <a:t>Pharmacol</a:t>
            </a:r>
            <a:r>
              <a:rPr lang="en-GB" dirty="0"/>
              <a:t> 2006; 147 (</a:t>
            </a:r>
            <a:r>
              <a:rPr lang="en-GB" dirty="0" err="1"/>
              <a:t>Suppl</a:t>
            </a:r>
            <a:r>
              <a:rPr lang="en-GB" dirty="0"/>
              <a:t> 1): S163–171.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GB" dirty="0"/>
              <a:t>Ramesh D, </a:t>
            </a:r>
            <a:r>
              <a:rPr lang="en-GB" dirty="0" err="1"/>
              <a:t>Schlosburg</a:t>
            </a:r>
            <a:r>
              <a:rPr lang="en-GB" dirty="0"/>
              <a:t> JE, </a:t>
            </a:r>
            <a:r>
              <a:rPr lang="en-GB" dirty="0" err="1"/>
              <a:t>Wiebelhaus</a:t>
            </a:r>
            <a:r>
              <a:rPr lang="en-GB" dirty="0"/>
              <a:t> JM, Lichtman AH. Marijuana dependence: not just smoke and mirrors. ILAR J 2011; 52 (3): 295–308.</a:t>
            </a:r>
          </a:p>
          <a:p>
            <a:endParaRPr lang="en-GB" dirty="0"/>
          </a:p>
          <a:p>
            <a:r>
              <a:rPr lang="en-GB" dirty="0"/>
              <a:t>Other references used on slide: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US" dirty="0"/>
              <a:t>American Psychiatric Association (APA). Diagnostic and Statistical Manual of Mental Disorders, 5</a:t>
            </a:r>
            <a:r>
              <a:rPr lang="en-US" baseline="30000" dirty="0"/>
              <a:t>th</a:t>
            </a:r>
            <a:r>
              <a:rPr lang="en-US" dirty="0"/>
              <a:t> edition. American Psychiatric Association, 2013.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GB" dirty="0"/>
              <a:t>Maccarrone M, Maldonado R, Casas M, et al. Cannabinoids therapeutic use: what is our current understanding following the introduction of THC, THC:CBD </a:t>
            </a:r>
            <a:r>
              <a:rPr lang="en-GB" dirty="0" err="1"/>
              <a:t>oromucosal</a:t>
            </a:r>
            <a:r>
              <a:rPr lang="en-GB" dirty="0"/>
              <a:t> spray and others? Expert Rev Clin </a:t>
            </a:r>
            <a:r>
              <a:rPr lang="en-GB" dirty="0" err="1"/>
              <a:t>Pharmacol</a:t>
            </a:r>
            <a:r>
              <a:rPr lang="en-GB" dirty="0"/>
              <a:t> 2017; 10 (4): 443–455.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GB" dirty="0"/>
              <a:t>Schlag AK, O’Sullivan SE, Zafar RR, Nutt DJ. Current controversies in medical cannabis: recent developments in human clinical applications and potential therapeutics. Neuropharmacology 2021; 191: 108586.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GB" dirty="0"/>
              <a:t>Shahbazi F, </a:t>
            </a:r>
            <a:r>
              <a:rPr lang="en-GB" dirty="0" err="1"/>
              <a:t>Grandi</a:t>
            </a:r>
            <a:r>
              <a:rPr lang="en-GB" dirty="0"/>
              <a:t> V, Banerjee A, </a:t>
            </a:r>
            <a:r>
              <a:rPr lang="en-GB" dirty="0" err="1"/>
              <a:t>Trant</a:t>
            </a:r>
            <a:r>
              <a:rPr lang="en-GB" dirty="0"/>
              <a:t> JF. Cannabinoids and cannabinoid receptors: the story so far. </a:t>
            </a:r>
            <a:r>
              <a:rPr lang="en-GB" dirty="0" err="1"/>
              <a:t>iScience</a:t>
            </a:r>
            <a:r>
              <a:rPr lang="en-GB" dirty="0"/>
              <a:t> 2020; 23 (7): 101301.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pPr/>
              <a:t>1</a:t>
            </a:fld>
            <a:endParaRPr lang="da-DK" dirty="0"/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D00865DE-E24C-E07C-304B-F827568982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88925" y="1162050"/>
            <a:ext cx="4768850" cy="2682875"/>
          </a:xfrm>
        </p:spPr>
      </p:sp>
    </p:spTree>
    <p:extLst>
      <p:ext uri="{BB962C8B-B14F-4D97-AF65-F5344CB8AC3E}">
        <p14:creationId xmlns:p14="http://schemas.microsoft.com/office/powerpoint/2010/main" val="2269133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A20E5E7-2F36-4B72-8B83-275A02E8DFB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Substance use disorders and other addictions</a:t>
            </a:r>
            <a:r>
              <a:rPr lang="en-GB" dirty="0"/>
              <a:t> – </a:t>
            </a:r>
            <a:r>
              <a:rPr lang="en-US" dirty="0"/>
              <a:t>Neurobiology and aetiology</a:t>
            </a: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CA773A1-8A8D-4AE4-BA80-16F0655A4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Cannabis and the brain</a:t>
            </a:r>
            <a:endParaRPr lang="en-GB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AF6DE27A-4E06-44B6-B8E1-3E5F1EB6AD89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GB" sz="1400" dirty="0">
                <a:solidFill>
                  <a:schemeClr val="tx1"/>
                </a:solidFill>
              </a:rPr>
              <a:t>Marijuana is isolated from the plant </a:t>
            </a:r>
            <a:r>
              <a:rPr lang="en-GB" sz="1400" i="1" dirty="0">
                <a:solidFill>
                  <a:schemeClr val="tx1"/>
                </a:solidFill>
              </a:rPr>
              <a:t>Cannabis sativa</a:t>
            </a:r>
            <a:r>
              <a:rPr lang="en-GB" sz="1400" dirty="0">
                <a:solidFill>
                  <a:schemeClr val="tx1"/>
                </a:solidFill>
              </a:rPr>
              <a:t>, and is commonly known as cannabis</a:t>
            </a:r>
            <a:r>
              <a:rPr lang="en-GB" sz="1400" baseline="30000" dirty="0">
                <a:solidFill>
                  <a:schemeClr val="tx1"/>
                </a:solidFill>
              </a:rPr>
              <a:t>1,2</a:t>
            </a:r>
          </a:p>
          <a:p>
            <a:pPr>
              <a:spcBef>
                <a:spcPts val="1200"/>
              </a:spcBef>
            </a:pPr>
            <a:r>
              <a:rPr lang="en-GB" sz="1400" dirty="0">
                <a:solidFill>
                  <a:schemeClr val="tx1"/>
                </a:solidFill>
              </a:rPr>
              <a:t>Marijuana is a combination (amongst other things) of THC (psychoactive) and CBD (not psychoactive):</a:t>
            </a:r>
            <a:r>
              <a:rPr lang="en-GB" sz="1400" baseline="30000" dirty="0">
                <a:solidFill>
                  <a:schemeClr val="tx1"/>
                </a:solidFill>
              </a:rPr>
              <a:t>1,2</a:t>
            </a:r>
          </a:p>
          <a:p>
            <a:pPr>
              <a:spcBef>
                <a:spcPts val="1200"/>
              </a:spcBef>
            </a:pPr>
            <a:endParaRPr lang="en-GB" sz="1400" dirty="0">
              <a:solidFill>
                <a:schemeClr val="tx1"/>
              </a:solidFill>
            </a:endParaRPr>
          </a:p>
          <a:p>
            <a:pPr>
              <a:spcBef>
                <a:spcPts val="1200"/>
              </a:spcBef>
            </a:pPr>
            <a:endParaRPr lang="en-GB" sz="1400" dirty="0">
              <a:solidFill>
                <a:schemeClr val="tx1"/>
              </a:solidFill>
            </a:endParaRPr>
          </a:p>
          <a:p>
            <a:pPr>
              <a:spcBef>
                <a:spcPts val="1200"/>
              </a:spcBef>
            </a:pPr>
            <a:endParaRPr lang="en-GB" sz="1400" dirty="0">
              <a:solidFill>
                <a:schemeClr val="tx1"/>
              </a:solidFill>
            </a:endParaRPr>
          </a:p>
          <a:p>
            <a:pPr>
              <a:spcBef>
                <a:spcPts val="1200"/>
              </a:spcBef>
            </a:pPr>
            <a:endParaRPr lang="en-GB" sz="1400" dirty="0">
              <a:solidFill>
                <a:schemeClr val="tx1"/>
              </a:solidFill>
            </a:endParaRPr>
          </a:p>
          <a:p>
            <a:pPr>
              <a:spcBef>
                <a:spcPts val="1200"/>
              </a:spcBef>
            </a:pPr>
            <a:r>
              <a:rPr lang="en-GB" sz="1400" dirty="0">
                <a:solidFill>
                  <a:schemeClr val="tx1"/>
                </a:solidFill>
              </a:rPr>
              <a:t>Over time, marijuana use can lead to the development of problematic use, cannabis-use disorder, and the potential for tolerance and withdrawal</a:t>
            </a:r>
            <a:r>
              <a:rPr lang="en-GB" sz="1400" baseline="30000" dirty="0">
                <a:solidFill>
                  <a:schemeClr val="tx1"/>
                </a:solidFill>
              </a:rPr>
              <a:t>3</a:t>
            </a:r>
            <a:endParaRPr lang="en-GB" sz="1400" dirty="0">
              <a:solidFill>
                <a:schemeClr val="tx1"/>
              </a:solidFill>
            </a:endParaRPr>
          </a:p>
          <a:p>
            <a:pPr>
              <a:spcBef>
                <a:spcPts val="1200"/>
              </a:spcBef>
            </a:pPr>
            <a:r>
              <a:rPr lang="en-GB" sz="1400" dirty="0">
                <a:solidFill>
                  <a:schemeClr val="tx1"/>
                </a:solidFill>
              </a:rPr>
              <a:t>Controlled laboratory studies have suggested that chronic marijuana use leads to changes in behaviour and brain chemistry, and can result in dependence</a:t>
            </a:r>
            <a:r>
              <a:rPr lang="en-GB" sz="1400" baseline="30000" dirty="0">
                <a:solidFill>
                  <a:schemeClr val="tx1"/>
                </a:solidFill>
              </a:rPr>
              <a:t>4</a:t>
            </a:r>
            <a:endParaRPr lang="en-GB" sz="1400" dirty="0">
              <a:solidFill>
                <a:schemeClr val="tx1"/>
              </a:solidFill>
            </a:endParaRPr>
          </a:p>
          <a:p>
            <a:pPr lvl="1"/>
            <a:r>
              <a:rPr lang="en-GB" sz="1200" dirty="0">
                <a:solidFill>
                  <a:schemeClr val="tx1"/>
                </a:solidFill>
              </a:rPr>
              <a:t>Chronic marijuana use results in downregulation of CB</a:t>
            </a:r>
            <a:r>
              <a:rPr lang="en-GB" sz="1200" baseline="-25000" dirty="0">
                <a:solidFill>
                  <a:schemeClr val="tx1"/>
                </a:solidFill>
              </a:rPr>
              <a:t>1</a:t>
            </a:r>
            <a:r>
              <a:rPr lang="en-GB" sz="1200" dirty="0">
                <a:solidFill>
                  <a:schemeClr val="tx1"/>
                </a:solidFill>
              </a:rPr>
              <a:t> receptors, as well as dysregulation of serotonin signalling, and an altered stress response</a:t>
            </a:r>
            <a:r>
              <a:rPr lang="en-GB" sz="1200" baseline="30000" dirty="0">
                <a:solidFill>
                  <a:schemeClr val="tx1"/>
                </a:solidFill>
              </a:rPr>
              <a:t>4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06014092-06F7-4E6D-B850-77C93B469E34}"/>
              </a:ext>
            </a:extLst>
          </p:cNvPr>
          <p:cNvSpPr>
            <a:spLocks noGrp="1"/>
          </p:cNvSpPr>
          <p:nvPr>
            <p:ph sz="half" idx="2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1400" b="1" dirty="0">
                <a:solidFill>
                  <a:schemeClr val="tx1"/>
                </a:solidFill>
              </a:rPr>
              <a:t>Medical marijuana</a:t>
            </a:r>
          </a:p>
          <a:p>
            <a:r>
              <a:rPr lang="en-GB" sz="1400" dirty="0">
                <a:solidFill>
                  <a:schemeClr val="tx1"/>
                </a:solidFill>
              </a:rPr>
              <a:t>Many of the medical benefits of marijuana are thought to relate to CBD; however, other minor cannabinoids are present in marijuana and are thought to play a role too</a:t>
            </a:r>
            <a:r>
              <a:rPr lang="en-GB" sz="1400" baseline="30000" dirty="0">
                <a:solidFill>
                  <a:schemeClr val="tx1"/>
                </a:solidFill>
              </a:rPr>
              <a:t>1,5</a:t>
            </a:r>
            <a:endParaRPr lang="en-GB" sz="1400" dirty="0">
              <a:solidFill>
                <a:schemeClr val="tx1"/>
              </a:solidFill>
            </a:endParaRPr>
          </a:p>
          <a:p>
            <a:r>
              <a:rPr lang="en-GB" sz="1400" dirty="0">
                <a:solidFill>
                  <a:schemeClr val="tx1"/>
                </a:solidFill>
              </a:rPr>
              <a:t>Understanding the medical benefits of CBD requires an appreciation of its interactions with the CNS</a:t>
            </a:r>
          </a:p>
          <a:p>
            <a:pPr lvl="1"/>
            <a:r>
              <a:rPr lang="en-GB" sz="1200" dirty="0">
                <a:solidFill>
                  <a:schemeClr val="tx1"/>
                </a:solidFill>
              </a:rPr>
              <a:t>THC agonises CB</a:t>
            </a:r>
            <a:r>
              <a:rPr lang="en-GB" sz="1200" baseline="-25000" dirty="0">
                <a:solidFill>
                  <a:schemeClr val="tx1"/>
                </a:solidFill>
              </a:rPr>
              <a:t>1</a:t>
            </a:r>
            <a:r>
              <a:rPr lang="en-GB" sz="1200" dirty="0">
                <a:solidFill>
                  <a:schemeClr val="tx1"/>
                </a:solidFill>
              </a:rPr>
              <a:t> receptors, down-regulating cyclic AMP production and leading to euphoria, relaxation, and </a:t>
            </a:r>
            <a:br>
              <a:rPr lang="en-GB" sz="1200" dirty="0">
                <a:solidFill>
                  <a:schemeClr val="tx1"/>
                </a:solidFill>
              </a:rPr>
            </a:br>
            <a:r>
              <a:rPr lang="en-GB" sz="1200" dirty="0">
                <a:solidFill>
                  <a:schemeClr val="tx1"/>
                </a:solidFill>
              </a:rPr>
              <a:t>anti-nociception</a:t>
            </a:r>
            <a:r>
              <a:rPr lang="en-GB" sz="1200" baseline="30000" dirty="0">
                <a:solidFill>
                  <a:schemeClr val="tx1"/>
                </a:solidFill>
              </a:rPr>
              <a:t>1,4,5</a:t>
            </a:r>
            <a:endParaRPr lang="en-GB" sz="1200" dirty="0">
              <a:solidFill>
                <a:schemeClr val="tx1"/>
              </a:solidFill>
            </a:endParaRPr>
          </a:p>
          <a:p>
            <a:pPr lvl="1"/>
            <a:r>
              <a:rPr lang="en-GB" sz="1200" dirty="0">
                <a:solidFill>
                  <a:schemeClr val="tx1"/>
                </a:solidFill>
              </a:rPr>
              <a:t>CBD is a partial agonist at CB</a:t>
            </a:r>
            <a:r>
              <a:rPr lang="en-GB" sz="1200" baseline="-25000" dirty="0">
                <a:solidFill>
                  <a:schemeClr val="tx1"/>
                </a:solidFill>
              </a:rPr>
              <a:t>2</a:t>
            </a:r>
            <a:r>
              <a:rPr lang="en-GB" sz="1200" dirty="0">
                <a:solidFill>
                  <a:schemeClr val="tx1"/>
                </a:solidFill>
              </a:rPr>
              <a:t> receptors, and only has low affinity for CB</a:t>
            </a:r>
            <a:r>
              <a:rPr lang="en-GB" sz="1200" baseline="-25000" dirty="0">
                <a:solidFill>
                  <a:schemeClr val="tx1"/>
                </a:solidFill>
              </a:rPr>
              <a:t>1</a:t>
            </a:r>
            <a:r>
              <a:rPr lang="en-GB" sz="1200" dirty="0">
                <a:solidFill>
                  <a:schemeClr val="tx1"/>
                </a:solidFill>
              </a:rPr>
              <a:t> receptors at which it is an antagonist</a:t>
            </a:r>
            <a:r>
              <a:rPr lang="en-GB" sz="1200" baseline="30000" dirty="0">
                <a:solidFill>
                  <a:schemeClr val="tx1"/>
                </a:solidFill>
              </a:rPr>
              <a:t>1,5</a:t>
            </a:r>
            <a:endParaRPr lang="en-GB" sz="1200" dirty="0">
              <a:solidFill>
                <a:schemeClr val="tx1"/>
              </a:solidFill>
            </a:endParaRPr>
          </a:p>
          <a:p>
            <a:r>
              <a:rPr lang="en-GB" sz="1400" dirty="0">
                <a:solidFill>
                  <a:schemeClr val="tx1"/>
                </a:solidFill>
              </a:rPr>
              <a:t>Cannabinoids have been investigated for the treatment </a:t>
            </a:r>
            <a:br>
              <a:rPr lang="en-GB" sz="1400" dirty="0">
                <a:solidFill>
                  <a:schemeClr val="tx1"/>
                </a:solidFill>
              </a:rPr>
            </a:br>
            <a:r>
              <a:rPr lang="en-GB" sz="1400" dirty="0">
                <a:solidFill>
                  <a:schemeClr val="tx1"/>
                </a:solidFill>
              </a:rPr>
              <a:t>of a host of conditions, including multiple sclerosis, Alzheimer’s disease, Parkinson’s disease, </a:t>
            </a:r>
            <a:br>
              <a:rPr lang="en-GB" sz="1400" dirty="0">
                <a:solidFill>
                  <a:schemeClr val="tx1"/>
                </a:solidFill>
              </a:rPr>
            </a:br>
            <a:r>
              <a:rPr lang="en-GB" sz="1400" dirty="0">
                <a:solidFill>
                  <a:schemeClr val="tx1"/>
                </a:solidFill>
              </a:rPr>
              <a:t>Huntingdon’s disease, and epilepsy</a:t>
            </a:r>
            <a:r>
              <a:rPr lang="en-GB" sz="1400" baseline="30000" dirty="0">
                <a:solidFill>
                  <a:schemeClr val="tx1"/>
                </a:solidFill>
              </a:rPr>
              <a:t>5,6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B2D2C9-0E04-4354-9FA3-8CA64CB8897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CB=cannabinoid; CBD=cannabidiol; CNS=central nervous system; GPCR=G-protein coupled receptor; THC=</a:t>
            </a:r>
            <a:r>
              <a:rPr lang="el-GR" dirty="0"/>
              <a:t>Δ</a:t>
            </a:r>
            <a:r>
              <a:rPr lang="en-GB" baseline="30000" dirty="0"/>
              <a:t>9</a:t>
            </a:r>
            <a:r>
              <a:rPr lang="en-GB" dirty="0"/>
              <a:t>-tetrahydrocannabinol</a:t>
            </a:r>
          </a:p>
          <a:p>
            <a:endParaRPr lang="en-GB" dirty="0"/>
          </a:p>
          <a:p>
            <a:r>
              <a:rPr lang="en-GB" dirty="0"/>
              <a:t>1. Shahbazi et al. </a:t>
            </a:r>
            <a:r>
              <a:rPr lang="en-GB" dirty="0" err="1"/>
              <a:t>iScience</a:t>
            </a:r>
            <a:r>
              <a:rPr lang="en-GB" dirty="0"/>
              <a:t> 2020;23(7):101301; 2. </a:t>
            </a:r>
            <a:r>
              <a:rPr lang="en-US" dirty="0"/>
              <a:t>Pertwee. Br J </a:t>
            </a:r>
            <a:r>
              <a:rPr lang="en-US" dirty="0" err="1"/>
              <a:t>Pharmacol</a:t>
            </a:r>
            <a:r>
              <a:rPr lang="en-US" dirty="0"/>
              <a:t> 2006;147(Suppl 1):S163–171; </a:t>
            </a:r>
            <a:r>
              <a:rPr lang="en-GB" dirty="0"/>
              <a:t>3. APA. DSM-5. 2013; </a:t>
            </a:r>
            <a:br>
              <a:rPr lang="en-GB" dirty="0"/>
            </a:br>
            <a:r>
              <a:rPr lang="en-GB" dirty="0"/>
              <a:t>4. Ramesh et al. ILAR J 2011;52(3):295–308; 5. Maccarrone et al. Expert Rev Clin </a:t>
            </a:r>
            <a:r>
              <a:rPr lang="en-GB" dirty="0" err="1"/>
              <a:t>Pharmacol</a:t>
            </a:r>
            <a:r>
              <a:rPr lang="en-GB" dirty="0"/>
              <a:t> 2017;10(4):443–455; 6. Schlag et al. Neuropharmacology 2021;191:108586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A895A5-4585-4D6B-8BEF-8C89030A2D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5E73D8C-6D1C-4360-8101-83ED279A0FF1}" type="slidenum">
              <a:rPr lang="en-GB" smtClean="0"/>
              <a:pPr/>
              <a:t>1</a:t>
            </a:fld>
            <a:endParaRPr lang="en-GB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C8A38680-C901-4813-B65E-89B780EE3AD1}"/>
              </a:ext>
            </a:extLst>
          </p:cNvPr>
          <p:cNvSpPr/>
          <p:nvPr/>
        </p:nvSpPr>
        <p:spPr>
          <a:xfrm>
            <a:off x="10650202" y="4917334"/>
            <a:ext cx="1352975" cy="1401511"/>
          </a:xfrm>
          <a:custGeom>
            <a:avLst/>
            <a:gdLst>
              <a:gd name="connsiteX0" fmla="*/ 675596 w 1352975"/>
              <a:gd name="connsiteY0" fmla="*/ 0 h 1401511"/>
              <a:gd name="connsiteX1" fmla="*/ 720571 w 1352975"/>
              <a:gd name="connsiteY1" fmla="*/ 89950 h 1401511"/>
              <a:gd name="connsiteX2" fmla="*/ 721391 w 1352975"/>
              <a:gd name="connsiteY2" fmla="*/ 90970 h 1401511"/>
              <a:gd name="connsiteX3" fmla="*/ 724910 w 1352975"/>
              <a:gd name="connsiteY3" fmla="*/ 98627 h 1401511"/>
              <a:gd name="connsiteX4" fmla="*/ 729501 w 1352975"/>
              <a:gd name="connsiteY4" fmla="*/ 107809 h 1401511"/>
              <a:gd name="connsiteX5" fmla="*/ 729129 w 1352975"/>
              <a:gd name="connsiteY5" fmla="*/ 107809 h 1401511"/>
              <a:gd name="connsiteX6" fmla="*/ 741375 w 1352975"/>
              <a:gd name="connsiteY6" fmla="*/ 134457 h 1401511"/>
              <a:gd name="connsiteX7" fmla="*/ 793246 w 1352975"/>
              <a:gd name="connsiteY7" fmla="*/ 525567 h 1401511"/>
              <a:gd name="connsiteX8" fmla="*/ 784273 w 1352975"/>
              <a:gd name="connsiteY8" fmla="*/ 703759 h 1401511"/>
              <a:gd name="connsiteX9" fmla="*/ 810128 w 1352975"/>
              <a:gd name="connsiteY9" fmla="*/ 672745 h 1401511"/>
              <a:gd name="connsiteX10" fmla="*/ 865809 w 1352975"/>
              <a:gd name="connsiteY10" fmla="*/ 613683 h 1401511"/>
              <a:gd name="connsiteX11" fmla="*/ 1138544 w 1352975"/>
              <a:gd name="connsiteY11" fmla="*/ 414304 h 1401511"/>
              <a:gd name="connsiteX12" fmla="*/ 1163287 w 1352975"/>
              <a:gd name="connsiteY12" fmla="*/ 406880 h 1401511"/>
              <a:gd name="connsiteX13" fmla="*/ 1163024 w 1352975"/>
              <a:gd name="connsiteY13" fmla="*/ 406617 h 1401511"/>
              <a:gd name="connsiteX14" fmla="*/ 1171820 w 1352975"/>
              <a:gd name="connsiteY14" fmla="*/ 404320 h 1401511"/>
              <a:gd name="connsiteX15" fmla="*/ 1178922 w 1352975"/>
              <a:gd name="connsiteY15" fmla="*/ 402189 h 1401511"/>
              <a:gd name="connsiteX16" fmla="*/ 1180116 w 1352975"/>
              <a:gd name="connsiteY16" fmla="*/ 402153 h 1401511"/>
              <a:gd name="connsiteX17" fmla="*/ 1266209 w 1352975"/>
              <a:gd name="connsiteY17" fmla="*/ 379665 h 1401511"/>
              <a:gd name="connsiteX18" fmla="*/ 1243721 w 1352975"/>
              <a:gd name="connsiteY18" fmla="*/ 465757 h 1401511"/>
              <a:gd name="connsiteX19" fmla="*/ 1243686 w 1352975"/>
              <a:gd name="connsiteY19" fmla="*/ 466952 h 1401511"/>
              <a:gd name="connsiteX20" fmla="*/ 1241552 w 1352975"/>
              <a:gd name="connsiteY20" fmla="*/ 474062 h 1401511"/>
              <a:gd name="connsiteX21" fmla="*/ 1239257 w 1352975"/>
              <a:gd name="connsiteY21" fmla="*/ 482850 h 1401511"/>
              <a:gd name="connsiteX22" fmla="*/ 1238994 w 1352975"/>
              <a:gd name="connsiteY22" fmla="*/ 482587 h 1401511"/>
              <a:gd name="connsiteX23" fmla="*/ 1231570 w 1352975"/>
              <a:gd name="connsiteY23" fmla="*/ 507330 h 1401511"/>
              <a:gd name="connsiteX24" fmla="*/ 1032191 w 1352975"/>
              <a:gd name="connsiteY24" fmla="*/ 780065 h 1401511"/>
              <a:gd name="connsiteX25" fmla="*/ 932886 w 1352975"/>
              <a:gd name="connsiteY25" fmla="*/ 869963 h 1401511"/>
              <a:gd name="connsiteX26" fmla="*/ 912224 w 1352975"/>
              <a:gd name="connsiteY26" fmla="*/ 884904 h 1401511"/>
              <a:gd name="connsiteX27" fmla="*/ 923086 w 1352975"/>
              <a:gd name="connsiteY27" fmla="*/ 884361 h 1401511"/>
              <a:gd name="connsiteX28" fmla="*/ 1242996 w 1352975"/>
              <a:gd name="connsiteY28" fmla="*/ 926528 h 1401511"/>
              <a:gd name="connsiteX29" fmla="*/ 1264792 w 1352975"/>
              <a:gd name="connsiteY29" fmla="*/ 936484 h 1401511"/>
              <a:gd name="connsiteX30" fmla="*/ 1264792 w 1352975"/>
              <a:gd name="connsiteY30" fmla="*/ 936182 h 1401511"/>
              <a:gd name="connsiteX31" fmla="*/ 1272309 w 1352975"/>
              <a:gd name="connsiteY31" fmla="*/ 939917 h 1401511"/>
              <a:gd name="connsiteX32" fmla="*/ 1278566 w 1352975"/>
              <a:gd name="connsiteY32" fmla="*/ 942775 h 1401511"/>
              <a:gd name="connsiteX33" fmla="*/ 1279399 w 1352975"/>
              <a:gd name="connsiteY33" fmla="*/ 943441 h 1401511"/>
              <a:gd name="connsiteX34" fmla="*/ 1352975 w 1352975"/>
              <a:gd name="connsiteY34" fmla="*/ 980003 h 1401511"/>
              <a:gd name="connsiteX35" fmla="*/ 1279400 w 1352975"/>
              <a:gd name="connsiteY35" fmla="*/ 1016565 h 1401511"/>
              <a:gd name="connsiteX36" fmla="*/ 1278566 w 1352975"/>
              <a:gd name="connsiteY36" fmla="*/ 1017232 h 1401511"/>
              <a:gd name="connsiteX37" fmla="*/ 1272302 w 1352975"/>
              <a:gd name="connsiteY37" fmla="*/ 1020092 h 1401511"/>
              <a:gd name="connsiteX38" fmla="*/ 1264792 w 1352975"/>
              <a:gd name="connsiteY38" fmla="*/ 1023824 h 1401511"/>
              <a:gd name="connsiteX39" fmla="*/ 1264792 w 1352975"/>
              <a:gd name="connsiteY39" fmla="*/ 1023522 h 1401511"/>
              <a:gd name="connsiteX40" fmla="*/ 1242996 w 1352975"/>
              <a:gd name="connsiteY40" fmla="*/ 1033478 h 1401511"/>
              <a:gd name="connsiteX41" fmla="*/ 923086 w 1352975"/>
              <a:gd name="connsiteY41" fmla="*/ 1075646 h 1401511"/>
              <a:gd name="connsiteX42" fmla="*/ 871999 w 1352975"/>
              <a:gd name="connsiteY42" fmla="*/ 1073731 h 1401511"/>
              <a:gd name="connsiteX43" fmla="*/ 881291 w 1352975"/>
              <a:gd name="connsiteY43" fmla="*/ 1082117 h 1401511"/>
              <a:gd name="connsiteX44" fmla="*/ 1022514 w 1352975"/>
              <a:gd name="connsiteY44" fmla="*/ 1267428 h 1401511"/>
              <a:gd name="connsiteX45" fmla="*/ 1028433 w 1352975"/>
              <a:gd name="connsiteY45" fmla="*/ 1283757 h 1401511"/>
              <a:gd name="connsiteX46" fmla="*/ 1028591 w 1352975"/>
              <a:gd name="connsiteY46" fmla="*/ 1283599 h 1401511"/>
              <a:gd name="connsiteX47" fmla="*/ 1030473 w 1352975"/>
              <a:gd name="connsiteY47" fmla="*/ 1289383 h 1401511"/>
              <a:gd name="connsiteX48" fmla="*/ 1032174 w 1352975"/>
              <a:gd name="connsiteY48" fmla="*/ 1294075 h 1401511"/>
              <a:gd name="connsiteX49" fmla="*/ 1032251 w 1352975"/>
              <a:gd name="connsiteY49" fmla="*/ 1294849 h 1401511"/>
              <a:gd name="connsiteX50" fmla="*/ 1050686 w 1352975"/>
              <a:gd name="connsiteY50" fmla="*/ 1351512 h 1401511"/>
              <a:gd name="connsiteX51" fmla="*/ 994023 w 1352975"/>
              <a:gd name="connsiteY51" fmla="*/ 1333077 h 1401511"/>
              <a:gd name="connsiteX52" fmla="*/ 993249 w 1352975"/>
              <a:gd name="connsiteY52" fmla="*/ 1332999 h 1401511"/>
              <a:gd name="connsiteX53" fmla="*/ 988562 w 1352975"/>
              <a:gd name="connsiteY53" fmla="*/ 1331300 h 1401511"/>
              <a:gd name="connsiteX54" fmla="*/ 982773 w 1352975"/>
              <a:gd name="connsiteY54" fmla="*/ 1329417 h 1401511"/>
              <a:gd name="connsiteX55" fmla="*/ 982931 w 1352975"/>
              <a:gd name="connsiteY55" fmla="*/ 1329259 h 1401511"/>
              <a:gd name="connsiteX56" fmla="*/ 966602 w 1352975"/>
              <a:gd name="connsiteY56" fmla="*/ 1323339 h 1401511"/>
              <a:gd name="connsiteX57" fmla="*/ 781291 w 1352975"/>
              <a:gd name="connsiteY57" fmla="*/ 1182117 h 1401511"/>
              <a:gd name="connsiteX58" fmla="*/ 708581 w 1352975"/>
              <a:gd name="connsiteY58" fmla="*/ 1101548 h 1401511"/>
              <a:gd name="connsiteX59" fmla="*/ 701693 w 1352975"/>
              <a:gd name="connsiteY59" fmla="*/ 1091815 h 1401511"/>
              <a:gd name="connsiteX60" fmla="*/ 701693 w 1352975"/>
              <a:gd name="connsiteY60" fmla="*/ 1391623 h 1401511"/>
              <a:gd name="connsiteX61" fmla="*/ 691805 w 1352975"/>
              <a:gd name="connsiteY61" fmla="*/ 1401511 h 1401511"/>
              <a:gd name="connsiteX62" fmla="*/ 652255 w 1352975"/>
              <a:gd name="connsiteY62" fmla="*/ 1401511 h 1401511"/>
              <a:gd name="connsiteX63" fmla="*/ 642367 w 1352975"/>
              <a:gd name="connsiteY63" fmla="*/ 1391623 h 1401511"/>
              <a:gd name="connsiteX64" fmla="*/ 642367 w 1352975"/>
              <a:gd name="connsiteY64" fmla="*/ 1092874 h 1401511"/>
              <a:gd name="connsiteX65" fmla="*/ 636229 w 1352975"/>
              <a:gd name="connsiteY65" fmla="*/ 1101548 h 1401511"/>
              <a:gd name="connsiteX66" fmla="*/ 563518 w 1352975"/>
              <a:gd name="connsiteY66" fmla="*/ 1182117 h 1401511"/>
              <a:gd name="connsiteX67" fmla="*/ 378207 w 1352975"/>
              <a:gd name="connsiteY67" fmla="*/ 1323339 h 1401511"/>
              <a:gd name="connsiteX68" fmla="*/ 361878 w 1352975"/>
              <a:gd name="connsiteY68" fmla="*/ 1329259 h 1401511"/>
              <a:gd name="connsiteX69" fmla="*/ 362036 w 1352975"/>
              <a:gd name="connsiteY69" fmla="*/ 1329417 h 1401511"/>
              <a:gd name="connsiteX70" fmla="*/ 356247 w 1352975"/>
              <a:gd name="connsiteY70" fmla="*/ 1331300 h 1401511"/>
              <a:gd name="connsiteX71" fmla="*/ 351560 w 1352975"/>
              <a:gd name="connsiteY71" fmla="*/ 1332999 h 1401511"/>
              <a:gd name="connsiteX72" fmla="*/ 350786 w 1352975"/>
              <a:gd name="connsiteY72" fmla="*/ 1333077 h 1401511"/>
              <a:gd name="connsiteX73" fmla="*/ 294123 w 1352975"/>
              <a:gd name="connsiteY73" fmla="*/ 1351512 h 1401511"/>
              <a:gd name="connsiteX74" fmla="*/ 312558 w 1352975"/>
              <a:gd name="connsiteY74" fmla="*/ 1294849 h 1401511"/>
              <a:gd name="connsiteX75" fmla="*/ 312635 w 1352975"/>
              <a:gd name="connsiteY75" fmla="*/ 1294075 h 1401511"/>
              <a:gd name="connsiteX76" fmla="*/ 314336 w 1352975"/>
              <a:gd name="connsiteY76" fmla="*/ 1289383 h 1401511"/>
              <a:gd name="connsiteX77" fmla="*/ 316218 w 1352975"/>
              <a:gd name="connsiteY77" fmla="*/ 1283599 h 1401511"/>
              <a:gd name="connsiteX78" fmla="*/ 316376 w 1352975"/>
              <a:gd name="connsiteY78" fmla="*/ 1283757 h 1401511"/>
              <a:gd name="connsiteX79" fmla="*/ 322295 w 1352975"/>
              <a:gd name="connsiteY79" fmla="*/ 1267428 h 1401511"/>
              <a:gd name="connsiteX80" fmla="*/ 463518 w 1352975"/>
              <a:gd name="connsiteY80" fmla="*/ 1082117 h 1401511"/>
              <a:gd name="connsiteX81" fmla="*/ 472681 w 1352975"/>
              <a:gd name="connsiteY81" fmla="*/ 1073848 h 1401511"/>
              <a:gd name="connsiteX82" fmla="*/ 425253 w 1352975"/>
              <a:gd name="connsiteY82" fmla="*/ 1075645 h 1401511"/>
              <a:gd name="connsiteX83" fmla="*/ 108793 w 1352975"/>
              <a:gd name="connsiteY83" fmla="*/ 1033477 h 1401511"/>
              <a:gd name="connsiteX84" fmla="*/ 87231 w 1352975"/>
              <a:gd name="connsiteY84" fmla="*/ 1023522 h 1401511"/>
              <a:gd name="connsiteX85" fmla="*/ 87231 w 1352975"/>
              <a:gd name="connsiteY85" fmla="*/ 1023824 h 1401511"/>
              <a:gd name="connsiteX86" fmla="*/ 79796 w 1352975"/>
              <a:gd name="connsiteY86" fmla="*/ 1020088 h 1401511"/>
              <a:gd name="connsiteX87" fmla="*/ 73607 w 1352975"/>
              <a:gd name="connsiteY87" fmla="*/ 1017231 h 1401511"/>
              <a:gd name="connsiteX88" fmla="*/ 72782 w 1352975"/>
              <a:gd name="connsiteY88" fmla="*/ 1016565 h 1401511"/>
              <a:gd name="connsiteX89" fmla="*/ 0 w 1352975"/>
              <a:gd name="connsiteY89" fmla="*/ 980003 h 1401511"/>
              <a:gd name="connsiteX90" fmla="*/ 72781 w 1352975"/>
              <a:gd name="connsiteY90" fmla="*/ 943441 h 1401511"/>
              <a:gd name="connsiteX91" fmla="*/ 73607 w 1352975"/>
              <a:gd name="connsiteY91" fmla="*/ 942774 h 1401511"/>
              <a:gd name="connsiteX92" fmla="*/ 79803 w 1352975"/>
              <a:gd name="connsiteY92" fmla="*/ 939914 h 1401511"/>
              <a:gd name="connsiteX93" fmla="*/ 87231 w 1352975"/>
              <a:gd name="connsiteY93" fmla="*/ 936182 h 1401511"/>
              <a:gd name="connsiteX94" fmla="*/ 87231 w 1352975"/>
              <a:gd name="connsiteY94" fmla="*/ 936484 h 1401511"/>
              <a:gd name="connsiteX95" fmla="*/ 108793 w 1352975"/>
              <a:gd name="connsiteY95" fmla="*/ 926528 h 1401511"/>
              <a:gd name="connsiteX96" fmla="*/ 425253 w 1352975"/>
              <a:gd name="connsiteY96" fmla="*/ 884361 h 1401511"/>
              <a:gd name="connsiteX97" fmla="*/ 432135 w 1352975"/>
              <a:gd name="connsiteY97" fmla="*/ 884709 h 1401511"/>
              <a:gd name="connsiteX98" fmla="*/ 399782 w 1352975"/>
              <a:gd name="connsiteY98" fmla="*/ 857466 h 1401511"/>
              <a:gd name="connsiteX99" fmla="*/ 337394 w 1352975"/>
              <a:gd name="connsiteY99" fmla="*/ 798458 h 1401511"/>
              <a:gd name="connsiteX100" fmla="*/ 124328 w 1352975"/>
              <a:gd name="connsiteY100" fmla="*/ 512036 h 1401511"/>
              <a:gd name="connsiteX101" fmla="*/ 115971 w 1352975"/>
              <a:gd name="connsiteY101" fmla="*/ 486360 h 1401511"/>
              <a:gd name="connsiteX102" fmla="*/ 115708 w 1352975"/>
              <a:gd name="connsiteY102" fmla="*/ 486623 h 1401511"/>
              <a:gd name="connsiteX103" fmla="*/ 113090 w 1352975"/>
              <a:gd name="connsiteY103" fmla="*/ 477505 h 1401511"/>
              <a:gd name="connsiteX104" fmla="*/ 110691 w 1352975"/>
              <a:gd name="connsiteY104" fmla="*/ 470136 h 1401511"/>
              <a:gd name="connsiteX105" fmla="*/ 110619 w 1352975"/>
              <a:gd name="connsiteY105" fmla="*/ 468906 h 1401511"/>
              <a:gd name="connsiteX106" fmla="*/ 84983 w 1352975"/>
              <a:gd name="connsiteY106" fmla="*/ 379665 h 1401511"/>
              <a:gd name="connsiteX107" fmla="*/ 174223 w 1352975"/>
              <a:gd name="connsiteY107" fmla="*/ 405301 h 1401511"/>
              <a:gd name="connsiteX108" fmla="*/ 175454 w 1352975"/>
              <a:gd name="connsiteY108" fmla="*/ 405372 h 1401511"/>
              <a:gd name="connsiteX109" fmla="*/ 182832 w 1352975"/>
              <a:gd name="connsiteY109" fmla="*/ 407774 h 1401511"/>
              <a:gd name="connsiteX110" fmla="*/ 191941 w 1352975"/>
              <a:gd name="connsiteY110" fmla="*/ 410390 h 1401511"/>
              <a:gd name="connsiteX111" fmla="*/ 191678 w 1352975"/>
              <a:gd name="connsiteY111" fmla="*/ 410653 h 1401511"/>
              <a:gd name="connsiteX112" fmla="*/ 217354 w 1352975"/>
              <a:gd name="connsiteY112" fmla="*/ 419010 h 1401511"/>
              <a:gd name="connsiteX113" fmla="*/ 503776 w 1352975"/>
              <a:gd name="connsiteY113" fmla="*/ 632076 h 1401511"/>
              <a:gd name="connsiteX114" fmla="*/ 566668 w 1352975"/>
              <a:gd name="connsiteY114" fmla="*/ 702396 h 1401511"/>
              <a:gd name="connsiteX115" fmla="*/ 560336 w 1352975"/>
              <a:gd name="connsiteY115" fmla="*/ 620623 h 1401511"/>
              <a:gd name="connsiteX116" fmla="*/ 557946 w 1352975"/>
              <a:gd name="connsiteY116" fmla="*/ 525567 h 1401511"/>
              <a:gd name="connsiteX117" fmla="*/ 609817 w 1352975"/>
              <a:gd name="connsiteY117" fmla="*/ 134457 h 1401511"/>
              <a:gd name="connsiteX118" fmla="*/ 622063 w 1352975"/>
              <a:gd name="connsiteY118" fmla="*/ 107809 h 1401511"/>
              <a:gd name="connsiteX119" fmla="*/ 621692 w 1352975"/>
              <a:gd name="connsiteY119" fmla="*/ 107809 h 1401511"/>
              <a:gd name="connsiteX120" fmla="*/ 626287 w 1352975"/>
              <a:gd name="connsiteY120" fmla="*/ 98619 h 1401511"/>
              <a:gd name="connsiteX121" fmla="*/ 629802 w 1352975"/>
              <a:gd name="connsiteY121" fmla="*/ 90970 h 1401511"/>
              <a:gd name="connsiteX122" fmla="*/ 630621 w 1352975"/>
              <a:gd name="connsiteY122" fmla="*/ 89951 h 1401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352975" h="1401511">
                <a:moveTo>
                  <a:pt x="675596" y="0"/>
                </a:moveTo>
                <a:lnTo>
                  <a:pt x="720571" y="89950"/>
                </a:lnTo>
                <a:lnTo>
                  <a:pt x="721391" y="90970"/>
                </a:lnTo>
                <a:lnTo>
                  <a:pt x="724910" y="98627"/>
                </a:lnTo>
                <a:lnTo>
                  <a:pt x="729501" y="107809"/>
                </a:lnTo>
                <a:lnTo>
                  <a:pt x="729129" y="107809"/>
                </a:lnTo>
                <a:lnTo>
                  <a:pt x="741375" y="134457"/>
                </a:lnTo>
                <a:cubicBezTo>
                  <a:pt x="772671" y="219218"/>
                  <a:pt x="793246" y="362759"/>
                  <a:pt x="793246" y="525567"/>
                </a:cubicBezTo>
                <a:lnTo>
                  <a:pt x="784273" y="703759"/>
                </a:lnTo>
                <a:lnTo>
                  <a:pt x="810128" y="672745"/>
                </a:lnTo>
                <a:cubicBezTo>
                  <a:pt x="827551" y="653105"/>
                  <a:pt x="846157" y="633336"/>
                  <a:pt x="865809" y="613683"/>
                </a:cubicBezTo>
                <a:cubicBezTo>
                  <a:pt x="964072" y="515420"/>
                  <a:pt x="1065257" y="443334"/>
                  <a:pt x="1138544" y="414304"/>
                </a:cubicBezTo>
                <a:lnTo>
                  <a:pt x="1163287" y="406880"/>
                </a:lnTo>
                <a:lnTo>
                  <a:pt x="1163024" y="406617"/>
                </a:lnTo>
                <a:lnTo>
                  <a:pt x="1171820" y="404320"/>
                </a:lnTo>
                <a:lnTo>
                  <a:pt x="1178922" y="402189"/>
                </a:lnTo>
                <a:lnTo>
                  <a:pt x="1180116" y="402153"/>
                </a:lnTo>
                <a:lnTo>
                  <a:pt x="1266209" y="379665"/>
                </a:lnTo>
                <a:lnTo>
                  <a:pt x="1243721" y="465757"/>
                </a:lnTo>
                <a:lnTo>
                  <a:pt x="1243686" y="466952"/>
                </a:lnTo>
                <a:lnTo>
                  <a:pt x="1241552" y="474062"/>
                </a:lnTo>
                <a:lnTo>
                  <a:pt x="1239257" y="482850"/>
                </a:lnTo>
                <a:lnTo>
                  <a:pt x="1238994" y="482587"/>
                </a:lnTo>
                <a:lnTo>
                  <a:pt x="1231570" y="507330"/>
                </a:lnTo>
                <a:cubicBezTo>
                  <a:pt x="1202541" y="580618"/>
                  <a:pt x="1130455" y="681802"/>
                  <a:pt x="1032191" y="780065"/>
                </a:cubicBezTo>
                <a:cubicBezTo>
                  <a:pt x="999027" y="813229"/>
                  <a:pt x="965531" y="843411"/>
                  <a:pt x="932886" y="869963"/>
                </a:cubicBezTo>
                <a:lnTo>
                  <a:pt x="912224" y="884904"/>
                </a:lnTo>
                <a:lnTo>
                  <a:pt x="923086" y="884361"/>
                </a:lnTo>
                <a:cubicBezTo>
                  <a:pt x="1056255" y="884361"/>
                  <a:pt x="1173665" y="901087"/>
                  <a:pt x="1242996" y="926528"/>
                </a:cubicBezTo>
                <a:lnTo>
                  <a:pt x="1264792" y="936484"/>
                </a:lnTo>
                <a:lnTo>
                  <a:pt x="1264792" y="936182"/>
                </a:lnTo>
                <a:lnTo>
                  <a:pt x="1272309" y="939917"/>
                </a:lnTo>
                <a:lnTo>
                  <a:pt x="1278566" y="942775"/>
                </a:lnTo>
                <a:lnTo>
                  <a:pt x="1279399" y="943441"/>
                </a:lnTo>
                <a:lnTo>
                  <a:pt x="1352975" y="980003"/>
                </a:lnTo>
                <a:lnTo>
                  <a:pt x="1279400" y="1016565"/>
                </a:lnTo>
                <a:lnTo>
                  <a:pt x="1278566" y="1017232"/>
                </a:lnTo>
                <a:lnTo>
                  <a:pt x="1272302" y="1020092"/>
                </a:lnTo>
                <a:lnTo>
                  <a:pt x="1264792" y="1023824"/>
                </a:lnTo>
                <a:lnTo>
                  <a:pt x="1264792" y="1023522"/>
                </a:lnTo>
                <a:lnTo>
                  <a:pt x="1242996" y="1033478"/>
                </a:lnTo>
                <a:cubicBezTo>
                  <a:pt x="1173665" y="1058919"/>
                  <a:pt x="1056255" y="1075646"/>
                  <a:pt x="923086" y="1075646"/>
                </a:cubicBezTo>
                <a:lnTo>
                  <a:pt x="871999" y="1073731"/>
                </a:lnTo>
                <a:lnTo>
                  <a:pt x="881291" y="1082117"/>
                </a:lnTo>
                <a:cubicBezTo>
                  <a:pt x="949254" y="1150080"/>
                  <a:pt x="1000430" y="1218745"/>
                  <a:pt x="1022514" y="1267428"/>
                </a:cubicBezTo>
                <a:lnTo>
                  <a:pt x="1028433" y="1283757"/>
                </a:lnTo>
                <a:lnTo>
                  <a:pt x="1028591" y="1283599"/>
                </a:lnTo>
                <a:lnTo>
                  <a:pt x="1030473" y="1289383"/>
                </a:lnTo>
                <a:lnTo>
                  <a:pt x="1032174" y="1294075"/>
                </a:lnTo>
                <a:lnTo>
                  <a:pt x="1032251" y="1294849"/>
                </a:lnTo>
                <a:lnTo>
                  <a:pt x="1050686" y="1351512"/>
                </a:lnTo>
                <a:lnTo>
                  <a:pt x="994023" y="1333077"/>
                </a:lnTo>
                <a:lnTo>
                  <a:pt x="993249" y="1332999"/>
                </a:lnTo>
                <a:lnTo>
                  <a:pt x="988562" y="1331300"/>
                </a:lnTo>
                <a:lnTo>
                  <a:pt x="982773" y="1329417"/>
                </a:lnTo>
                <a:lnTo>
                  <a:pt x="982931" y="1329259"/>
                </a:lnTo>
                <a:lnTo>
                  <a:pt x="966602" y="1323339"/>
                </a:lnTo>
                <a:cubicBezTo>
                  <a:pt x="917919" y="1301256"/>
                  <a:pt x="849254" y="1250080"/>
                  <a:pt x="781291" y="1182117"/>
                </a:cubicBezTo>
                <a:cubicBezTo>
                  <a:pt x="754106" y="1154932"/>
                  <a:pt x="729607" y="1127635"/>
                  <a:pt x="708581" y="1101548"/>
                </a:cubicBezTo>
                <a:lnTo>
                  <a:pt x="701693" y="1091815"/>
                </a:lnTo>
                <a:lnTo>
                  <a:pt x="701693" y="1391623"/>
                </a:lnTo>
                <a:cubicBezTo>
                  <a:pt x="701693" y="1397084"/>
                  <a:pt x="697266" y="1401511"/>
                  <a:pt x="691805" y="1401511"/>
                </a:cubicBezTo>
                <a:lnTo>
                  <a:pt x="652255" y="1401511"/>
                </a:lnTo>
                <a:cubicBezTo>
                  <a:pt x="646794" y="1401511"/>
                  <a:pt x="642367" y="1397084"/>
                  <a:pt x="642367" y="1391623"/>
                </a:cubicBezTo>
                <a:lnTo>
                  <a:pt x="642367" y="1092874"/>
                </a:lnTo>
                <a:lnTo>
                  <a:pt x="636229" y="1101548"/>
                </a:lnTo>
                <a:cubicBezTo>
                  <a:pt x="615203" y="1127635"/>
                  <a:pt x="590704" y="1154932"/>
                  <a:pt x="563518" y="1182117"/>
                </a:cubicBezTo>
                <a:cubicBezTo>
                  <a:pt x="495555" y="1250080"/>
                  <a:pt x="426890" y="1301256"/>
                  <a:pt x="378207" y="1323339"/>
                </a:cubicBezTo>
                <a:lnTo>
                  <a:pt x="361878" y="1329259"/>
                </a:lnTo>
                <a:lnTo>
                  <a:pt x="362036" y="1329417"/>
                </a:lnTo>
                <a:lnTo>
                  <a:pt x="356247" y="1331300"/>
                </a:lnTo>
                <a:lnTo>
                  <a:pt x="351560" y="1332999"/>
                </a:lnTo>
                <a:lnTo>
                  <a:pt x="350786" y="1333077"/>
                </a:lnTo>
                <a:lnTo>
                  <a:pt x="294123" y="1351512"/>
                </a:lnTo>
                <a:lnTo>
                  <a:pt x="312558" y="1294849"/>
                </a:lnTo>
                <a:lnTo>
                  <a:pt x="312635" y="1294075"/>
                </a:lnTo>
                <a:lnTo>
                  <a:pt x="314336" y="1289383"/>
                </a:lnTo>
                <a:lnTo>
                  <a:pt x="316218" y="1283599"/>
                </a:lnTo>
                <a:lnTo>
                  <a:pt x="316376" y="1283757"/>
                </a:lnTo>
                <a:lnTo>
                  <a:pt x="322295" y="1267428"/>
                </a:lnTo>
                <a:cubicBezTo>
                  <a:pt x="344379" y="1218745"/>
                  <a:pt x="395555" y="1150080"/>
                  <a:pt x="463518" y="1082117"/>
                </a:cubicBezTo>
                <a:lnTo>
                  <a:pt x="472681" y="1073848"/>
                </a:lnTo>
                <a:lnTo>
                  <a:pt x="425253" y="1075645"/>
                </a:lnTo>
                <a:cubicBezTo>
                  <a:pt x="293520" y="1075645"/>
                  <a:pt x="177376" y="1058918"/>
                  <a:pt x="108793" y="1033477"/>
                </a:cubicBezTo>
                <a:lnTo>
                  <a:pt x="87231" y="1023522"/>
                </a:lnTo>
                <a:lnTo>
                  <a:pt x="87231" y="1023824"/>
                </a:lnTo>
                <a:lnTo>
                  <a:pt x="79796" y="1020088"/>
                </a:lnTo>
                <a:lnTo>
                  <a:pt x="73607" y="1017231"/>
                </a:lnTo>
                <a:lnTo>
                  <a:pt x="72782" y="1016565"/>
                </a:lnTo>
                <a:lnTo>
                  <a:pt x="0" y="980003"/>
                </a:lnTo>
                <a:lnTo>
                  <a:pt x="72781" y="943441"/>
                </a:lnTo>
                <a:lnTo>
                  <a:pt x="73607" y="942774"/>
                </a:lnTo>
                <a:lnTo>
                  <a:pt x="79803" y="939914"/>
                </a:lnTo>
                <a:lnTo>
                  <a:pt x="87231" y="936182"/>
                </a:lnTo>
                <a:lnTo>
                  <a:pt x="87231" y="936484"/>
                </a:lnTo>
                <a:lnTo>
                  <a:pt x="108793" y="926528"/>
                </a:lnTo>
                <a:cubicBezTo>
                  <a:pt x="177376" y="901087"/>
                  <a:pt x="293520" y="884361"/>
                  <a:pt x="425253" y="884361"/>
                </a:cubicBezTo>
                <a:lnTo>
                  <a:pt x="432135" y="884709"/>
                </a:lnTo>
                <a:lnTo>
                  <a:pt x="399782" y="857466"/>
                </a:lnTo>
                <a:cubicBezTo>
                  <a:pt x="379068" y="838968"/>
                  <a:pt x="358186" y="819250"/>
                  <a:pt x="337394" y="798458"/>
                </a:cubicBezTo>
                <a:cubicBezTo>
                  <a:pt x="233433" y="694497"/>
                  <a:pt x="156324" y="588289"/>
                  <a:pt x="124328" y="512036"/>
                </a:cubicBezTo>
                <a:lnTo>
                  <a:pt x="115971" y="486360"/>
                </a:lnTo>
                <a:lnTo>
                  <a:pt x="115708" y="486623"/>
                </a:lnTo>
                <a:lnTo>
                  <a:pt x="113090" y="477505"/>
                </a:lnTo>
                <a:lnTo>
                  <a:pt x="110691" y="470136"/>
                </a:lnTo>
                <a:lnTo>
                  <a:pt x="110619" y="468906"/>
                </a:lnTo>
                <a:lnTo>
                  <a:pt x="84983" y="379665"/>
                </a:lnTo>
                <a:lnTo>
                  <a:pt x="174223" y="405301"/>
                </a:lnTo>
                <a:lnTo>
                  <a:pt x="175454" y="405372"/>
                </a:lnTo>
                <a:lnTo>
                  <a:pt x="182832" y="407774"/>
                </a:lnTo>
                <a:lnTo>
                  <a:pt x="191941" y="410390"/>
                </a:lnTo>
                <a:lnTo>
                  <a:pt x="191678" y="410653"/>
                </a:lnTo>
                <a:lnTo>
                  <a:pt x="217354" y="419010"/>
                </a:lnTo>
                <a:cubicBezTo>
                  <a:pt x="293607" y="451005"/>
                  <a:pt x="399815" y="528115"/>
                  <a:pt x="503776" y="632076"/>
                </a:cubicBezTo>
                <a:lnTo>
                  <a:pt x="566668" y="702396"/>
                </a:lnTo>
                <a:lnTo>
                  <a:pt x="560336" y="620623"/>
                </a:lnTo>
                <a:cubicBezTo>
                  <a:pt x="558769" y="589919"/>
                  <a:pt x="557946" y="558128"/>
                  <a:pt x="557946" y="525567"/>
                </a:cubicBezTo>
                <a:cubicBezTo>
                  <a:pt x="557946" y="362759"/>
                  <a:pt x="578522" y="219218"/>
                  <a:pt x="609817" y="134457"/>
                </a:cubicBezTo>
                <a:lnTo>
                  <a:pt x="622063" y="107809"/>
                </a:lnTo>
                <a:lnTo>
                  <a:pt x="621692" y="107809"/>
                </a:lnTo>
                <a:lnTo>
                  <a:pt x="626287" y="98619"/>
                </a:lnTo>
                <a:lnTo>
                  <a:pt x="629802" y="90970"/>
                </a:lnTo>
                <a:lnTo>
                  <a:pt x="630621" y="8995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58BB7E74-4D9A-4FE7-B2DA-DF55FF17852C}"/>
              </a:ext>
            </a:extLst>
          </p:cNvPr>
          <p:cNvGrpSpPr/>
          <p:nvPr/>
        </p:nvGrpSpPr>
        <p:grpSpPr>
          <a:xfrm>
            <a:off x="983432" y="2791251"/>
            <a:ext cx="1786873" cy="980956"/>
            <a:chOff x="-2204197" y="2376036"/>
            <a:chExt cx="2695338" cy="1479684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092B0A4-4538-49F4-87DE-84FAA580A2D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-1275341" y="2983001"/>
              <a:ext cx="30648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D578105-7945-4EBA-B38C-5C677812B18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-2074001" y="2529279"/>
              <a:ext cx="30648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85C73F3-C01C-413A-B6CD-768B3E242ED8}"/>
                </a:ext>
              </a:extLst>
            </p:cNvPr>
            <p:cNvGrpSpPr/>
            <p:nvPr/>
          </p:nvGrpSpPr>
          <p:grpSpPr>
            <a:xfrm rot="16200000">
              <a:off x="-2144445" y="2706791"/>
              <a:ext cx="450230" cy="569734"/>
              <a:chOff x="5511957" y="2562851"/>
              <a:chExt cx="450230" cy="569734"/>
            </a:xfrm>
          </p:grpSpPr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9506F9E7-F9D1-42BB-9A43-EC630B3A10F8}"/>
                  </a:ext>
                </a:extLst>
              </p:cNvPr>
              <p:cNvGrpSpPr/>
              <p:nvPr/>
            </p:nvGrpSpPr>
            <p:grpSpPr>
              <a:xfrm>
                <a:off x="5511957" y="2562851"/>
                <a:ext cx="450230" cy="569734"/>
                <a:chOff x="3915197" y="2509928"/>
                <a:chExt cx="450230" cy="569734"/>
              </a:xfrm>
            </p:grpSpPr>
            <p:cxnSp>
              <p:nvCxnSpPr>
                <p:cNvPr id="52" name="Straight Connector 51">
                  <a:extLst>
                    <a:ext uri="{FF2B5EF4-FFF2-40B4-BE49-F238E27FC236}">
                      <a16:creationId xmlns:a16="http://schemas.microsoft.com/office/drawing/2014/main" id="{5D2B3A8B-4708-4169-9FD4-496A58CB36B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3600000">
                  <a:off x="3761954" y="2926419"/>
                  <a:ext cx="306486" cy="0"/>
                </a:xfrm>
                <a:prstGeom prst="line">
                  <a:avLst/>
                </a:prstGeom>
                <a:ln w="190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1F4BFC6A-4660-41EB-94D8-8B70266DC1C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7200000">
                  <a:off x="3761954" y="2663171"/>
                  <a:ext cx="306486" cy="0"/>
                </a:xfrm>
                <a:prstGeom prst="line">
                  <a:avLst/>
                </a:prstGeom>
                <a:ln w="190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>
                  <a:extLst>
                    <a:ext uri="{FF2B5EF4-FFF2-40B4-BE49-F238E27FC236}">
                      <a16:creationId xmlns:a16="http://schemas.microsoft.com/office/drawing/2014/main" id="{5BC3271F-650C-4200-B12C-31BEAA18AEE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8000000" flipH="1">
                  <a:off x="4212184" y="2926419"/>
                  <a:ext cx="306486" cy="0"/>
                </a:xfrm>
                <a:prstGeom prst="line">
                  <a:avLst/>
                </a:prstGeom>
                <a:ln w="190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>
                  <a:extLst>
                    <a:ext uri="{FF2B5EF4-FFF2-40B4-BE49-F238E27FC236}">
                      <a16:creationId xmlns:a16="http://schemas.microsoft.com/office/drawing/2014/main" id="{5B951500-6DE6-4215-A953-978C0CE0477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4400000" flipH="1">
                  <a:off x="4212184" y="2663171"/>
                  <a:ext cx="306486" cy="0"/>
                </a:xfrm>
                <a:prstGeom prst="line">
                  <a:avLst/>
                </a:prstGeom>
                <a:ln w="190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>
                  <a:extLst>
                    <a:ext uri="{FF2B5EF4-FFF2-40B4-BE49-F238E27FC236}">
                      <a16:creationId xmlns:a16="http://schemas.microsoft.com/office/drawing/2014/main" id="{963B9DAA-2F41-4156-9310-C4E824C3DC6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987069" y="2530458"/>
                  <a:ext cx="306486" cy="0"/>
                </a:xfrm>
                <a:prstGeom prst="line">
                  <a:avLst/>
                </a:prstGeom>
                <a:ln w="190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>
                  <a:extLst>
                    <a:ext uri="{FF2B5EF4-FFF2-40B4-BE49-F238E27FC236}">
                      <a16:creationId xmlns:a16="http://schemas.microsoft.com/office/drawing/2014/main" id="{8E57CD02-C8A5-4F9A-9073-6F76CB0841B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987069" y="3059132"/>
                  <a:ext cx="306486" cy="0"/>
                </a:xfrm>
                <a:prstGeom prst="line">
                  <a:avLst/>
                </a:prstGeom>
                <a:ln w="190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4E9BF827-1A2F-40F6-AF5E-6337D905DB8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841138" y="2858650"/>
                <a:ext cx="110089" cy="190682"/>
              </a:xfrm>
              <a:prstGeom prst="line">
                <a:avLst/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F5B9B23-AFBE-4DD2-9CEF-66C62E46247A}"/>
                </a:ext>
              </a:extLst>
            </p:cNvPr>
            <p:cNvSpPr txBox="1"/>
            <p:nvPr/>
          </p:nvSpPr>
          <p:spPr>
            <a:xfrm>
              <a:off x="-1230561" y="2777502"/>
              <a:ext cx="209476" cy="15304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18000" tIns="7200" rIns="18000" bIns="7200" rtlCol="0" anchor="ctr">
              <a:spAutoFit/>
            </a:bodyPr>
            <a:lstStyle/>
            <a:p>
              <a:pPr algn="ctr"/>
              <a:r>
                <a:rPr lang="en-GB" sz="900" b="1" dirty="0">
                  <a:solidFill>
                    <a:schemeClr val="accent1"/>
                  </a:solidFill>
                </a:rPr>
                <a:t>OH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6675953-9079-4B48-9052-E8360EC97EE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-2074001" y="3446637"/>
              <a:ext cx="30648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C268255-A85A-423D-8C3A-1577C0D9A988}"/>
                </a:ext>
              </a:extLst>
            </p:cNvPr>
            <p:cNvCxnSpPr>
              <a:cxnSpLocks/>
            </p:cNvCxnSpPr>
            <p:nvPr/>
          </p:nvCxnSpPr>
          <p:spPr>
            <a:xfrm rot="12600000" flipH="1">
              <a:off x="-1674208" y="3217048"/>
              <a:ext cx="30648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83685E3-A517-4DD3-8F76-CAB42FF9D792}"/>
                </a:ext>
              </a:extLst>
            </p:cNvPr>
            <p:cNvCxnSpPr>
              <a:cxnSpLocks/>
            </p:cNvCxnSpPr>
            <p:nvPr/>
          </p:nvCxnSpPr>
          <p:spPr>
            <a:xfrm rot="19800000">
              <a:off x="-1674209" y="3667003"/>
              <a:ext cx="30648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BC40123-CC27-48F7-93FE-C12CFF3B205B}"/>
                </a:ext>
              </a:extLst>
            </p:cNvPr>
            <p:cNvCxnSpPr>
              <a:cxnSpLocks/>
            </p:cNvCxnSpPr>
            <p:nvPr/>
          </p:nvCxnSpPr>
          <p:spPr>
            <a:xfrm rot="1800000">
              <a:off x="-1940949" y="3668578"/>
              <a:ext cx="30648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8A4510F-BBAB-4971-9AAC-205507F50E8B}"/>
                </a:ext>
              </a:extLst>
            </p:cNvPr>
            <p:cNvSpPr txBox="1"/>
            <p:nvPr/>
          </p:nvSpPr>
          <p:spPr>
            <a:xfrm>
              <a:off x="-1716725" y="3644790"/>
              <a:ext cx="126120" cy="15304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18000" tIns="7200" rIns="18000" bIns="7200" rtlCol="0" anchor="ctr">
              <a:spAutoFit/>
            </a:bodyPr>
            <a:lstStyle/>
            <a:p>
              <a:pPr algn="ctr"/>
              <a:r>
                <a:rPr lang="en-GB" sz="900" b="1" dirty="0">
                  <a:solidFill>
                    <a:schemeClr val="accent1"/>
                  </a:solidFill>
                </a:rPr>
                <a:t>O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0005828-9313-4DCD-ACF7-38B52EA609F6}"/>
                </a:ext>
              </a:extLst>
            </p:cNvPr>
            <p:cNvGrpSpPr/>
            <p:nvPr/>
          </p:nvGrpSpPr>
          <p:grpSpPr>
            <a:xfrm rot="16200000">
              <a:off x="-1346124" y="3153114"/>
              <a:ext cx="450230" cy="569734"/>
              <a:chOff x="5511957" y="2562851"/>
              <a:chExt cx="450230" cy="569734"/>
            </a:xfrm>
          </p:grpSpPr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C64B618B-64C6-4E1F-B88B-9970DDEEF0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24657" y="2852302"/>
                <a:ext cx="110089" cy="190682"/>
              </a:xfrm>
              <a:prstGeom prst="line">
                <a:avLst/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8FFD930E-1BC6-499F-BDD1-BF54AB8DFBD4}"/>
                  </a:ext>
                </a:extLst>
              </p:cNvPr>
              <p:cNvGrpSpPr/>
              <p:nvPr/>
            </p:nvGrpSpPr>
            <p:grpSpPr>
              <a:xfrm>
                <a:off x="5511957" y="2562851"/>
                <a:ext cx="450230" cy="569734"/>
                <a:chOff x="3915197" y="2509928"/>
                <a:chExt cx="450230" cy="569734"/>
              </a:xfrm>
            </p:grpSpPr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3E461660-A7FA-4D77-A6A6-A826D108408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3600000">
                  <a:off x="3761954" y="2926419"/>
                  <a:ext cx="306486" cy="0"/>
                </a:xfrm>
                <a:prstGeom prst="line">
                  <a:avLst/>
                </a:prstGeom>
                <a:ln w="190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FB3D3108-6472-4653-B4C5-755230D721A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7200000">
                  <a:off x="3761954" y="2663171"/>
                  <a:ext cx="306486" cy="0"/>
                </a:xfrm>
                <a:prstGeom prst="line">
                  <a:avLst/>
                </a:prstGeom>
                <a:ln w="190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Connector 43">
                  <a:extLst>
                    <a:ext uri="{FF2B5EF4-FFF2-40B4-BE49-F238E27FC236}">
                      <a16:creationId xmlns:a16="http://schemas.microsoft.com/office/drawing/2014/main" id="{22A6D4E3-FC9F-408B-9E58-659A5465DC7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8000000" flipH="1">
                  <a:off x="4212184" y="2926419"/>
                  <a:ext cx="306486" cy="0"/>
                </a:xfrm>
                <a:prstGeom prst="line">
                  <a:avLst/>
                </a:prstGeom>
                <a:ln w="190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Connector 44">
                  <a:extLst>
                    <a:ext uri="{FF2B5EF4-FFF2-40B4-BE49-F238E27FC236}">
                      <a16:creationId xmlns:a16="http://schemas.microsoft.com/office/drawing/2014/main" id="{78844D2A-0A1D-49B7-8429-1037DED3ED9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4400000" flipH="1">
                  <a:off x="4212184" y="2663171"/>
                  <a:ext cx="306486" cy="0"/>
                </a:xfrm>
                <a:prstGeom prst="line">
                  <a:avLst/>
                </a:prstGeom>
                <a:ln w="190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>
                  <a:extLst>
                    <a:ext uri="{FF2B5EF4-FFF2-40B4-BE49-F238E27FC236}">
                      <a16:creationId xmlns:a16="http://schemas.microsoft.com/office/drawing/2014/main" id="{A82328CC-467E-4E30-A885-937BCDA6555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987069" y="2530458"/>
                  <a:ext cx="306486" cy="0"/>
                </a:xfrm>
                <a:prstGeom prst="line">
                  <a:avLst/>
                </a:prstGeom>
                <a:ln w="190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CB11408A-CA1B-4D16-88E4-71C0E027F8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987069" y="3059132"/>
                  <a:ext cx="306486" cy="0"/>
                </a:xfrm>
                <a:prstGeom prst="line">
                  <a:avLst/>
                </a:prstGeom>
                <a:ln w="190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6F1D4C1F-F718-41DB-84AB-6E4886BCFF9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841138" y="2858650"/>
                <a:ext cx="110089" cy="190682"/>
              </a:xfrm>
              <a:prstGeom prst="line">
                <a:avLst/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F7BDF440-42BE-42D8-AECE-CAE5DF898FF8}"/>
                  </a:ext>
                </a:extLst>
              </p:cNvPr>
              <p:cNvCxnSpPr>
                <a:cxnSpLocks/>
              </p:cNvCxnSpPr>
              <p:nvPr/>
            </p:nvCxnSpPr>
            <p:spPr>
              <a:xfrm rot="3600000" flipH="1">
                <a:off x="5686435" y="2550789"/>
                <a:ext cx="110089" cy="190682"/>
              </a:xfrm>
              <a:prstGeom prst="line">
                <a:avLst/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58D6822-17CA-4D7F-ABFE-B283F07807A1}"/>
                </a:ext>
              </a:extLst>
            </p:cNvPr>
            <p:cNvCxnSpPr>
              <a:cxnSpLocks/>
            </p:cNvCxnSpPr>
            <p:nvPr/>
          </p:nvCxnSpPr>
          <p:spPr>
            <a:xfrm rot="12600000" flipH="1">
              <a:off x="-872981" y="3639223"/>
              <a:ext cx="30648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9A08E4E-7C5E-44D6-89A3-72540BF70D2B}"/>
                </a:ext>
              </a:extLst>
            </p:cNvPr>
            <p:cNvCxnSpPr>
              <a:cxnSpLocks/>
            </p:cNvCxnSpPr>
            <p:nvPr/>
          </p:nvCxnSpPr>
          <p:spPr>
            <a:xfrm rot="19800000">
              <a:off x="-608572" y="3639223"/>
              <a:ext cx="30648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3A20B2B-3346-4274-BA20-E6712A8E8C92}"/>
                </a:ext>
              </a:extLst>
            </p:cNvPr>
            <p:cNvCxnSpPr>
              <a:cxnSpLocks/>
            </p:cNvCxnSpPr>
            <p:nvPr/>
          </p:nvCxnSpPr>
          <p:spPr>
            <a:xfrm rot="12600000" flipH="1">
              <a:off x="-344163" y="3639223"/>
              <a:ext cx="30648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045CD062-10E7-4ABE-9FF4-1544C478048A}"/>
                </a:ext>
              </a:extLst>
            </p:cNvPr>
            <p:cNvCxnSpPr>
              <a:cxnSpLocks/>
            </p:cNvCxnSpPr>
            <p:nvPr/>
          </p:nvCxnSpPr>
          <p:spPr>
            <a:xfrm rot="19800000">
              <a:off x="-79754" y="3639223"/>
              <a:ext cx="30648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FF6FBC6-A2D3-455B-A9C4-EFA744E48E95}"/>
                </a:ext>
              </a:extLst>
            </p:cNvPr>
            <p:cNvCxnSpPr>
              <a:cxnSpLocks/>
            </p:cNvCxnSpPr>
            <p:nvPr/>
          </p:nvCxnSpPr>
          <p:spPr>
            <a:xfrm rot="12600000" flipH="1">
              <a:off x="184655" y="3639223"/>
              <a:ext cx="30648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9555408E-3899-4AE6-9BDB-23AFE730A55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-2049780" y="3575970"/>
              <a:ext cx="127907" cy="27975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3F669CE0-17C8-454F-89DE-E0B7D528CB3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-2202180" y="3589020"/>
              <a:ext cx="266700" cy="5334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06A6177D-131D-4840-98E7-56363902228F}"/>
              </a:ext>
            </a:extLst>
          </p:cNvPr>
          <p:cNvSpPr txBox="1"/>
          <p:nvPr/>
        </p:nvSpPr>
        <p:spPr>
          <a:xfrm>
            <a:off x="1931658" y="2708920"/>
            <a:ext cx="5004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chemeClr val="tx2"/>
                </a:solidFill>
              </a:rPr>
              <a:t>THC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6C938F6E-954E-424F-9093-6D3B89B6108E}"/>
              </a:ext>
            </a:extLst>
          </p:cNvPr>
          <p:cNvSpPr txBox="1"/>
          <p:nvPr/>
        </p:nvSpPr>
        <p:spPr>
          <a:xfrm>
            <a:off x="4223792" y="2708920"/>
            <a:ext cx="5164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chemeClr val="tx2"/>
                </a:solidFill>
              </a:rPr>
              <a:t>CBD</a:t>
            </a: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FA84D6B2-7707-486A-A315-C210C0EA309C}"/>
              </a:ext>
            </a:extLst>
          </p:cNvPr>
          <p:cNvGrpSpPr/>
          <p:nvPr/>
        </p:nvGrpSpPr>
        <p:grpSpPr>
          <a:xfrm>
            <a:off x="3161310" y="2718706"/>
            <a:ext cx="1935997" cy="1126047"/>
            <a:chOff x="3161310" y="2718706"/>
            <a:chExt cx="1935997" cy="1126047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ACA12E59-21ED-43C7-8EFD-9258ABF0C18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3926219" y="3207380"/>
              <a:ext cx="20318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35D84C05-4242-4DE9-9730-53E1DE78B59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3251887" y="2820299"/>
              <a:ext cx="20318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F102CE5B-D939-42DA-9A48-21C182C78CE9}"/>
                </a:ext>
              </a:extLst>
            </p:cNvPr>
            <p:cNvGrpSpPr/>
            <p:nvPr/>
          </p:nvGrpSpPr>
          <p:grpSpPr>
            <a:xfrm rot="16200000">
              <a:off x="3205187" y="2937981"/>
              <a:ext cx="298480" cy="377705"/>
              <a:chOff x="5511957" y="2562851"/>
              <a:chExt cx="450230" cy="569734"/>
            </a:xfrm>
          </p:grpSpPr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58B914E3-AFED-4298-BD8C-401E2D25BA58}"/>
                  </a:ext>
                </a:extLst>
              </p:cNvPr>
              <p:cNvGrpSpPr/>
              <p:nvPr/>
            </p:nvGrpSpPr>
            <p:grpSpPr>
              <a:xfrm>
                <a:off x="5511957" y="2562851"/>
                <a:ext cx="450230" cy="569734"/>
                <a:chOff x="3915197" y="2509928"/>
                <a:chExt cx="450230" cy="569734"/>
              </a:xfrm>
            </p:grpSpPr>
            <p:cxnSp>
              <p:nvCxnSpPr>
                <p:cNvPr id="93" name="Straight Connector 92">
                  <a:extLst>
                    <a:ext uri="{FF2B5EF4-FFF2-40B4-BE49-F238E27FC236}">
                      <a16:creationId xmlns:a16="http://schemas.microsoft.com/office/drawing/2014/main" id="{F6EDDB9E-28AD-4608-86FD-F2C349C7EF6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3600000">
                  <a:off x="3761954" y="2926419"/>
                  <a:ext cx="306486" cy="0"/>
                </a:xfrm>
                <a:prstGeom prst="line">
                  <a:avLst/>
                </a:prstGeom>
                <a:ln w="190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Straight Connector 93">
                  <a:extLst>
                    <a:ext uri="{FF2B5EF4-FFF2-40B4-BE49-F238E27FC236}">
                      <a16:creationId xmlns:a16="http://schemas.microsoft.com/office/drawing/2014/main" id="{42378456-1595-4826-8116-98B50CA2B7C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7200000">
                  <a:off x="3761954" y="2663171"/>
                  <a:ext cx="306486" cy="0"/>
                </a:xfrm>
                <a:prstGeom prst="line">
                  <a:avLst/>
                </a:prstGeom>
                <a:ln w="190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Straight Connector 94">
                  <a:extLst>
                    <a:ext uri="{FF2B5EF4-FFF2-40B4-BE49-F238E27FC236}">
                      <a16:creationId xmlns:a16="http://schemas.microsoft.com/office/drawing/2014/main" id="{D2DD1B94-7D59-4F7F-8315-A34E6EA6B5B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8000000" flipH="1">
                  <a:off x="4212184" y="2926419"/>
                  <a:ext cx="306486" cy="0"/>
                </a:xfrm>
                <a:prstGeom prst="line">
                  <a:avLst/>
                </a:prstGeom>
                <a:ln w="190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Straight Connector 95">
                  <a:extLst>
                    <a:ext uri="{FF2B5EF4-FFF2-40B4-BE49-F238E27FC236}">
                      <a16:creationId xmlns:a16="http://schemas.microsoft.com/office/drawing/2014/main" id="{2E7E5D72-7BF5-4DE2-B54C-C67E634FBC3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4400000" flipH="1">
                  <a:off x="4212184" y="2663171"/>
                  <a:ext cx="306486" cy="0"/>
                </a:xfrm>
                <a:prstGeom prst="line">
                  <a:avLst/>
                </a:prstGeom>
                <a:ln w="190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Straight Connector 96">
                  <a:extLst>
                    <a:ext uri="{FF2B5EF4-FFF2-40B4-BE49-F238E27FC236}">
                      <a16:creationId xmlns:a16="http://schemas.microsoft.com/office/drawing/2014/main" id="{F6C4C920-1490-41D9-9133-F37D9DB656C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987069" y="2530458"/>
                  <a:ext cx="306486" cy="0"/>
                </a:xfrm>
                <a:prstGeom prst="line">
                  <a:avLst/>
                </a:prstGeom>
                <a:ln w="190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" name="Straight Connector 97">
                  <a:extLst>
                    <a:ext uri="{FF2B5EF4-FFF2-40B4-BE49-F238E27FC236}">
                      <a16:creationId xmlns:a16="http://schemas.microsoft.com/office/drawing/2014/main" id="{4785D7BC-C444-4C8B-9B50-9370C4C800D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987069" y="3059132"/>
                  <a:ext cx="306486" cy="0"/>
                </a:xfrm>
                <a:prstGeom prst="line">
                  <a:avLst/>
                </a:prstGeom>
                <a:ln w="190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A55F23A3-2B09-4060-BBB5-CFD904CEE00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841138" y="2858650"/>
                <a:ext cx="110089" cy="190682"/>
              </a:xfrm>
              <a:prstGeom prst="line">
                <a:avLst/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2CBD65AB-8D6C-4A1F-8B85-4AF01461D1D3}"/>
                </a:ext>
              </a:extLst>
            </p:cNvPr>
            <p:cNvSpPr txBox="1"/>
            <p:nvPr/>
          </p:nvSpPr>
          <p:spPr>
            <a:xfrm>
              <a:off x="3955906" y="3061619"/>
              <a:ext cx="138872" cy="10145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18000" tIns="7200" rIns="18000" bIns="7200" rtlCol="0" anchor="ctr">
              <a:spAutoFit/>
            </a:bodyPr>
            <a:lstStyle/>
            <a:p>
              <a:pPr algn="ctr"/>
              <a:r>
                <a:rPr lang="en-GB" sz="900" b="1" dirty="0">
                  <a:solidFill>
                    <a:schemeClr val="accent1"/>
                  </a:solidFill>
                </a:rPr>
                <a:t>OH</a:t>
              </a:r>
            </a:p>
          </p:txBody>
        </p: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2F37F620-0BC1-42D0-A565-E9C115C25C8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3251887" y="3428462"/>
              <a:ext cx="20318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4B675A73-7E82-4FC6-8124-5117D0BB5561}"/>
                </a:ext>
              </a:extLst>
            </p:cNvPr>
            <p:cNvCxnSpPr>
              <a:cxnSpLocks/>
            </p:cNvCxnSpPr>
            <p:nvPr/>
          </p:nvCxnSpPr>
          <p:spPr>
            <a:xfrm>
              <a:off x="3530541" y="3225459"/>
              <a:ext cx="317559" cy="183343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4F533F75-B025-40CD-90F5-1A36D0177CB0}"/>
                </a:ext>
              </a:extLst>
            </p:cNvPr>
            <p:cNvSpPr txBox="1"/>
            <p:nvPr/>
          </p:nvSpPr>
          <p:spPr>
            <a:xfrm>
              <a:off x="3581040" y="3691713"/>
              <a:ext cx="209477" cy="15304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18000" tIns="7200" rIns="18000" bIns="7200" rtlCol="0" anchor="ctr">
              <a:spAutoFit/>
            </a:bodyPr>
            <a:lstStyle/>
            <a:p>
              <a:pPr algn="ctr"/>
              <a:r>
                <a:rPr lang="en-GB" sz="900" b="1" dirty="0">
                  <a:solidFill>
                    <a:schemeClr val="accent1"/>
                  </a:solidFill>
                </a:rPr>
                <a:t>OH</a:t>
              </a:r>
            </a:p>
          </p:txBody>
        </p: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286CC7E7-1119-4DAC-ACBB-06B05374AC4F}"/>
                </a:ext>
              </a:extLst>
            </p:cNvPr>
            <p:cNvGrpSpPr/>
            <p:nvPr/>
          </p:nvGrpSpPr>
          <p:grpSpPr>
            <a:xfrm rot="16200000">
              <a:off x="3879293" y="3320157"/>
              <a:ext cx="298480" cy="377705"/>
              <a:chOff x="5511957" y="2562851"/>
              <a:chExt cx="450230" cy="569734"/>
            </a:xfrm>
          </p:grpSpPr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513DD510-A6A2-4E02-843C-57E02A8607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24657" y="2852302"/>
                <a:ext cx="110089" cy="190682"/>
              </a:xfrm>
              <a:prstGeom prst="line">
                <a:avLst/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E9461EFD-02A8-4E19-960B-F8DC0891F065}"/>
                  </a:ext>
                </a:extLst>
              </p:cNvPr>
              <p:cNvGrpSpPr/>
              <p:nvPr/>
            </p:nvGrpSpPr>
            <p:grpSpPr>
              <a:xfrm>
                <a:off x="5511957" y="2562851"/>
                <a:ext cx="450230" cy="569734"/>
                <a:chOff x="3915197" y="2509928"/>
                <a:chExt cx="450230" cy="569734"/>
              </a:xfrm>
            </p:grpSpPr>
            <p:cxnSp>
              <p:nvCxnSpPr>
                <p:cNvPr id="85" name="Straight Connector 84">
                  <a:extLst>
                    <a:ext uri="{FF2B5EF4-FFF2-40B4-BE49-F238E27FC236}">
                      <a16:creationId xmlns:a16="http://schemas.microsoft.com/office/drawing/2014/main" id="{B758BB7B-1700-4E5F-ADD1-579812BC777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3600000">
                  <a:off x="3761954" y="2926419"/>
                  <a:ext cx="306486" cy="0"/>
                </a:xfrm>
                <a:prstGeom prst="line">
                  <a:avLst/>
                </a:prstGeom>
                <a:ln w="190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Straight Connector 85">
                  <a:extLst>
                    <a:ext uri="{FF2B5EF4-FFF2-40B4-BE49-F238E27FC236}">
                      <a16:creationId xmlns:a16="http://schemas.microsoft.com/office/drawing/2014/main" id="{950151E3-4DD5-4A5F-AD3B-4FC2A975EBC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7200000">
                  <a:off x="3761954" y="2663171"/>
                  <a:ext cx="306486" cy="0"/>
                </a:xfrm>
                <a:prstGeom prst="line">
                  <a:avLst/>
                </a:prstGeom>
                <a:ln w="190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Connector 86">
                  <a:extLst>
                    <a:ext uri="{FF2B5EF4-FFF2-40B4-BE49-F238E27FC236}">
                      <a16:creationId xmlns:a16="http://schemas.microsoft.com/office/drawing/2014/main" id="{60CFC056-9DB8-4781-8605-3ED8541E006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8000000" flipH="1">
                  <a:off x="4212184" y="2926419"/>
                  <a:ext cx="306486" cy="0"/>
                </a:xfrm>
                <a:prstGeom prst="line">
                  <a:avLst/>
                </a:prstGeom>
                <a:ln w="190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Straight Connector 87">
                  <a:extLst>
                    <a:ext uri="{FF2B5EF4-FFF2-40B4-BE49-F238E27FC236}">
                      <a16:creationId xmlns:a16="http://schemas.microsoft.com/office/drawing/2014/main" id="{9819C204-6D26-416A-B8AC-7B02D3EFE0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4400000" flipH="1">
                  <a:off x="4212184" y="2663171"/>
                  <a:ext cx="306486" cy="0"/>
                </a:xfrm>
                <a:prstGeom prst="line">
                  <a:avLst/>
                </a:prstGeom>
                <a:ln w="190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" name="Straight Connector 88">
                  <a:extLst>
                    <a:ext uri="{FF2B5EF4-FFF2-40B4-BE49-F238E27FC236}">
                      <a16:creationId xmlns:a16="http://schemas.microsoft.com/office/drawing/2014/main" id="{716260F6-D0CF-451E-A797-BDA20826D3A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987069" y="2530458"/>
                  <a:ext cx="306486" cy="0"/>
                </a:xfrm>
                <a:prstGeom prst="line">
                  <a:avLst/>
                </a:prstGeom>
                <a:ln w="190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" name="Straight Connector 89">
                  <a:extLst>
                    <a:ext uri="{FF2B5EF4-FFF2-40B4-BE49-F238E27FC236}">
                      <a16:creationId xmlns:a16="http://schemas.microsoft.com/office/drawing/2014/main" id="{8FFAFE09-24EC-4F4C-9A56-BC26EBA7908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987069" y="3059132"/>
                  <a:ext cx="306486" cy="0"/>
                </a:xfrm>
                <a:prstGeom prst="line">
                  <a:avLst/>
                </a:prstGeom>
                <a:ln w="190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E074CC2F-6E3F-4907-A37A-EA35CA803A7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841138" y="2858650"/>
                <a:ext cx="110089" cy="190682"/>
              </a:xfrm>
              <a:prstGeom prst="line">
                <a:avLst/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DD8CBBB5-54F0-421F-87BF-B3906667D9C7}"/>
                  </a:ext>
                </a:extLst>
              </p:cNvPr>
              <p:cNvCxnSpPr>
                <a:cxnSpLocks/>
              </p:cNvCxnSpPr>
              <p:nvPr/>
            </p:nvCxnSpPr>
            <p:spPr>
              <a:xfrm rot="3600000" flipH="1">
                <a:off x="5686435" y="2550789"/>
                <a:ext cx="110089" cy="190682"/>
              </a:xfrm>
              <a:prstGeom prst="line">
                <a:avLst/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D222DB19-45CC-426E-AC0A-06BED7B5CB51}"/>
                </a:ext>
              </a:extLst>
            </p:cNvPr>
            <p:cNvCxnSpPr>
              <a:cxnSpLocks/>
            </p:cNvCxnSpPr>
            <p:nvPr/>
          </p:nvCxnSpPr>
          <p:spPr>
            <a:xfrm rot="12600000" flipH="1">
              <a:off x="4192963" y="3642422"/>
              <a:ext cx="20318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B18B07AC-7F8B-4F95-B4C8-DEDBB1ECF145}"/>
                </a:ext>
              </a:extLst>
            </p:cNvPr>
            <p:cNvCxnSpPr>
              <a:cxnSpLocks/>
            </p:cNvCxnSpPr>
            <p:nvPr/>
          </p:nvCxnSpPr>
          <p:spPr>
            <a:xfrm rot="19800000">
              <a:off x="4368253" y="3642422"/>
              <a:ext cx="20318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1E6302C1-A844-4AB5-A6E7-6489F9384B79}"/>
                </a:ext>
              </a:extLst>
            </p:cNvPr>
            <p:cNvCxnSpPr>
              <a:cxnSpLocks/>
            </p:cNvCxnSpPr>
            <p:nvPr/>
          </p:nvCxnSpPr>
          <p:spPr>
            <a:xfrm rot="12600000" flipH="1">
              <a:off x="4543543" y="3642422"/>
              <a:ext cx="20318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2CAF185-98F6-4EA7-B987-AEDFB216BD78}"/>
                </a:ext>
              </a:extLst>
            </p:cNvPr>
            <p:cNvCxnSpPr>
              <a:cxnSpLocks/>
            </p:cNvCxnSpPr>
            <p:nvPr/>
          </p:nvCxnSpPr>
          <p:spPr>
            <a:xfrm rot="19800000">
              <a:off x="4718832" y="3642422"/>
              <a:ext cx="20318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78F3A17-EC67-474C-99B8-9DC9044C19C6}"/>
                </a:ext>
              </a:extLst>
            </p:cNvPr>
            <p:cNvCxnSpPr>
              <a:cxnSpLocks/>
            </p:cNvCxnSpPr>
            <p:nvPr/>
          </p:nvCxnSpPr>
          <p:spPr>
            <a:xfrm rot="12600000" flipH="1">
              <a:off x="4894122" y="3642422"/>
              <a:ext cx="20318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82C076FD-EBFF-41A9-9ACB-84A6DB6B1A43}"/>
                </a:ext>
              </a:extLst>
            </p:cNvPr>
            <p:cNvCxnSpPr>
              <a:cxnSpLocks/>
            </p:cNvCxnSpPr>
            <p:nvPr/>
          </p:nvCxnSpPr>
          <p:spPr>
            <a:xfrm rot="1800000">
              <a:off x="3330834" y="3568869"/>
              <a:ext cx="20318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E0D5B714-3A70-4677-ADDC-4AA71C237901}"/>
                </a:ext>
              </a:extLst>
            </p:cNvPr>
            <p:cNvCxnSpPr>
              <a:cxnSpLocks/>
            </p:cNvCxnSpPr>
            <p:nvPr/>
          </p:nvCxnSpPr>
          <p:spPr>
            <a:xfrm rot="1800000">
              <a:off x="3321805" y="3594706"/>
              <a:ext cx="20318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2F8EB4B6-3461-45C8-9827-40ACDD389335}"/>
                </a:ext>
              </a:extLst>
            </p:cNvPr>
            <p:cNvCxnSpPr>
              <a:cxnSpLocks/>
            </p:cNvCxnSpPr>
            <p:nvPr/>
          </p:nvCxnSpPr>
          <p:spPr>
            <a:xfrm rot="19800000">
              <a:off x="3161310" y="3578219"/>
              <a:ext cx="20318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1E98A3C-1790-4849-A995-F5E69C08DABA}"/>
                </a:ext>
              </a:extLst>
            </p:cNvPr>
            <p:cNvCxnSpPr>
              <a:cxnSpLocks/>
            </p:cNvCxnSpPr>
            <p:nvPr/>
          </p:nvCxnSpPr>
          <p:spPr>
            <a:xfrm rot="19800000">
              <a:off x="3670725" y="3653302"/>
              <a:ext cx="20318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972551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2" ma:contentTypeDescription="Create a new document." ma:contentTypeScope="" ma:versionID="54b255b191e97599d06abbcfa5c0843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0893247c1de1bf2566ac7831acc466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EAD98DE-715D-4218-A8DC-58DC603D87D7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28627d7c-4416-4bc1-86cf-ca6c3a42a8f2"/>
    <ds:schemaRef ds:uri="http://schemas.microsoft.com/office/2006/documentManagement/types"/>
    <ds:schemaRef ds:uri="http://schemas.microsoft.com/office/2006/metadata/properties"/>
    <ds:schemaRef ds:uri="08562aa6-c0ad-4fb9-8a82-15409d3a28b4"/>
    <ds:schemaRef ds:uri="http://purl.org/dc/elements/1.1/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A0DBDE2-3868-45BD-A37E-BC1FA02370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34181</TotalTime>
  <Words>687</Words>
  <Application>Microsoft Office PowerPoint</Application>
  <PresentationFormat>Widescreen</PresentationFormat>
  <Paragraphs>39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Cannabis and the brain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Mathias Velløv Petersen</cp:lastModifiedBy>
  <cp:revision>712</cp:revision>
  <cp:lastPrinted>2022-12-08T10:28:49Z</cp:lastPrinted>
  <dcterms:created xsi:type="dcterms:W3CDTF">2022-02-04T12:28:06Z</dcterms:created>
  <dcterms:modified xsi:type="dcterms:W3CDTF">2023-03-27T12:15:30Z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