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601" r:id="rId5"/>
  </p:sldIdLst>
  <p:sldSz cx="12192000" cy="6858000"/>
  <p:notesSz cx="7010400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114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134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7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  <p:cmAuthor id="6" name="Jan Egebjerg" initials="JE" lastIdx="2" clrIdx="5">
    <p:extLst>
      <p:ext uri="{19B8F6BF-5375-455C-9EA6-DF929625EA0E}">
        <p15:presenceInfo xmlns:p15="http://schemas.microsoft.com/office/powerpoint/2012/main" userId="S::je@lundbeckfonden.com::339eb90d-65ca-4e95-a944-0b983e0282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C7B23"/>
    <a:srgbClr val="C00000"/>
    <a:srgbClr val="B59E5F"/>
    <a:srgbClr val="FFFFFF"/>
    <a:srgbClr val="E5ECE9"/>
    <a:srgbClr val="ECE7D7"/>
    <a:srgbClr val="DBDBDB"/>
    <a:srgbClr val="DEE6EE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991" autoAdjust="0"/>
    <p:restoredTop sz="72265" autoAdjust="0"/>
  </p:normalViewPr>
  <p:slideViewPr>
    <p:cSldViewPr>
      <p:cViewPr varScale="1">
        <p:scale>
          <a:sx n="117" d="100"/>
          <a:sy n="117" d="100"/>
        </p:scale>
        <p:origin x="2676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353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27-03-2023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8925" y="1162050"/>
            <a:ext cx="4770438" cy="2682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76000" y="4473892"/>
            <a:ext cx="4795040" cy="366045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Genome-wide association studies (GWAS), in which whole genomes are compared between large samples of individuals, have opened new avenues to explore in the genetics of addictive disorders.</a:t>
            </a:r>
            <a:r>
              <a:rPr lang="en-GB" baseline="30000" dirty="0"/>
              <a:t>[Hancock et al., 2018]</a:t>
            </a:r>
            <a:r>
              <a:rPr lang="en-GB" dirty="0"/>
              <a:t> Rather than working from a hypothesis to the genetics, GWAS are a bottom-up, hypothesis-generating method.</a:t>
            </a:r>
            <a:r>
              <a:rPr lang="en-GB" baseline="30000" dirty="0"/>
              <a:t>[Hancock et al., 2018; Hall et al., 2013]</a:t>
            </a:r>
            <a:r>
              <a:rPr lang="en-GB" dirty="0"/>
              <a:t> </a:t>
            </a:r>
          </a:p>
          <a:p>
            <a:r>
              <a:rPr lang="en-GB" dirty="0"/>
              <a:t>GWAS in individuals with alcohol- and substance-use disorders point to several interesting genetic loci and potential genes, including those encoding aldehyde dehydrogenase and alcohol dehydrogenase enzymes.</a:t>
            </a:r>
            <a:r>
              <a:rPr lang="en-GB" baseline="30000" dirty="0"/>
              <a:t>[Hancock et al., 2018; Kranzler et al., 2019; Jensen, 2016; Cox et al., 2021]</a:t>
            </a:r>
            <a:r>
              <a:rPr lang="en-GB" dirty="0"/>
              <a:t> Evidence suggests that when individuals have genetic variations that cause changes within the kinetics of the alcohol metabolism pathway, then they can have a flushing reaction (a reddening of the face and neck) on exposure to alcohol.</a:t>
            </a:r>
            <a:r>
              <a:rPr lang="en-GB" baseline="30000" dirty="0"/>
              <a:t>[Edenberg, 2007]</a:t>
            </a:r>
            <a:r>
              <a:rPr lang="en-GB" dirty="0"/>
              <a:t> Individuals with such genetic variation appear to be at lower risk of developing alcohol-use disorder.</a:t>
            </a:r>
            <a:r>
              <a:rPr lang="en-GB" baseline="30000" dirty="0"/>
              <a:t>[Edenberg, 2007]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Cox J, </a:t>
            </a:r>
            <a:r>
              <a:rPr lang="en-GB" dirty="0" err="1"/>
              <a:t>Sherva</a:t>
            </a:r>
            <a:r>
              <a:rPr lang="en-GB" dirty="0"/>
              <a:t> R, Wetherill L, et al. Genome-wide association study of stimulant dependence. </a:t>
            </a:r>
            <a:r>
              <a:rPr lang="en-GB" dirty="0" err="1"/>
              <a:t>Transl</a:t>
            </a:r>
            <a:r>
              <a:rPr lang="en-GB" dirty="0"/>
              <a:t> Psychiatry 2021; 11 (1): 363.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Edenberg HJ. The genetics of alcohol metabolism: role of alcohol dehydrogenase and aldehyde dehydrogenase variants. Alcohol Res Health 2007; 30 (1): 5–13.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Hall FS, </a:t>
            </a:r>
            <a:r>
              <a:rPr lang="en-GB" dirty="0" err="1"/>
              <a:t>Drgonova</a:t>
            </a:r>
            <a:r>
              <a:rPr lang="en-GB" dirty="0"/>
              <a:t> J, Jain S, </a:t>
            </a:r>
            <a:r>
              <a:rPr lang="en-GB" dirty="0" err="1"/>
              <a:t>Uhl</a:t>
            </a:r>
            <a:r>
              <a:rPr lang="en-GB" dirty="0"/>
              <a:t> GR. Implications of genome wide association studies for addiction: are our </a:t>
            </a:r>
            <a:r>
              <a:rPr lang="en-GB" i="1" dirty="0"/>
              <a:t>a priori </a:t>
            </a:r>
            <a:r>
              <a:rPr lang="en-GB" dirty="0"/>
              <a:t>assumptions all wrong? </a:t>
            </a:r>
            <a:r>
              <a:rPr lang="en-GB" dirty="0" err="1"/>
              <a:t>Pharmacol</a:t>
            </a:r>
            <a:r>
              <a:rPr lang="en-GB" dirty="0"/>
              <a:t> </a:t>
            </a:r>
            <a:r>
              <a:rPr lang="en-GB" dirty="0" err="1"/>
              <a:t>Ther</a:t>
            </a:r>
            <a:r>
              <a:rPr lang="en-GB" dirty="0"/>
              <a:t> 2013; 140 (3): 267–279.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Hancock DB, </a:t>
            </a:r>
            <a:r>
              <a:rPr lang="en-GB" dirty="0" err="1"/>
              <a:t>Markunas</a:t>
            </a:r>
            <a:r>
              <a:rPr lang="en-GB" dirty="0"/>
              <a:t> CA, </a:t>
            </a:r>
            <a:r>
              <a:rPr lang="en-GB" dirty="0" err="1"/>
              <a:t>Bierut</a:t>
            </a:r>
            <a:r>
              <a:rPr lang="en-GB" dirty="0"/>
              <a:t> LJ, Johnson EO. Human genetics of addiction: new insights and future directions. </a:t>
            </a:r>
            <a:r>
              <a:rPr lang="en-GB" dirty="0" err="1"/>
              <a:t>Curr</a:t>
            </a:r>
            <a:r>
              <a:rPr lang="en-GB" dirty="0"/>
              <a:t> Psychiatry Rep 2018; 20 (2): 8.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Jensen KP. A review of genome-wide association studies of stimulant and opioid use disorders. Mol Neuropsychiatry 2016; 2 (1): 37–45.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Kranzler HR, Zhou H, </a:t>
            </a:r>
            <a:r>
              <a:rPr lang="en-GB" dirty="0" err="1"/>
              <a:t>Kember</a:t>
            </a:r>
            <a:r>
              <a:rPr lang="en-GB" dirty="0"/>
              <a:t> RL, et al. Genome-wide association study of alcohol consumption and use disorder in 274,424 individuals from multiple populations. Nat </a:t>
            </a:r>
            <a:r>
              <a:rPr lang="en-GB" dirty="0" err="1"/>
              <a:t>Commun</a:t>
            </a:r>
            <a:r>
              <a:rPr lang="en-GB" dirty="0"/>
              <a:t> 2019; 10 (1): 1499.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66DED8-CFE8-429A-B603-CBB436F15756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A196990B-D4EF-B2BE-9D97-BF4FE6F53B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88925" y="1162050"/>
            <a:ext cx="4768850" cy="2682875"/>
          </a:xfrm>
        </p:spPr>
      </p:sp>
    </p:spTree>
    <p:extLst>
      <p:ext uri="{BB962C8B-B14F-4D97-AF65-F5344CB8AC3E}">
        <p14:creationId xmlns:p14="http://schemas.microsoft.com/office/powerpoint/2010/main" val="3673184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 descr="Fingerprint outline">
            <a:extLst>
              <a:ext uri="{FF2B5EF4-FFF2-40B4-BE49-F238E27FC236}">
                <a16:creationId xmlns:a16="http://schemas.microsoft.com/office/drawing/2014/main" id="{DA7FA815-5C46-4E2B-AD8B-F7D18F8FA2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77022" y="104775"/>
            <a:ext cx="6927556" cy="692755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7C4FAB-AB07-44D2-948A-C47A9025026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</a:t>
            </a:r>
            <a:r>
              <a:rPr lang="en-US" sz="1400" dirty="0"/>
              <a:t>Neurobiology and aetiology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6A7B82-46B1-4698-AFE6-410D7EAC0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Genome-wide association studies (GWAS)</a:t>
            </a:r>
            <a:endParaRPr lang="en-GB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E135446-E7BF-4862-96AF-4A08F1E5B892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685215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tx1"/>
                </a:solidFill>
              </a:rPr>
              <a:t>GWAS are a powerful tool that can identify new genes involved in the pathology of addiction</a:t>
            </a:r>
            <a:r>
              <a:rPr lang="en-GB" sz="1400" baseline="30000" dirty="0">
                <a:solidFill>
                  <a:schemeClr val="tx1"/>
                </a:solidFill>
              </a:rPr>
              <a:t>1-4</a:t>
            </a:r>
            <a:endParaRPr lang="en-GB" sz="1400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tx1"/>
                </a:solidFill>
              </a:rPr>
              <a:t>A 2018 analysis of replicable, high-quality evidence from several GWAS pointed to various genetic loci for different addictions and substance-use disorders:</a:t>
            </a:r>
            <a:r>
              <a:rPr lang="en-GB" sz="1400" baseline="30000" dirty="0">
                <a:solidFill>
                  <a:schemeClr val="tx1"/>
                </a:solidFill>
              </a:rPr>
              <a:t>1</a:t>
            </a:r>
            <a:endParaRPr lang="en-GB" sz="1400" dirty="0">
              <a:solidFill>
                <a:schemeClr val="tx1"/>
              </a:solidFill>
            </a:endParaRPr>
          </a:p>
          <a:p>
            <a:pPr lvl="1"/>
            <a:r>
              <a:rPr lang="en-GB" sz="1200" dirty="0">
                <a:solidFill>
                  <a:schemeClr val="tx1"/>
                </a:solidFill>
              </a:rPr>
              <a:t>Cigarette-smoking phenotype was associated with 11 different gene locations, including </a:t>
            </a:r>
            <a:r>
              <a:rPr lang="en-GB" sz="1200" i="1" dirty="0">
                <a:solidFill>
                  <a:schemeClr val="tx1"/>
                </a:solidFill>
              </a:rPr>
              <a:t>BDNF</a:t>
            </a:r>
            <a:r>
              <a:rPr lang="en-GB" sz="1200" dirty="0">
                <a:solidFill>
                  <a:schemeClr val="tx1"/>
                </a:solidFill>
              </a:rPr>
              <a:t>, and the gene for the enzyme dopamine </a:t>
            </a:r>
            <a:br>
              <a:rPr lang="en-GB" sz="1200" dirty="0">
                <a:solidFill>
                  <a:schemeClr val="tx1"/>
                </a:solidFill>
              </a:rPr>
            </a:br>
            <a:r>
              <a:rPr lang="el-GR" sz="1200" dirty="0">
                <a:solidFill>
                  <a:schemeClr val="tx1"/>
                </a:solidFill>
              </a:rPr>
              <a:t>β</a:t>
            </a:r>
            <a:r>
              <a:rPr lang="en-GB" sz="1200" dirty="0">
                <a:solidFill>
                  <a:schemeClr val="tx1"/>
                </a:solidFill>
              </a:rPr>
              <a:t>-hydroxylase</a:t>
            </a:r>
            <a:r>
              <a:rPr lang="en-GB" sz="1200" baseline="30000" dirty="0">
                <a:solidFill>
                  <a:schemeClr val="tx1"/>
                </a:solidFill>
              </a:rPr>
              <a:t>1</a:t>
            </a:r>
          </a:p>
          <a:p>
            <a:pPr lvl="1"/>
            <a:r>
              <a:rPr lang="en-GB" sz="1200" dirty="0">
                <a:solidFill>
                  <a:schemeClr val="tx1"/>
                </a:solidFill>
              </a:rPr>
              <a:t>Alcohol use has been associated with many gene loci, including </a:t>
            </a:r>
            <a:r>
              <a:rPr lang="en-GB" sz="1200" i="1" dirty="0">
                <a:solidFill>
                  <a:schemeClr val="tx1"/>
                </a:solidFill>
              </a:rPr>
              <a:t>GCKR</a:t>
            </a:r>
            <a:r>
              <a:rPr lang="en-GB" sz="1200" dirty="0">
                <a:solidFill>
                  <a:schemeClr val="tx1"/>
                </a:solidFill>
              </a:rPr>
              <a:t>, and several aldehyde dehydrogenase enzymes (involved in the metabolism of alcohol)</a:t>
            </a:r>
            <a:r>
              <a:rPr lang="en-GB" sz="1200" baseline="30000" dirty="0">
                <a:solidFill>
                  <a:schemeClr val="tx1"/>
                </a:solidFill>
              </a:rPr>
              <a:t>1,3,4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tx1"/>
                </a:solidFill>
              </a:rPr>
              <a:t>A recent GWAS of stimulant dependence identified several genes, including those encoding potassium channel proteins, nicotinic acetylcholine receptors, and the </a:t>
            </a:r>
            <a:r>
              <a:rPr lang="en-GB" sz="1400" i="1" dirty="0">
                <a:solidFill>
                  <a:schemeClr val="tx1"/>
                </a:solidFill>
              </a:rPr>
              <a:t>CPVL </a:t>
            </a:r>
            <a:r>
              <a:rPr lang="en-GB" sz="1400" dirty="0">
                <a:solidFill>
                  <a:schemeClr val="tx1"/>
                </a:solidFill>
              </a:rPr>
              <a:t>gene, the function of which is as yet unclear</a:t>
            </a:r>
            <a:r>
              <a:rPr lang="en-GB" sz="1400" baseline="30000" dirty="0">
                <a:solidFill>
                  <a:schemeClr val="tx1"/>
                </a:solidFill>
              </a:rPr>
              <a:t>5</a:t>
            </a:r>
            <a:endParaRPr lang="en-GB" sz="1400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tx1"/>
                </a:solidFill>
              </a:rPr>
              <a:t>Together, the identified gene locations point towards metabolic and neurotransmitter processes, and areas of the brain including the prefrontal cortex and cerebellum, as being involved in the process of addiction</a:t>
            </a:r>
            <a:r>
              <a:rPr lang="en-GB" sz="1400" baseline="30000" dirty="0">
                <a:solidFill>
                  <a:schemeClr val="tx1"/>
                </a:solidFill>
              </a:rPr>
              <a:t>1-5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3ECC700-BE56-42C4-8305-E76BF7044811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800" b="1" dirty="0"/>
              <a:t>Genes repeatedly identified in GWAS with involvement in substance-use disorders</a:t>
            </a:r>
            <a:r>
              <a:rPr lang="en-GB" sz="1800" b="1" baseline="30000" dirty="0"/>
              <a:t>2</a:t>
            </a:r>
            <a:endParaRPr lang="en-GB" sz="1800" b="1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EDBF821-CAD8-4731-A65E-ED008F1B56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i="1" dirty="0"/>
              <a:t>BDNF</a:t>
            </a:r>
            <a:r>
              <a:rPr lang="en-US" dirty="0"/>
              <a:t>=brain-derived neurotrophic factor; CPVL=carboxypeptidase </a:t>
            </a:r>
            <a:r>
              <a:rPr lang="en-US" dirty="0" err="1"/>
              <a:t>vitellogenic</a:t>
            </a:r>
            <a:r>
              <a:rPr lang="en-US" dirty="0"/>
              <a:t> like protein;</a:t>
            </a:r>
          </a:p>
          <a:p>
            <a:r>
              <a:rPr lang="en-US" i="1" dirty="0"/>
              <a:t>GCKR</a:t>
            </a:r>
            <a:r>
              <a:rPr lang="en-US" dirty="0"/>
              <a:t>=glucokinase regulator; GWAS=genome-wide association study</a:t>
            </a:r>
          </a:p>
          <a:p>
            <a:endParaRPr lang="en-US" dirty="0"/>
          </a:p>
          <a:p>
            <a:r>
              <a:rPr lang="en-US" dirty="0"/>
              <a:t>1. Hancock et al. </a:t>
            </a:r>
            <a:r>
              <a:rPr lang="en-US" dirty="0" err="1"/>
              <a:t>Curr</a:t>
            </a:r>
            <a:r>
              <a:rPr lang="en-US" dirty="0"/>
              <a:t> Psychiatry Rep 2018;20(2):8; 2. </a:t>
            </a:r>
            <a:r>
              <a:rPr lang="en-GB" dirty="0"/>
              <a:t>Hall et al. </a:t>
            </a:r>
            <a:r>
              <a:rPr lang="en-GB" dirty="0" err="1"/>
              <a:t>Pharmacol</a:t>
            </a:r>
            <a:r>
              <a:rPr lang="en-GB" dirty="0"/>
              <a:t> </a:t>
            </a:r>
            <a:r>
              <a:rPr lang="en-GB" dirty="0" err="1"/>
              <a:t>Ther</a:t>
            </a:r>
            <a:r>
              <a:rPr lang="en-GB" dirty="0"/>
              <a:t> 2013;140(3):267–279; </a:t>
            </a:r>
            <a:br>
              <a:rPr lang="en-GB" dirty="0"/>
            </a:br>
            <a:r>
              <a:rPr lang="en-GB" dirty="0"/>
              <a:t>3. Kranzler et al. Nat </a:t>
            </a:r>
            <a:r>
              <a:rPr lang="en-GB" dirty="0" err="1"/>
              <a:t>Commun</a:t>
            </a:r>
            <a:r>
              <a:rPr lang="en-GB" dirty="0"/>
              <a:t> 2019;10(1):1499; 4. Jensen. Mol Neuropsychiatry 2016;2(1):37–45; 5. </a:t>
            </a:r>
            <a:r>
              <a:rPr lang="en-US" dirty="0"/>
              <a:t>Cox et al. </a:t>
            </a:r>
            <a:r>
              <a:rPr lang="en-US" dirty="0" err="1"/>
              <a:t>Transl</a:t>
            </a:r>
            <a:r>
              <a:rPr lang="en-US" dirty="0"/>
              <a:t> Psychiatry 2021;11(1):363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BA3E13-219A-4E56-9573-DC08D5E7E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B78D37-3BC7-4276-913C-561782740612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19" name="Content Placeholder 10">
            <a:extLst>
              <a:ext uri="{FF2B5EF4-FFF2-40B4-BE49-F238E27FC236}">
                <a16:creationId xmlns:a16="http://schemas.microsoft.com/office/drawing/2014/main" id="{7E98CB86-DBD4-42CE-A0DC-2D3CD2FE0317}"/>
              </a:ext>
            </a:extLst>
          </p:cNvPr>
          <p:cNvSpPr txBox="1">
            <a:spLocks/>
          </p:cNvSpPr>
          <p:nvPr/>
        </p:nvSpPr>
        <p:spPr>
          <a:xfrm>
            <a:off x="6230938" y="2048329"/>
            <a:ext cx="5419724" cy="3918671"/>
          </a:xfrm>
          <a:prstGeom prst="rect">
            <a:avLst/>
          </a:prstGeom>
        </p:spPr>
        <p:txBody>
          <a:bodyPr vert="horz" lIns="91440" tIns="45720" rIns="91440" bIns="45720" numCol="2" spcCol="18000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BAI3</a:t>
            </a:r>
            <a:r>
              <a:rPr lang="en-GB" sz="900" dirty="0"/>
              <a:t> brain-specific angiogenesis inhibitor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CDH13</a:t>
            </a:r>
            <a:r>
              <a:rPr lang="en-GB" sz="900" dirty="0"/>
              <a:t> cadherin 13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CLSTN2</a:t>
            </a:r>
            <a:r>
              <a:rPr lang="en-GB" sz="900" dirty="0"/>
              <a:t> </a:t>
            </a:r>
            <a:r>
              <a:rPr lang="en-GB" sz="900" dirty="0" err="1"/>
              <a:t>calsyntenin</a:t>
            </a:r>
            <a:r>
              <a:rPr lang="en-GB" sz="900" dirty="0"/>
              <a:t> 2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CNTNAP2</a:t>
            </a:r>
            <a:r>
              <a:rPr lang="en-GB" sz="900" dirty="0"/>
              <a:t> </a:t>
            </a:r>
            <a:r>
              <a:rPr lang="en-GB" sz="900" dirty="0" err="1"/>
              <a:t>contactin</a:t>
            </a:r>
            <a:r>
              <a:rPr lang="en-GB" sz="900" dirty="0"/>
              <a:t>-associated protein-like 2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CSMD1</a:t>
            </a:r>
            <a:r>
              <a:rPr lang="en-GB" sz="900" dirty="0"/>
              <a:t> CUB and </a:t>
            </a:r>
            <a:r>
              <a:rPr lang="en-GB" sz="900" dirty="0" err="1"/>
              <a:t>Suxhi</a:t>
            </a:r>
            <a:r>
              <a:rPr lang="en-GB" sz="900" dirty="0"/>
              <a:t> multiple domains 1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CTNNA2</a:t>
            </a:r>
            <a:r>
              <a:rPr lang="en-GB" sz="900" dirty="0"/>
              <a:t> catenin </a:t>
            </a:r>
            <a:r>
              <a:rPr lang="el-GR" sz="900" dirty="0"/>
              <a:t>α 2</a:t>
            </a:r>
            <a:endParaRPr lang="en-GB" sz="900" dirty="0"/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DAB1</a:t>
            </a:r>
            <a:r>
              <a:rPr lang="en-GB" sz="900" dirty="0"/>
              <a:t> disabled homolog 1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DSCAM</a:t>
            </a:r>
            <a:r>
              <a:rPr lang="en-GB" sz="900" dirty="0"/>
              <a:t> Down Syndrome cell adhesion molecule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NRXN1</a:t>
            </a:r>
            <a:r>
              <a:rPr lang="en-GB" sz="900" dirty="0"/>
              <a:t> neurexin 1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PTPTD</a:t>
            </a:r>
            <a:r>
              <a:rPr lang="en-GB" sz="900" dirty="0"/>
              <a:t> receptor protein tyrosine </a:t>
            </a:r>
            <a:r>
              <a:rPr lang="en-GB" sz="900" dirty="0" err="1"/>
              <a:t>phophatase</a:t>
            </a:r>
            <a:r>
              <a:rPr lang="en-GB" sz="900" dirty="0"/>
              <a:t> D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SGCZ</a:t>
            </a:r>
            <a:r>
              <a:rPr lang="en-GB" sz="900" dirty="0"/>
              <a:t> </a:t>
            </a:r>
            <a:r>
              <a:rPr lang="en-GB" sz="900" dirty="0" err="1"/>
              <a:t>sarcoglycan</a:t>
            </a:r>
            <a:r>
              <a:rPr lang="en-GB" sz="900" dirty="0"/>
              <a:t> zeta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ASTN2</a:t>
            </a:r>
            <a:r>
              <a:rPr lang="en-GB" sz="900" dirty="0"/>
              <a:t> </a:t>
            </a:r>
            <a:r>
              <a:rPr lang="en-GB" sz="900" dirty="0" err="1"/>
              <a:t>astrotactin</a:t>
            </a:r>
            <a:r>
              <a:rPr lang="en-GB" sz="900" dirty="0"/>
              <a:t> 2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CNTN4</a:t>
            </a:r>
            <a:r>
              <a:rPr lang="en-GB" sz="900" dirty="0"/>
              <a:t> </a:t>
            </a:r>
            <a:r>
              <a:rPr lang="en-GB" sz="900" dirty="0" err="1"/>
              <a:t>contactin</a:t>
            </a:r>
            <a:r>
              <a:rPr lang="en-GB" sz="900" dirty="0"/>
              <a:t> 4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CNTN6</a:t>
            </a:r>
            <a:r>
              <a:rPr lang="en-GB" sz="900" dirty="0"/>
              <a:t> </a:t>
            </a:r>
            <a:r>
              <a:rPr lang="en-GB" sz="900" dirty="0" err="1"/>
              <a:t>contactin</a:t>
            </a:r>
            <a:r>
              <a:rPr lang="en-GB" sz="900" dirty="0"/>
              <a:t> 6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LRP1B</a:t>
            </a:r>
            <a:r>
              <a:rPr lang="en-GB" sz="900" dirty="0"/>
              <a:t> low-density lipoprotein-related protein 1B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NRG1</a:t>
            </a:r>
            <a:r>
              <a:rPr lang="en-GB" sz="900" dirty="0"/>
              <a:t> neuregulin 1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ITGB8</a:t>
            </a:r>
            <a:r>
              <a:rPr lang="en-GB" sz="900" dirty="0"/>
              <a:t> integrin </a:t>
            </a:r>
            <a:r>
              <a:rPr lang="el-GR" sz="900" dirty="0"/>
              <a:t>β 8</a:t>
            </a:r>
            <a:endParaRPr lang="en-GB" sz="900" dirty="0"/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PTPRM</a:t>
            </a:r>
            <a:r>
              <a:rPr lang="en-GB" sz="900" dirty="0"/>
              <a:t> receptor protein tyrosine </a:t>
            </a:r>
            <a:r>
              <a:rPr lang="en-GB" sz="900" dirty="0" err="1"/>
              <a:t>phophatase</a:t>
            </a:r>
            <a:r>
              <a:rPr lang="en-GB" sz="900" dirty="0"/>
              <a:t> M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ROR1</a:t>
            </a:r>
            <a:r>
              <a:rPr lang="en-GB" sz="900" dirty="0"/>
              <a:t> receptor tyrosine kinase-like orphan rec 1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TRIO</a:t>
            </a:r>
            <a:r>
              <a:rPr lang="en-GB" sz="900" dirty="0"/>
              <a:t> triple functional domain/PTPRF interact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CSMD2</a:t>
            </a:r>
            <a:r>
              <a:rPr lang="en-GB" sz="900" dirty="0"/>
              <a:t> CUB and </a:t>
            </a:r>
            <a:r>
              <a:rPr lang="en-GB" sz="900" dirty="0" err="1"/>
              <a:t>Suxhi</a:t>
            </a:r>
            <a:r>
              <a:rPr lang="en-GB" sz="900" dirty="0"/>
              <a:t> multiple domains 2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CNTN5</a:t>
            </a:r>
            <a:r>
              <a:rPr lang="en-GB" sz="900" dirty="0"/>
              <a:t> </a:t>
            </a:r>
            <a:r>
              <a:rPr lang="en-GB" sz="900" dirty="0" err="1"/>
              <a:t>contactin</a:t>
            </a:r>
            <a:r>
              <a:rPr lang="en-GB" sz="900" dirty="0"/>
              <a:t> 5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CTNNA3</a:t>
            </a:r>
            <a:r>
              <a:rPr lang="en-GB" sz="900" dirty="0"/>
              <a:t> catenin </a:t>
            </a:r>
            <a:r>
              <a:rPr lang="el-GR" sz="900" dirty="0"/>
              <a:t>α 3</a:t>
            </a:r>
            <a:endParaRPr lang="en-GB" sz="900" dirty="0"/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LRRN6C</a:t>
            </a:r>
            <a:r>
              <a:rPr lang="en-GB" sz="900" dirty="0"/>
              <a:t> leucine rich repeat neuronal 6C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CTTND2</a:t>
            </a:r>
            <a:r>
              <a:rPr lang="en-GB" sz="900" dirty="0"/>
              <a:t> catenin </a:t>
            </a:r>
            <a:r>
              <a:rPr lang="el-GR" sz="900" dirty="0"/>
              <a:t>δ 2</a:t>
            </a:r>
            <a:endParaRPr lang="en-GB" sz="900" dirty="0"/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ANKS1B</a:t>
            </a:r>
            <a:r>
              <a:rPr lang="en-GB" sz="900" dirty="0"/>
              <a:t> ankyrin repeat sterile </a:t>
            </a:r>
            <a:r>
              <a:rPr lang="el-GR" sz="900" dirty="0"/>
              <a:t>α </a:t>
            </a:r>
            <a:r>
              <a:rPr lang="en-GB" sz="900" dirty="0"/>
              <a:t>domain 1B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SEMA3C</a:t>
            </a:r>
            <a:r>
              <a:rPr lang="en-GB" sz="900" dirty="0"/>
              <a:t> </a:t>
            </a:r>
            <a:r>
              <a:rPr lang="en-GB" sz="900" dirty="0" err="1"/>
              <a:t>semaphorin</a:t>
            </a:r>
            <a:r>
              <a:rPr lang="en-GB" sz="900" dirty="0"/>
              <a:t> 3C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RYR3</a:t>
            </a:r>
            <a:r>
              <a:rPr lang="en-GB" sz="900" dirty="0"/>
              <a:t> ryanodine receptor 3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CAMK1D</a:t>
            </a:r>
            <a:r>
              <a:rPr lang="en-GB" sz="900" dirty="0"/>
              <a:t> calcium/calmodulin-dependent protein kinase 1D 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CHN2</a:t>
            </a:r>
            <a:r>
              <a:rPr lang="en-GB" sz="900" dirty="0"/>
              <a:t> </a:t>
            </a:r>
            <a:r>
              <a:rPr lang="en-GB" sz="900" dirty="0" err="1"/>
              <a:t>chimerin</a:t>
            </a:r>
            <a:r>
              <a:rPr lang="en-GB" sz="900" dirty="0"/>
              <a:t> 2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FHIT</a:t>
            </a:r>
            <a:r>
              <a:rPr lang="en-GB" sz="900" dirty="0"/>
              <a:t> fragile histidine triad gene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PRKG1</a:t>
            </a:r>
            <a:r>
              <a:rPr lang="en-GB" sz="900" dirty="0"/>
              <a:t> cGMP-dependent protein kinase I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SERPINA1</a:t>
            </a:r>
            <a:r>
              <a:rPr lang="en-GB" sz="900" dirty="0"/>
              <a:t> serpin peptidase inhibitor A 1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LARGE</a:t>
            </a:r>
            <a:r>
              <a:rPr lang="en-GB" sz="900" dirty="0"/>
              <a:t> like-glycosyltransferase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UST</a:t>
            </a:r>
            <a:r>
              <a:rPr lang="en-GB" sz="900" dirty="0"/>
              <a:t> uronyl-2-sulfotransferase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US" sz="900" b="1" i="1" dirty="0"/>
              <a:t>DAPK1</a:t>
            </a:r>
            <a:r>
              <a:rPr lang="en-US" sz="900" dirty="0"/>
              <a:t> death-associated protein kinase 1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GALNTL4</a:t>
            </a:r>
            <a:r>
              <a:rPr lang="en-GB" sz="900" dirty="0"/>
              <a:t> </a:t>
            </a:r>
            <a:r>
              <a:rPr lang="en-GB" sz="900" dirty="0" err="1"/>
              <a:t>UDPNAc</a:t>
            </a:r>
            <a:r>
              <a:rPr lang="en-GB" sz="900" dirty="0"/>
              <a:t>-</a:t>
            </a:r>
            <a:r>
              <a:rPr lang="el-GR" sz="900" dirty="0"/>
              <a:t>α-</a:t>
            </a:r>
            <a:r>
              <a:rPr lang="en-GB" sz="900" dirty="0" err="1"/>
              <a:t>D-galactosamine:plypeptide</a:t>
            </a:r>
            <a:r>
              <a:rPr lang="en-GB" sz="900" dirty="0"/>
              <a:t> N </a:t>
            </a:r>
            <a:r>
              <a:rPr lang="en-GB" sz="900" dirty="0" err="1"/>
              <a:t>acgalactosaminyltransferase</a:t>
            </a:r>
            <a:r>
              <a:rPr lang="en-GB" sz="900" dirty="0"/>
              <a:t>-like 4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fi-FI" sz="900" b="1" i="1" dirty="0"/>
              <a:t>CAPN13</a:t>
            </a:r>
            <a:r>
              <a:rPr lang="fi-FI" sz="900" dirty="0"/>
              <a:t> calpain 13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PDE4D</a:t>
            </a:r>
            <a:r>
              <a:rPr lang="en-GB" sz="900" dirty="0"/>
              <a:t> </a:t>
            </a:r>
            <a:r>
              <a:rPr lang="en-GB" sz="900" dirty="0" err="1"/>
              <a:t>cAMD</a:t>
            </a:r>
            <a:r>
              <a:rPr lang="en-GB" sz="900" dirty="0"/>
              <a:t>-specific </a:t>
            </a:r>
            <a:r>
              <a:rPr lang="en-GB" sz="900" dirty="0" err="1"/>
              <a:t>phophodiesterase</a:t>
            </a:r>
            <a:r>
              <a:rPr lang="en-GB" sz="900" dirty="0"/>
              <a:t> 4D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AKAP13</a:t>
            </a:r>
            <a:r>
              <a:rPr lang="en-GB" sz="900" dirty="0"/>
              <a:t> protein kinase A anchor protein 13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ST6GALNAC3</a:t>
            </a:r>
            <a:r>
              <a:rPr lang="en-GB" sz="900" dirty="0"/>
              <a:t> </a:t>
            </a:r>
            <a:r>
              <a:rPr lang="el-GR" sz="900" dirty="0"/>
              <a:t>α</a:t>
            </a:r>
            <a:r>
              <a:rPr lang="en-GB" sz="900" dirty="0"/>
              <a:t>NAcneuraminyl-2,3-</a:t>
            </a:r>
            <a:r>
              <a:rPr lang="el-GR" sz="900" dirty="0"/>
              <a:t>β-</a:t>
            </a:r>
            <a:r>
              <a:rPr lang="en-GB" sz="900" dirty="0"/>
              <a:t>galactosyl-1,3-Nacgalactosaminide </a:t>
            </a:r>
            <a:r>
              <a:rPr lang="el-GR" sz="900" dirty="0"/>
              <a:t>α2,6-</a:t>
            </a:r>
            <a:r>
              <a:rPr lang="en-GB" sz="900" dirty="0" err="1"/>
              <a:t>sialyltransgerase</a:t>
            </a:r>
            <a:r>
              <a:rPr lang="en-GB" sz="900" dirty="0"/>
              <a:t> 3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SERPINA2</a:t>
            </a:r>
            <a:r>
              <a:rPr lang="en-GB" sz="900" dirty="0"/>
              <a:t> serpin peptidase inhibitor A 2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DGKB</a:t>
            </a:r>
            <a:r>
              <a:rPr lang="en-GB" sz="900" dirty="0"/>
              <a:t> diacylglycerol kinase </a:t>
            </a:r>
            <a:r>
              <a:rPr lang="el-GR" sz="900" dirty="0"/>
              <a:t>β</a:t>
            </a:r>
            <a:endParaRPr lang="en-GB" sz="900" dirty="0"/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US" sz="900" b="1" i="1" dirty="0"/>
              <a:t>FGF14</a:t>
            </a:r>
            <a:r>
              <a:rPr lang="en-US" sz="900" dirty="0"/>
              <a:t> fibroblast growth factor 14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GRM7</a:t>
            </a:r>
            <a:r>
              <a:rPr lang="en-GB" sz="900" dirty="0"/>
              <a:t> </a:t>
            </a:r>
            <a:r>
              <a:rPr lang="en-GB" sz="900" dirty="0" err="1"/>
              <a:t>metbotropic</a:t>
            </a:r>
            <a:r>
              <a:rPr lang="en-GB" sz="900" dirty="0"/>
              <a:t> glutamate receptor 7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US" sz="900" b="1" i="1" dirty="0"/>
              <a:t>GPR39</a:t>
            </a:r>
            <a:r>
              <a:rPr lang="en-US" sz="900" dirty="0"/>
              <a:t> G-protein-coupled receptor 39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GB" sz="900" b="1" i="1" dirty="0"/>
              <a:t>ABCC4</a:t>
            </a:r>
            <a:r>
              <a:rPr lang="en-GB" sz="900" dirty="0"/>
              <a:t> ATP-binding cassette C4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US" sz="900" b="1" i="1" dirty="0"/>
              <a:t>SLC24A4</a:t>
            </a:r>
            <a:r>
              <a:rPr lang="en-US" sz="900" dirty="0"/>
              <a:t> solute </a:t>
            </a:r>
            <a:r>
              <a:rPr lang="en-US" sz="900" dirty="0" err="1"/>
              <a:t>carreir</a:t>
            </a:r>
            <a:r>
              <a:rPr lang="en-US" sz="900" dirty="0"/>
              <a:t> family 24 member 3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US" sz="900" b="1" i="1" dirty="0"/>
              <a:t>XKR4</a:t>
            </a:r>
            <a:r>
              <a:rPr lang="en-US" sz="900" dirty="0"/>
              <a:t> XK family member 4</a:t>
            </a:r>
          </a:p>
          <a:p>
            <a:pPr marL="0" indent="0" algn="ctr">
              <a:spcBef>
                <a:spcPts val="120"/>
              </a:spcBef>
              <a:spcAft>
                <a:spcPts val="120"/>
              </a:spcAft>
              <a:buNone/>
            </a:pPr>
            <a:r>
              <a:rPr lang="en-US" sz="900" b="1" i="1" dirty="0"/>
              <a:t>SLC9A9</a:t>
            </a:r>
            <a:r>
              <a:rPr lang="en-US" sz="900" dirty="0"/>
              <a:t> solute carrier family 9 member 9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525130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2" ma:contentTypeDescription="Create a new document." ma:contentTypeScope="" ma:versionID="54b255b191e97599d06abbcfa5c0843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0893247c1de1bf2566ac7831acc466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AD98DE-715D-4218-A8DC-58DC603D87D7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28627d7c-4416-4bc1-86cf-ca6c3a42a8f2"/>
    <ds:schemaRef ds:uri="http://schemas.microsoft.com/office/2006/documentManagement/types"/>
    <ds:schemaRef ds:uri="http://schemas.microsoft.com/office/2006/metadata/properties"/>
    <ds:schemaRef ds:uri="08562aa6-c0ad-4fb9-8a82-15409d3a28b4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A0DBDE2-3868-45BD-A37E-BC1FA02370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34181</TotalTime>
  <Words>885</Words>
  <Application>Microsoft Office PowerPoint</Application>
  <PresentationFormat>Widescreen</PresentationFormat>
  <Paragraphs>75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Genome-wide association studies (GWAS)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Mathias Velløv Petersen</cp:lastModifiedBy>
  <cp:revision>715</cp:revision>
  <cp:lastPrinted>2022-12-08T10:28:49Z</cp:lastPrinted>
  <dcterms:created xsi:type="dcterms:W3CDTF">2022-02-04T12:28:06Z</dcterms:created>
  <dcterms:modified xsi:type="dcterms:W3CDTF">2023-03-27T12:16:01Z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