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6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Understanding how an individual’s genetics interact with cocaine use could lead to more effective treatment for cocaine-use disorder.</a:t>
            </a:r>
            <a:r>
              <a:rPr lang="en-GB" baseline="30000" dirty="0"/>
              <a:t>[</a:t>
            </a:r>
            <a:r>
              <a:rPr lang="en-GB" baseline="30000" dirty="0" err="1"/>
              <a:t>Fernàndez</a:t>
            </a:r>
            <a:r>
              <a:rPr lang="en-GB" baseline="30000" dirty="0"/>
              <a:t>-Castillo et al., 2022]</a:t>
            </a:r>
            <a:r>
              <a:rPr lang="en-GB" dirty="0"/>
              <a:t> This understanding could be translated into more intelligently designed therapies that target specific components within the disease pathway of cocaine-use disorder, as well as into more personalised treatments.</a:t>
            </a:r>
            <a:r>
              <a:rPr lang="en-GB" baseline="30000" dirty="0"/>
              <a:t>[</a:t>
            </a:r>
            <a:r>
              <a:rPr lang="en-GB" baseline="30000" dirty="0" err="1"/>
              <a:t>Fernàndez</a:t>
            </a:r>
            <a:r>
              <a:rPr lang="en-GB" baseline="30000" dirty="0"/>
              <a:t>-Castillo et al., 2022]</a:t>
            </a:r>
            <a:r>
              <a:rPr lang="en-GB" dirty="0"/>
              <a:t> A field of therapy known as pharmacogenetics, wherein an individual’s genetics can be used to pick a therapy that best matches the individual, must be driven by detailed understanding of how the genetics of a disorder interacts with other risk and protective factors.</a:t>
            </a:r>
            <a:r>
              <a:rPr lang="en-GB" baseline="30000" dirty="0"/>
              <a:t>[</a:t>
            </a:r>
            <a:r>
              <a:rPr lang="en-GB" baseline="30000" dirty="0" err="1"/>
              <a:t>Fernàndez</a:t>
            </a:r>
            <a:r>
              <a:rPr lang="en-GB" baseline="30000" dirty="0"/>
              <a:t>-Castillo et al., 2022]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 err="1"/>
              <a:t>Fernàndez</a:t>
            </a:r>
            <a:r>
              <a:rPr lang="en-GB" dirty="0"/>
              <a:t>-Castillo N, Cabana-Domínguez J, </a:t>
            </a:r>
            <a:r>
              <a:rPr lang="en-GB" dirty="0" err="1"/>
              <a:t>Corominas</a:t>
            </a:r>
            <a:r>
              <a:rPr lang="en-GB" dirty="0"/>
              <a:t> R, </a:t>
            </a:r>
            <a:r>
              <a:rPr lang="en-GB" dirty="0" err="1"/>
              <a:t>Cormand</a:t>
            </a:r>
            <a:r>
              <a:rPr lang="en-GB" dirty="0"/>
              <a:t> B. Molecular genetics of cocaine use disorders in humans. </a:t>
            </a:r>
            <a:r>
              <a:rPr lang="pl-PL" dirty="0"/>
              <a:t>Mol Psychiatry</a:t>
            </a:r>
            <a:r>
              <a:rPr lang="en-US" dirty="0"/>
              <a:t> </a:t>
            </a:r>
            <a:r>
              <a:rPr lang="pl-PL" dirty="0"/>
              <a:t>2022;</a:t>
            </a:r>
            <a:r>
              <a:rPr lang="en-US" dirty="0"/>
              <a:t> </a:t>
            </a:r>
            <a:r>
              <a:rPr lang="pl-PL" dirty="0"/>
              <a:t>27</a:t>
            </a:r>
            <a:r>
              <a:rPr lang="en-US" dirty="0"/>
              <a:t> </a:t>
            </a:r>
            <a:r>
              <a:rPr lang="pl-PL" dirty="0"/>
              <a:t>(1):</a:t>
            </a:r>
            <a:r>
              <a:rPr lang="en-US" dirty="0"/>
              <a:t> </a:t>
            </a:r>
            <a:r>
              <a:rPr lang="pl-PL" dirty="0"/>
              <a:t>624</a:t>
            </a:r>
            <a:r>
              <a:rPr lang="en-US" dirty="0"/>
              <a:t>–</a:t>
            </a:r>
            <a:r>
              <a:rPr lang="pl-PL" dirty="0"/>
              <a:t>639</a:t>
            </a:r>
            <a:r>
              <a:rPr lang="en-US" dirty="0"/>
              <a:t>.</a:t>
            </a:r>
            <a:endParaRPr lang="en-GB" dirty="0"/>
          </a:p>
          <a:p>
            <a:endParaRPr lang="en-GB" dirty="0"/>
          </a:p>
          <a:p>
            <a:r>
              <a:rPr lang="en-GB" dirty="0"/>
              <a:t>Other references used on slide: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GeneCards website. Available at: https://www.genecards.org/. Accessed March 2022.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Sun J, Kranzler HR, Gelernter J, Bi J. A genome-wide association study of cocaine use disorder accounting for phenotypic heterogeneity and gene–environment interaction. J Psychiatry </a:t>
            </a:r>
            <a:r>
              <a:rPr lang="en-GB" dirty="0" err="1"/>
              <a:t>Neurosci</a:t>
            </a:r>
            <a:r>
              <a:rPr lang="en-GB" dirty="0"/>
              <a:t> 2020; 45 (1): 34–44.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9D5CC4B-A6CD-C110-B49D-4A6B9F47B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8925" y="1162050"/>
            <a:ext cx="4768850" cy="2682875"/>
          </a:xfrm>
        </p:spPr>
      </p:sp>
    </p:spTree>
    <p:extLst>
      <p:ext uri="{BB962C8B-B14F-4D97-AF65-F5344CB8AC3E}">
        <p14:creationId xmlns:p14="http://schemas.microsoft.com/office/powerpoint/2010/main" val="207028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13BE62-1086-49F6-B843-FA7BBB840E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sz="1400" dirty="0"/>
              <a:t>Neurobiology and aetiology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CDDA358-D6CE-463B-B2C8-765DCB802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Genetics of cocaine use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02DB63-DB74-4E91-93AD-3D7E96E579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DSM-5=Diagnostic and Statistical Manual of Mental Disorders – 5</a:t>
            </a:r>
            <a:r>
              <a:rPr lang="en-US" baseline="30000" dirty="0"/>
              <a:t>th</a:t>
            </a:r>
            <a:r>
              <a:rPr lang="en-US" dirty="0"/>
              <a:t> edition; GABA=gamma aminobutyric acid; GWAS=genome-wide association studies; </a:t>
            </a:r>
            <a:r>
              <a:rPr lang="en-GB" dirty="0"/>
              <a:t>RNA=ribonucleic acid</a:t>
            </a:r>
            <a:endParaRPr lang="en-US" dirty="0"/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Fernàndez</a:t>
            </a:r>
            <a:r>
              <a:rPr lang="en-GB" dirty="0"/>
              <a:t>-Castillo et al. </a:t>
            </a:r>
            <a:r>
              <a:rPr lang="pl-PL" dirty="0"/>
              <a:t>Mol Psychiatry</a:t>
            </a:r>
            <a:r>
              <a:rPr lang="en-US" dirty="0"/>
              <a:t> </a:t>
            </a:r>
            <a:r>
              <a:rPr lang="pl-PL" dirty="0"/>
              <a:t>2022;27(1):624</a:t>
            </a:r>
            <a:r>
              <a:rPr lang="en-US" dirty="0"/>
              <a:t>–</a:t>
            </a:r>
            <a:r>
              <a:rPr lang="pl-PL" dirty="0"/>
              <a:t>639</a:t>
            </a:r>
            <a:r>
              <a:rPr lang="en-GB" dirty="0"/>
              <a:t>;</a:t>
            </a:r>
          </a:p>
          <a:p>
            <a:r>
              <a:rPr lang="en-GB" dirty="0"/>
              <a:t>2. Sun et al. J Psychiatry </a:t>
            </a:r>
            <a:r>
              <a:rPr lang="en-GB" dirty="0" err="1"/>
              <a:t>Neurosci</a:t>
            </a:r>
            <a:r>
              <a:rPr lang="en-GB" dirty="0"/>
              <a:t> 2020;45(1):34–44; 3. GeneCards website. https://www.genecards.org/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8DEA97-3ECD-42D8-A071-B7B44C23E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5E73D8C-6D1C-4360-8101-83ED279A0FF1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940016B-FE22-408E-BE83-16BAF68CF363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7853806" y="1416785"/>
            <a:ext cx="3796857" cy="4415215"/>
          </a:xfrm>
        </p:spPr>
        <p:txBody>
          <a:bodyPr lIns="180000" rIns="180000"/>
          <a:lstStyle/>
          <a:p>
            <a:r>
              <a:rPr lang="en-GB" sz="1400" dirty="0">
                <a:solidFill>
                  <a:schemeClr val="tx1"/>
                </a:solidFill>
              </a:rPr>
              <a:t>Several potential loci have been identified that are associated with 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>
                <a:solidFill>
                  <a:schemeClr val="tx1"/>
                </a:solidFill>
              </a:rPr>
              <a:t>cocaine-use disorder in African American participants, including:</a:t>
            </a:r>
            <a:r>
              <a:rPr lang="en-GB" sz="1400" baseline="30000" dirty="0">
                <a:solidFill>
                  <a:schemeClr val="tx1"/>
                </a:solidFill>
              </a:rPr>
              <a:t>2,3</a:t>
            </a:r>
            <a:endParaRPr lang="en-GB" sz="1400" dirty="0">
              <a:solidFill>
                <a:schemeClr val="tx1"/>
              </a:solidFill>
            </a:endParaRPr>
          </a:p>
          <a:p>
            <a:pPr lvl="1"/>
            <a:r>
              <a:rPr lang="en-GB" sz="1200" b="1" i="1" dirty="0">
                <a:solidFill>
                  <a:schemeClr val="tx1"/>
                </a:solidFill>
              </a:rPr>
              <a:t>TRAK2</a:t>
            </a:r>
            <a:r>
              <a:rPr lang="en-GB" sz="1200" i="1" dirty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(trafficking kinesin protein 2) – a trafficking protein linked with other diseases, that may have a function in GABA signalling</a:t>
            </a:r>
          </a:p>
          <a:p>
            <a:pPr lvl="1"/>
            <a:r>
              <a:rPr lang="en-GB" sz="1200" b="1" i="1" dirty="0">
                <a:solidFill>
                  <a:schemeClr val="tx1"/>
                </a:solidFill>
              </a:rPr>
              <a:t>LINC00378</a:t>
            </a:r>
            <a:r>
              <a:rPr lang="en-GB" sz="1200" i="1" dirty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(long intergenic non-protein coding RNA 378) – a long, non-coding RNA, that is not known to have a protein product</a:t>
            </a:r>
          </a:p>
          <a:p>
            <a:pPr lvl="1"/>
            <a:r>
              <a:rPr lang="en-GB" sz="1200" b="1" i="1" dirty="0">
                <a:solidFill>
                  <a:schemeClr val="tx1"/>
                </a:solidFill>
              </a:rPr>
              <a:t>TMEM51</a:t>
            </a:r>
            <a:r>
              <a:rPr lang="en-GB" sz="1200" dirty="0">
                <a:solidFill>
                  <a:schemeClr val="tx1"/>
                </a:solidFill>
              </a:rPr>
              <a:t> (transmembrane protein 51) – a transmembrane protein of unclear function</a:t>
            </a:r>
          </a:p>
          <a:p>
            <a:pPr lvl="1"/>
            <a:r>
              <a:rPr lang="en-GB" sz="1200" b="1" i="1" dirty="0">
                <a:solidFill>
                  <a:schemeClr val="tx1"/>
                </a:solidFill>
              </a:rPr>
              <a:t>LPHN2</a:t>
            </a:r>
            <a:r>
              <a:rPr lang="en-GB" sz="1200" i="1" dirty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(</a:t>
            </a:r>
            <a:r>
              <a:rPr lang="en-US" sz="1200" dirty="0">
                <a:solidFill>
                  <a:schemeClr val="tx1"/>
                </a:solidFill>
              </a:rPr>
              <a:t>adhesion G-protein-coupled receptor L2</a:t>
            </a:r>
            <a:r>
              <a:rPr lang="en-GB" sz="1200" dirty="0">
                <a:solidFill>
                  <a:schemeClr val="tx1"/>
                </a:solidFill>
              </a:rPr>
              <a:t>) – a member of the </a:t>
            </a:r>
            <a:r>
              <a:rPr lang="en-US" sz="1200" dirty="0" err="1">
                <a:solidFill>
                  <a:schemeClr val="tx1"/>
                </a:solidFill>
              </a:rPr>
              <a:t>latrophilin</a:t>
            </a:r>
            <a:r>
              <a:rPr lang="en-US" sz="1200" dirty="0">
                <a:solidFill>
                  <a:schemeClr val="tx1"/>
                </a:solidFill>
              </a:rPr>
              <a:t> subfamily of G-protein coupled receptors, thought to function in the regulation of exocytosis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Content Placeholder 27">
            <a:extLst>
              <a:ext uri="{FF2B5EF4-FFF2-40B4-BE49-F238E27FC236}">
                <a16:creationId xmlns:a16="http://schemas.microsoft.com/office/drawing/2014/main" id="{2E6E0C46-4AEE-4011-B69D-77500B9C4A22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8" y="1416785"/>
            <a:ext cx="3468019" cy="4415215"/>
          </a:xfrm>
        </p:spPr>
        <p:txBody>
          <a:bodyPr lIns="180000" rIns="180000"/>
          <a:lstStyle/>
          <a:p>
            <a:r>
              <a:rPr lang="en-GB" sz="1400" dirty="0">
                <a:solidFill>
                  <a:schemeClr val="tx1"/>
                </a:solidFill>
              </a:rPr>
              <a:t>Cocaine-use disorder is complex, driven by genetic and environmental factors</a:t>
            </a:r>
            <a:r>
              <a:rPr lang="en-GB" sz="1400" baseline="30000" dirty="0">
                <a:solidFill>
                  <a:schemeClr val="tx1"/>
                </a:solidFill>
              </a:rPr>
              <a:t>1</a:t>
            </a:r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Cocaine-use disorder is often comorbid with other conditions, including schizophrenia, and aggressive or anti-social behaviour, which appear to be associated with worse clinical outcomes, and which may share underlying genetic factors</a:t>
            </a:r>
            <a:r>
              <a:rPr lang="en-GB" sz="1400" baseline="30000" dirty="0">
                <a:solidFill>
                  <a:schemeClr val="tx1"/>
                </a:solidFill>
              </a:rPr>
              <a:t>1</a:t>
            </a:r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Cocaine is a widely-used substance of abuse, but not all cocaine users become dependent – </a:t>
            </a:r>
            <a:r>
              <a:rPr lang="en-US" sz="1400" dirty="0">
                <a:solidFill>
                  <a:schemeClr val="tx1"/>
                </a:solidFill>
              </a:rPr>
              <a:t>the mechanisms underlying addiction are not yet understood</a:t>
            </a:r>
            <a:r>
              <a:rPr lang="en-US" sz="1400" baseline="30000" dirty="0">
                <a:solidFill>
                  <a:schemeClr val="tx1"/>
                </a:solidFill>
              </a:rPr>
              <a:t>1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0DA4D6DF-D546-4AD2-8D99-FB3FD11583D3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259002" y="1416785"/>
            <a:ext cx="3343570" cy="4415215"/>
          </a:xfrm>
        </p:spPr>
        <p:txBody>
          <a:bodyPr lIns="180000" rIns="180000"/>
          <a:lstStyle/>
          <a:p>
            <a:r>
              <a:rPr lang="en-GB" sz="1400" dirty="0">
                <a:solidFill>
                  <a:schemeClr val="tx1"/>
                </a:solidFill>
              </a:rPr>
              <a:t>Because the heritability of cocaine-use disorder is thought to be high, the underlying genetics have been investigated in GWAS and candidate gene studies</a:t>
            </a:r>
            <a:r>
              <a:rPr lang="en-GB" sz="1400" baseline="30000" dirty="0">
                <a:solidFill>
                  <a:schemeClr val="tx1"/>
                </a:solidFill>
              </a:rPr>
              <a:t>1</a:t>
            </a:r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One GWAS used an innovative method, comparing the genomes of people with cocaine-use disorder from different ethnicities with control genomes, attempting to correct and account for different childhood environmental factors (e.g., childhood violence, household alcohol use)</a:t>
            </a:r>
            <a:r>
              <a:rPr lang="en-GB" sz="1400" baseline="30000" dirty="0">
                <a:solidFill>
                  <a:schemeClr val="tx1"/>
                </a:solidFill>
              </a:rPr>
              <a:t>2</a:t>
            </a:r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981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34182</TotalTime>
  <Words>547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Genetics of cocaine use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717</cp:revision>
  <cp:lastPrinted>2022-12-08T10:28:49Z</cp:lastPrinted>
  <dcterms:created xsi:type="dcterms:W3CDTF">2022-02-04T12:28:06Z</dcterms:created>
  <dcterms:modified xsi:type="dcterms:W3CDTF">2023-03-27T12:16:21Z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