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6"/>
  </p:notesMasterIdLst>
  <p:sldIdLst>
    <p:sldId id="1047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833B56-E688-C873-AF40-6846034F7AEE}" name="Laura Edwards-Ingram" initials="LEI" userId="S::Laura.Edwards-Ingram@primeglobalpeople.com::e4f8a1d5-4dcf-4866-90cf-c2cbd767f4b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CDF"/>
    <a:srgbClr val="3F1A01"/>
    <a:srgbClr val="717171"/>
    <a:srgbClr val="D9D1CC"/>
    <a:srgbClr val="EA1E3B"/>
    <a:srgbClr val="E3E3E3"/>
    <a:srgbClr val="EBF0EE"/>
    <a:srgbClr val="B59E5F"/>
    <a:srgbClr val="E1D8B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331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1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02-06-2023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7975" y="1162050"/>
            <a:ext cx="4768850" cy="2682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84400" y="4473894"/>
            <a:ext cx="479520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9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1" y="8829969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Research from the United Nations suggests that, over the past two decades, the strength of cannabis products has increased in Europe and the US.</a:t>
            </a:r>
            <a:r>
              <a:rPr lang="en-GB" baseline="30000" dirty="0"/>
              <a:t>[UNODC, 2021] </a:t>
            </a:r>
            <a:r>
              <a:rPr lang="en-GB" dirty="0"/>
              <a:t>As shown on the slide, the </a:t>
            </a:r>
            <a:r>
              <a:rPr lang="en-US" dirty="0"/>
              <a:t>Δ-9-tetrahydrocannabinol (Δ9-THC) content </a:t>
            </a:r>
            <a:r>
              <a:rPr lang="en-GB" dirty="0"/>
              <a:t>of cannabis has increased in this period by 2–4 times.</a:t>
            </a:r>
            <a:r>
              <a:rPr lang="en-GB" baseline="30000" dirty="0"/>
              <a:t>[UNODC, 2021] </a:t>
            </a:r>
            <a:r>
              <a:rPr lang="en-GB" dirty="0"/>
              <a:t>However, within the same time period, the perception of cannabis as a harmful substance has decreased.</a:t>
            </a:r>
            <a:r>
              <a:rPr lang="en-GB" baseline="30000" dirty="0"/>
              <a:t>[UNODC, 2021] </a:t>
            </a:r>
            <a:r>
              <a:rPr lang="en-GB" dirty="0"/>
              <a:t>Such a mismatch has policy implications, particularly within a context in which different sorts of cannabis products are aggressively marketed in some parts of the world.</a:t>
            </a:r>
            <a:r>
              <a:rPr lang="en-GB" baseline="30000" dirty="0"/>
              <a:t>[UNODC, 2021] </a:t>
            </a:r>
            <a:r>
              <a:rPr lang="en-GB" dirty="0"/>
              <a:t>There are several approaches to addressing the disconnect:</a:t>
            </a:r>
            <a:r>
              <a:rPr lang="en-GB" baseline="30000" dirty="0"/>
              <a:t>[UNODC, 2021]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combatting misinformation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raising awareness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bans on advertising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more research into the harmful effects of cannabis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global monitoring of laws and policies relating to cannabis.</a:t>
            </a:r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United Nations Office on Drugs and Crime. UN World Drug Report 2021. Available at: https://www.unodc.org/unodc/en/data-and-analysis/wdr2021.html. Accessed August 2022.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42CE753C-D678-75B4-F178-A57BDEED7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9563" y="1162050"/>
            <a:ext cx="4767262" cy="2681288"/>
          </a:xfrm>
        </p:spPr>
      </p:sp>
    </p:spTree>
    <p:extLst>
      <p:ext uri="{BB962C8B-B14F-4D97-AF65-F5344CB8AC3E}">
        <p14:creationId xmlns:p14="http://schemas.microsoft.com/office/powerpoint/2010/main" val="2725659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rrow: Right 121">
            <a:extLst>
              <a:ext uri="{FF2B5EF4-FFF2-40B4-BE49-F238E27FC236}">
                <a16:creationId xmlns:a16="http://schemas.microsoft.com/office/drawing/2014/main" id="{1A48F11D-1C05-9E36-75B9-8D78F8716C15}"/>
              </a:ext>
            </a:extLst>
          </p:cNvPr>
          <p:cNvSpPr/>
          <p:nvPr/>
        </p:nvSpPr>
        <p:spPr>
          <a:xfrm rot="19850754">
            <a:off x="4735001" y="2910340"/>
            <a:ext cx="1912340" cy="72705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Arrow: Right 122">
            <a:extLst>
              <a:ext uri="{FF2B5EF4-FFF2-40B4-BE49-F238E27FC236}">
                <a16:creationId xmlns:a16="http://schemas.microsoft.com/office/drawing/2014/main" id="{87E06BEE-2C8E-2F75-9248-E264FCE8D469}"/>
              </a:ext>
            </a:extLst>
          </p:cNvPr>
          <p:cNvSpPr/>
          <p:nvPr/>
        </p:nvSpPr>
        <p:spPr>
          <a:xfrm rot="1749246" flipV="1">
            <a:off x="8846662" y="2903081"/>
            <a:ext cx="1912340" cy="72705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BE33F38-8B86-425F-B7A6-F65A6CD786F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Substance use disorders and other addictions – Treatment and intervention principles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F49198-D922-405C-B5EA-D06624FC5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Changes in attitudes towards cannabis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06106F8-2C82-4A30-B6D0-009EB465DD40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Over the past two decades, the strength of cannabis products has broadly increased, along with any concomitant harms, whilst the perception of cannabis as a harmful substance has decreased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B7902B3-A555-41AA-BB01-B05C93A32F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Δ9-THC=Δ-9-tetrahydrocannabinol</a:t>
            </a:r>
          </a:p>
          <a:p>
            <a:endParaRPr lang="en-US"/>
          </a:p>
          <a:p>
            <a:r>
              <a:rPr lang="en-US"/>
              <a:t>UNODC. UN World Drug Report. 2021</a:t>
            </a:r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5AD869-C1B0-43AE-8C80-B852CC03A778}"/>
              </a:ext>
            </a:extLst>
          </p:cNvPr>
          <p:cNvSpPr txBox="1"/>
          <p:nvPr/>
        </p:nvSpPr>
        <p:spPr>
          <a:xfrm>
            <a:off x="4270375" y="1725154"/>
            <a:ext cx="2664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/>
              <a:t>Cannabis potency </a:t>
            </a:r>
            <a:br>
              <a:rPr lang="en-GB" sz="1400" b="1"/>
            </a:br>
            <a:r>
              <a:rPr lang="en-GB" sz="1400" b="1"/>
              <a:t>(% </a:t>
            </a:r>
            <a:r>
              <a:rPr lang="en-US" sz="1400" b="1"/>
              <a:t>Δ9-THC content)</a:t>
            </a:r>
            <a:endParaRPr lang="en-GB" sz="14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C6F84A-2D37-48A7-B87B-5CE2D24E6AC2}"/>
              </a:ext>
            </a:extLst>
          </p:cNvPr>
          <p:cNvSpPr txBox="1"/>
          <p:nvPr/>
        </p:nvSpPr>
        <p:spPr>
          <a:xfrm>
            <a:off x="7998843" y="1725154"/>
            <a:ext cx="3265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/>
              <a:t>Perception among adolescents of the risk of regular cannabis use</a:t>
            </a:r>
          </a:p>
        </p:txBody>
      </p:sp>
      <p:pic>
        <p:nvPicPr>
          <p:cNvPr id="22" name="Graphic 21" descr="North America with solid fill">
            <a:extLst>
              <a:ext uri="{FF2B5EF4-FFF2-40B4-BE49-F238E27FC236}">
                <a16:creationId xmlns:a16="http://schemas.microsoft.com/office/drawing/2014/main" id="{A36C6117-94D8-4416-8D04-D6DB7AC59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40" y="3806237"/>
            <a:ext cx="1810383" cy="1810383"/>
          </a:xfrm>
          <a:prstGeom prst="rect">
            <a:avLst/>
          </a:prstGeom>
        </p:spPr>
      </p:pic>
      <p:pic>
        <p:nvPicPr>
          <p:cNvPr id="24" name="Graphic 23" descr="Europe with solid fill">
            <a:extLst>
              <a:ext uri="{FF2B5EF4-FFF2-40B4-BE49-F238E27FC236}">
                <a16:creationId xmlns:a16="http://schemas.microsoft.com/office/drawing/2014/main" id="{052CD973-71A9-410E-9A2F-EF577AD8DC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48412" y="4232236"/>
            <a:ext cx="2009719" cy="200971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5895852-3ACE-F7BE-0A55-C4EE66FB138D}"/>
              </a:ext>
            </a:extLst>
          </p:cNvPr>
          <p:cNvSpPr txBox="1"/>
          <p:nvPr/>
        </p:nvSpPr>
        <p:spPr>
          <a:xfrm rot="16200000">
            <a:off x="2892118" y="3252625"/>
            <a:ext cx="1788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Δ9-THC content (%)</a:t>
            </a:r>
            <a:endParaRPr lang="en-GB" sz="12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F51AE91-FB72-8B0C-4672-2A5B27619C59}"/>
              </a:ext>
            </a:extLst>
          </p:cNvPr>
          <p:cNvSpPr txBox="1"/>
          <p:nvPr/>
        </p:nvSpPr>
        <p:spPr>
          <a:xfrm>
            <a:off x="3948710" y="413135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0</a:t>
            </a:r>
            <a:endParaRPr lang="en-GB" sz="120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15C22F6-CCD9-0CD6-0CE9-492635330CF5}"/>
              </a:ext>
            </a:extLst>
          </p:cNvPr>
          <p:cNvGrpSpPr/>
          <p:nvPr/>
        </p:nvGrpSpPr>
        <p:grpSpPr>
          <a:xfrm>
            <a:off x="4184474" y="2497015"/>
            <a:ext cx="2764966" cy="1864862"/>
            <a:chOff x="4184474" y="2497015"/>
            <a:chExt cx="2764966" cy="186486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F218F0C-B069-4576-C77B-9DE403A982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02723" y="4285244"/>
              <a:ext cx="2746717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E13D95F-216A-2EED-65A3-5B65EC845B1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668146" y="4325876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73C4B2D-CC8A-3537-A77C-53F908A60B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75654" y="4289876"/>
              <a:ext cx="0" cy="72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755364D-A28B-C6E8-A3D7-8ABBC56112C6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787326" y="4325876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D29BBE8-4259-BBC7-E48E-38DA4EBD13F1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6458834" y="4325877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C7CF0A6-2B95-BD92-B2BA-B0A15C9A1871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444310" y="4325876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DF58608-37CF-145A-E5D0-B1241370CD9F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891982" y="4325876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5644515-EDB6-C100-E8AE-3539C13652BC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115818" y="4325876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CB281EC-8287-1706-A965-934A6AD21E88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563490" y="4325876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B72E4F0-93E1-2B0D-5AA9-F83105045ED1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6011162" y="4325876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BC6F804-36D4-6EA5-2C71-D9227502039C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6234998" y="4325877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E6163FD-E73C-2E2A-FAAD-24DC0EDC45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56474" y="2497015"/>
              <a:ext cx="0" cy="1864862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12014A9-FE0D-0B12-E0AA-A63BC13DBB1C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6682670" y="4325877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89E6F8A-9DB6-CA0F-6CB1-1DA89DB21C19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6906510" y="4325877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B95F352-EA05-9E9A-689A-6C61CBD61148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184474" y="4061718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9E99E46-C290-EE69-5F6C-73639DD06C0F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184474" y="3838189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073427D-E7B9-C457-F53A-2E887F812FD0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184474" y="3614660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1EBB1BF-BD1E-EEE4-2EA4-352033CAAAA6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184474" y="3391131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2580A2A-3A39-A7C6-D981-BC76A3410E47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184474" y="3167602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5CF071D-8C7C-4B03-E566-AA18D404953C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184474" y="2944073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CF726F6-FF6D-2325-CF49-FDEB725B6AE0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184474" y="2720544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5F35FF9-6B0C-9CA9-ECAD-2C4A43B5BB1F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184474" y="2497015"/>
              <a:ext cx="72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761370D-D416-6FEF-E8E5-4BEDE40B4EB1}"/>
              </a:ext>
            </a:extLst>
          </p:cNvPr>
          <p:cNvSpPr txBox="1"/>
          <p:nvPr/>
        </p:nvSpPr>
        <p:spPr>
          <a:xfrm>
            <a:off x="3948710" y="39090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</a:t>
            </a:r>
            <a:endParaRPr lang="en-GB" sz="120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F6F0638-1F2F-8C1B-C7E8-492B1F9621F6}"/>
              </a:ext>
            </a:extLst>
          </p:cNvPr>
          <p:cNvSpPr txBox="1"/>
          <p:nvPr/>
        </p:nvSpPr>
        <p:spPr>
          <a:xfrm>
            <a:off x="3948710" y="36996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4</a:t>
            </a:r>
            <a:endParaRPr lang="en-GB" sz="120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8A3D692-2FAA-2378-53DB-7D94E6CD3798}"/>
              </a:ext>
            </a:extLst>
          </p:cNvPr>
          <p:cNvSpPr txBox="1"/>
          <p:nvPr/>
        </p:nvSpPr>
        <p:spPr>
          <a:xfrm>
            <a:off x="3948710" y="347173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6</a:t>
            </a:r>
            <a:endParaRPr lang="en-GB" sz="120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28C3A82-6117-787C-26B8-BDFBE93FF6E1}"/>
              </a:ext>
            </a:extLst>
          </p:cNvPr>
          <p:cNvSpPr txBox="1"/>
          <p:nvPr/>
        </p:nvSpPr>
        <p:spPr>
          <a:xfrm>
            <a:off x="3948710" y="325229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8</a:t>
            </a:r>
            <a:endParaRPr lang="en-GB" sz="120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9B1DAC0-2BEC-1313-0789-D066D1F34AC5}"/>
              </a:ext>
            </a:extLst>
          </p:cNvPr>
          <p:cNvSpPr txBox="1"/>
          <p:nvPr/>
        </p:nvSpPr>
        <p:spPr>
          <a:xfrm>
            <a:off x="3863752" y="302434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10</a:t>
            </a:r>
            <a:endParaRPr lang="en-GB" sz="120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059FDF2-A84C-5AAA-D7F5-E0EBC6971762}"/>
              </a:ext>
            </a:extLst>
          </p:cNvPr>
          <p:cNvSpPr txBox="1"/>
          <p:nvPr/>
        </p:nvSpPr>
        <p:spPr>
          <a:xfrm>
            <a:off x="3863752" y="280047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12</a:t>
            </a:r>
            <a:endParaRPr lang="en-GB" sz="120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8616B2E-976D-72B9-F340-A8ECFB09A6A3}"/>
              </a:ext>
            </a:extLst>
          </p:cNvPr>
          <p:cNvSpPr txBox="1"/>
          <p:nvPr/>
        </p:nvSpPr>
        <p:spPr>
          <a:xfrm>
            <a:off x="3863752" y="257816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14</a:t>
            </a:r>
            <a:endParaRPr lang="en-GB" sz="120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3B3D5AA-6110-31E9-6A38-A3A91BF84A3A}"/>
              </a:ext>
            </a:extLst>
          </p:cNvPr>
          <p:cNvSpPr txBox="1"/>
          <p:nvPr/>
        </p:nvSpPr>
        <p:spPr>
          <a:xfrm>
            <a:off x="3863752" y="235812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16</a:t>
            </a:r>
            <a:endParaRPr lang="en-GB" sz="120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DA1039A-57E3-2832-BC7D-F23783F4E03E}"/>
              </a:ext>
            </a:extLst>
          </p:cNvPr>
          <p:cNvSpPr txBox="1"/>
          <p:nvPr/>
        </p:nvSpPr>
        <p:spPr>
          <a:xfrm rot="18553677">
            <a:off x="3904541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1995</a:t>
            </a:r>
            <a:endParaRPr lang="en-GB" sz="120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2C24CED-DF60-C526-09FF-42FE38C5D7EA}"/>
              </a:ext>
            </a:extLst>
          </p:cNvPr>
          <p:cNvSpPr txBox="1"/>
          <p:nvPr/>
        </p:nvSpPr>
        <p:spPr>
          <a:xfrm rot="18553677">
            <a:off x="4159838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1997</a:t>
            </a:r>
            <a:endParaRPr lang="en-GB" sz="120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51BB48B-3A20-11E4-AE93-4FB3D0070768}"/>
              </a:ext>
            </a:extLst>
          </p:cNvPr>
          <p:cNvSpPr txBox="1"/>
          <p:nvPr/>
        </p:nvSpPr>
        <p:spPr>
          <a:xfrm rot="18553677">
            <a:off x="4375616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1999</a:t>
            </a:r>
            <a:endParaRPr lang="en-GB" sz="120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28347BB-DC97-717F-F18E-25A726B8AC31}"/>
              </a:ext>
            </a:extLst>
          </p:cNvPr>
          <p:cNvSpPr txBox="1"/>
          <p:nvPr/>
        </p:nvSpPr>
        <p:spPr>
          <a:xfrm rot="18553677">
            <a:off x="4607510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2001</a:t>
            </a:r>
            <a:endParaRPr lang="en-GB" sz="120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1AD2447-C87F-A62A-7576-BE52918100EC}"/>
              </a:ext>
            </a:extLst>
          </p:cNvPr>
          <p:cNvSpPr txBox="1"/>
          <p:nvPr/>
        </p:nvSpPr>
        <p:spPr>
          <a:xfrm rot="18553677">
            <a:off x="4833453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2003</a:t>
            </a:r>
            <a:endParaRPr lang="en-GB" sz="120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AA58A6B-6DC7-29CD-5DCD-6C7088571809}"/>
              </a:ext>
            </a:extLst>
          </p:cNvPr>
          <p:cNvSpPr txBox="1"/>
          <p:nvPr/>
        </p:nvSpPr>
        <p:spPr>
          <a:xfrm rot="18553677">
            <a:off x="5061799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2005</a:t>
            </a:r>
            <a:endParaRPr lang="en-GB" sz="120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E68C034-3E0A-6540-3BEC-23278BAB36DD}"/>
              </a:ext>
            </a:extLst>
          </p:cNvPr>
          <p:cNvSpPr txBox="1"/>
          <p:nvPr/>
        </p:nvSpPr>
        <p:spPr>
          <a:xfrm rot="18553677">
            <a:off x="5293694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2007</a:t>
            </a:r>
            <a:endParaRPr lang="en-GB" sz="120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0D9B28C-14E7-A24C-3129-B01715F86908}"/>
              </a:ext>
            </a:extLst>
          </p:cNvPr>
          <p:cNvSpPr txBox="1"/>
          <p:nvPr/>
        </p:nvSpPr>
        <p:spPr>
          <a:xfrm rot="18553677">
            <a:off x="5509471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2009</a:t>
            </a:r>
            <a:endParaRPr lang="en-GB" sz="120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6C7AD7C-5617-0F67-F0B2-436454B4ABED}"/>
              </a:ext>
            </a:extLst>
          </p:cNvPr>
          <p:cNvSpPr txBox="1"/>
          <p:nvPr/>
        </p:nvSpPr>
        <p:spPr>
          <a:xfrm rot="18553677">
            <a:off x="5731908" y="4447388"/>
            <a:ext cx="513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2011</a:t>
            </a:r>
            <a:endParaRPr lang="en-GB" sz="120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2D7B14D-F704-E6EA-E0B9-3283CA4AF027}"/>
              </a:ext>
            </a:extLst>
          </p:cNvPr>
          <p:cNvSpPr txBox="1"/>
          <p:nvPr/>
        </p:nvSpPr>
        <p:spPr>
          <a:xfrm rot="18553677">
            <a:off x="5951040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2013</a:t>
            </a:r>
            <a:endParaRPr lang="en-GB" sz="120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91573E3-BA45-41AC-E65C-E76B506855E0}"/>
              </a:ext>
            </a:extLst>
          </p:cNvPr>
          <p:cNvSpPr txBox="1"/>
          <p:nvPr/>
        </p:nvSpPr>
        <p:spPr>
          <a:xfrm rot="18553677">
            <a:off x="6170263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2015</a:t>
            </a:r>
            <a:endParaRPr lang="en-GB" sz="120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FA50B70-A469-CE8C-6159-43887A6DF139}"/>
              </a:ext>
            </a:extLst>
          </p:cNvPr>
          <p:cNvSpPr txBox="1"/>
          <p:nvPr/>
        </p:nvSpPr>
        <p:spPr>
          <a:xfrm rot="18553677">
            <a:off x="6401272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2017</a:t>
            </a:r>
            <a:endParaRPr lang="en-GB" sz="120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3B9E7E2-17F8-9A4A-1AE8-725C857AE117}"/>
              </a:ext>
            </a:extLst>
          </p:cNvPr>
          <p:cNvSpPr txBox="1"/>
          <p:nvPr/>
        </p:nvSpPr>
        <p:spPr>
          <a:xfrm rot="18553677">
            <a:off x="6625108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2019</a:t>
            </a:r>
            <a:endParaRPr lang="en-GB" sz="120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3F98C643-819A-7224-6749-6FA175DEFA76}"/>
              </a:ext>
            </a:extLst>
          </p:cNvPr>
          <p:cNvSpPr/>
          <p:nvPr/>
        </p:nvSpPr>
        <p:spPr>
          <a:xfrm>
            <a:off x="4270375" y="2517775"/>
            <a:ext cx="2562225" cy="1311275"/>
          </a:xfrm>
          <a:custGeom>
            <a:avLst/>
            <a:gdLst>
              <a:gd name="connsiteX0" fmla="*/ 0 w 2562225"/>
              <a:gd name="connsiteY0" fmla="*/ 1311275 h 1311275"/>
              <a:gd name="connsiteX1" fmla="*/ 117475 w 2562225"/>
              <a:gd name="connsiteY1" fmla="*/ 1244600 h 1311275"/>
              <a:gd name="connsiteX2" fmla="*/ 225425 w 2562225"/>
              <a:gd name="connsiteY2" fmla="*/ 1193800 h 1311275"/>
              <a:gd name="connsiteX3" fmla="*/ 336550 w 2562225"/>
              <a:gd name="connsiteY3" fmla="*/ 1203325 h 1311275"/>
              <a:gd name="connsiteX4" fmla="*/ 454025 w 2562225"/>
              <a:gd name="connsiteY4" fmla="*/ 1241425 h 1311275"/>
              <a:gd name="connsiteX5" fmla="*/ 561975 w 2562225"/>
              <a:gd name="connsiteY5" fmla="*/ 1149350 h 1311275"/>
              <a:gd name="connsiteX6" fmla="*/ 669925 w 2562225"/>
              <a:gd name="connsiteY6" fmla="*/ 1069975 h 1311275"/>
              <a:gd name="connsiteX7" fmla="*/ 781050 w 2562225"/>
              <a:gd name="connsiteY7" fmla="*/ 946150 h 1311275"/>
              <a:gd name="connsiteX8" fmla="*/ 895350 w 2562225"/>
              <a:gd name="connsiteY8" fmla="*/ 955675 h 1311275"/>
              <a:gd name="connsiteX9" fmla="*/ 1006475 w 2562225"/>
              <a:gd name="connsiteY9" fmla="*/ 838200 h 1311275"/>
              <a:gd name="connsiteX10" fmla="*/ 1117600 w 2562225"/>
              <a:gd name="connsiteY10" fmla="*/ 854075 h 1311275"/>
              <a:gd name="connsiteX11" fmla="*/ 1228725 w 2562225"/>
              <a:gd name="connsiteY11" fmla="*/ 768350 h 1311275"/>
              <a:gd name="connsiteX12" fmla="*/ 1336675 w 2562225"/>
              <a:gd name="connsiteY12" fmla="*/ 679450 h 1311275"/>
              <a:gd name="connsiteX13" fmla="*/ 1450975 w 2562225"/>
              <a:gd name="connsiteY13" fmla="*/ 641350 h 1311275"/>
              <a:gd name="connsiteX14" fmla="*/ 1558925 w 2562225"/>
              <a:gd name="connsiteY14" fmla="*/ 663575 h 1311275"/>
              <a:gd name="connsiteX15" fmla="*/ 1670050 w 2562225"/>
              <a:gd name="connsiteY15" fmla="*/ 590550 h 1311275"/>
              <a:gd name="connsiteX16" fmla="*/ 1781175 w 2562225"/>
              <a:gd name="connsiteY16" fmla="*/ 504825 h 1311275"/>
              <a:gd name="connsiteX17" fmla="*/ 1895475 w 2562225"/>
              <a:gd name="connsiteY17" fmla="*/ 381000 h 1311275"/>
              <a:gd name="connsiteX18" fmla="*/ 2003425 w 2562225"/>
              <a:gd name="connsiteY18" fmla="*/ 412750 h 1311275"/>
              <a:gd name="connsiteX19" fmla="*/ 2114550 w 2562225"/>
              <a:gd name="connsiteY19" fmla="*/ 422275 h 1311275"/>
              <a:gd name="connsiteX20" fmla="*/ 2232025 w 2562225"/>
              <a:gd name="connsiteY20" fmla="*/ 530225 h 1311275"/>
              <a:gd name="connsiteX21" fmla="*/ 2339975 w 2562225"/>
              <a:gd name="connsiteY21" fmla="*/ 454025 h 1311275"/>
              <a:gd name="connsiteX22" fmla="*/ 2451100 w 2562225"/>
              <a:gd name="connsiteY22" fmla="*/ 136525 h 1311275"/>
              <a:gd name="connsiteX23" fmla="*/ 2562225 w 2562225"/>
              <a:gd name="connsiteY23" fmla="*/ 0 h 131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562225" h="1311275">
                <a:moveTo>
                  <a:pt x="0" y="1311275"/>
                </a:moveTo>
                <a:lnTo>
                  <a:pt x="117475" y="1244600"/>
                </a:lnTo>
                <a:lnTo>
                  <a:pt x="225425" y="1193800"/>
                </a:lnTo>
                <a:lnTo>
                  <a:pt x="336550" y="1203325"/>
                </a:lnTo>
                <a:lnTo>
                  <a:pt x="454025" y="1241425"/>
                </a:lnTo>
                <a:lnTo>
                  <a:pt x="561975" y="1149350"/>
                </a:lnTo>
                <a:lnTo>
                  <a:pt x="669925" y="1069975"/>
                </a:lnTo>
                <a:lnTo>
                  <a:pt x="781050" y="946150"/>
                </a:lnTo>
                <a:lnTo>
                  <a:pt x="895350" y="955675"/>
                </a:lnTo>
                <a:lnTo>
                  <a:pt x="1006475" y="838200"/>
                </a:lnTo>
                <a:lnTo>
                  <a:pt x="1117600" y="854075"/>
                </a:lnTo>
                <a:lnTo>
                  <a:pt x="1228725" y="768350"/>
                </a:lnTo>
                <a:lnTo>
                  <a:pt x="1336675" y="679450"/>
                </a:lnTo>
                <a:lnTo>
                  <a:pt x="1450975" y="641350"/>
                </a:lnTo>
                <a:lnTo>
                  <a:pt x="1558925" y="663575"/>
                </a:lnTo>
                <a:lnTo>
                  <a:pt x="1670050" y="590550"/>
                </a:lnTo>
                <a:lnTo>
                  <a:pt x="1781175" y="504825"/>
                </a:lnTo>
                <a:lnTo>
                  <a:pt x="1895475" y="381000"/>
                </a:lnTo>
                <a:lnTo>
                  <a:pt x="2003425" y="412750"/>
                </a:lnTo>
                <a:lnTo>
                  <a:pt x="2114550" y="422275"/>
                </a:lnTo>
                <a:lnTo>
                  <a:pt x="2232025" y="530225"/>
                </a:lnTo>
                <a:lnTo>
                  <a:pt x="2339975" y="454025"/>
                </a:lnTo>
                <a:lnTo>
                  <a:pt x="2451100" y="136525"/>
                </a:lnTo>
                <a:lnTo>
                  <a:pt x="2562225" y="0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691F9F62-3CF3-073D-30C3-3250502B69B4}"/>
              </a:ext>
            </a:extLst>
          </p:cNvPr>
          <p:cNvSpPr/>
          <p:nvPr/>
        </p:nvSpPr>
        <p:spPr>
          <a:xfrm>
            <a:off x="5048250" y="3067050"/>
            <a:ext cx="1787525" cy="622300"/>
          </a:xfrm>
          <a:custGeom>
            <a:avLst/>
            <a:gdLst>
              <a:gd name="connsiteX0" fmla="*/ 0 w 1787525"/>
              <a:gd name="connsiteY0" fmla="*/ 488950 h 622300"/>
              <a:gd name="connsiteX1" fmla="*/ 117475 w 1787525"/>
              <a:gd name="connsiteY1" fmla="*/ 469900 h 622300"/>
              <a:gd name="connsiteX2" fmla="*/ 231775 w 1787525"/>
              <a:gd name="connsiteY2" fmla="*/ 508000 h 622300"/>
              <a:gd name="connsiteX3" fmla="*/ 336550 w 1787525"/>
              <a:gd name="connsiteY3" fmla="*/ 542925 h 622300"/>
              <a:gd name="connsiteX4" fmla="*/ 450850 w 1787525"/>
              <a:gd name="connsiteY4" fmla="*/ 590550 h 622300"/>
              <a:gd name="connsiteX5" fmla="*/ 561975 w 1787525"/>
              <a:gd name="connsiteY5" fmla="*/ 622300 h 622300"/>
              <a:gd name="connsiteX6" fmla="*/ 669925 w 1787525"/>
              <a:gd name="connsiteY6" fmla="*/ 520700 h 622300"/>
              <a:gd name="connsiteX7" fmla="*/ 781050 w 1787525"/>
              <a:gd name="connsiteY7" fmla="*/ 482600 h 622300"/>
              <a:gd name="connsiteX8" fmla="*/ 901700 w 1787525"/>
              <a:gd name="connsiteY8" fmla="*/ 381000 h 622300"/>
              <a:gd name="connsiteX9" fmla="*/ 1006475 w 1787525"/>
              <a:gd name="connsiteY9" fmla="*/ 377825 h 622300"/>
              <a:gd name="connsiteX10" fmla="*/ 1117600 w 1787525"/>
              <a:gd name="connsiteY10" fmla="*/ 282575 h 622300"/>
              <a:gd name="connsiteX11" fmla="*/ 1225550 w 1787525"/>
              <a:gd name="connsiteY11" fmla="*/ 184150 h 622300"/>
              <a:gd name="connsiteX12" fmla="*/ 1343025 w 1787525"/>
              <a:gd name="connsiteY12" fmla="*/ 142875 h 622300"/>
              <a:gd name="connsiteX13" fmla="*/ 1450975 w 1787525"/>
              <a:gd name="connsiteY13" fmla="*/ 104775 h 622300"/>
              <a:gd name="connsiteX14" fmla="*/ 1562100 w 1787525"/>
              <a:gd name="connsiteY14" fmla="*/ 31750 h 622300"/>
              <a:gd name="connsiteX15" fmla="*/ 1673225 w 1787525"/>
              <a:gd name="connsiteY15" fmla="*/ 0 h 622300"/>
              <a:gd name="connsiteX16" fmla="*/ 1787525 w 1787525"/>
              <a:gd name="connsiteY16" fmla="*/ 3175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87525" h="622300">
                <a:moveTo>
                  <a:pt x="0" y="488950"/>
                </a:moveTo>
                <a:lnTo>
                  <a:pt x="117475" y="469900"/>
                </a:lnTo>
                <a:lnTo>
                  <a:pt x="231775" y="508000"/>
                </a:lnTo>
                <a:lnTo>
                  <a:pt x="336550" y="542925"/>
                </a:lnTo>
                <a:lnTo>
                  <a:pt x="450850" y="590550"/>
                </a:lnTo>
                <a:lnTo>
                  <a:pt x="561975" y="622300"/>
                </a:lnTo>
                <a:lnTo>
                  <a:pt x="669925" y="520700"/>
                </a:lnTo>
                <a:lnTo>
                  <a:pt x="781050" y="482600"/>
                </a:lnTo>
                <a:lnTo>
                  <a:pt x="901700" y="381000"/>
                </a:lnTo>
                <a:lnTo>
                  <a:pt x="1006475" y="377825"/>
                </a:lnTo>
                <a:lnTo>
                  <a:pt x="1117600" y="282575"/>
                </a:lnTo>
                <a:lnTo>
                  <a:pt x="1225550" y="184150"/>
                </a:lnTo>
                <a:lnTo>
                  <a:pt x="1343025" y="142875"/>
                </a:lnTo>
                <a:lnTo>
                  <a:pt x="1450975" y="104775"/>
                </a:lnTo>
                <a:lnTo>
                  <a:pt x="1562100" y="31750"/>
                </a:lnTo>
                <a:lnTo>
                  <a:pt x="1673225" y="0"/>
                </a:lnTo>
                <a:lnTo>
                  <a:pt x="1787525" y="3175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5AC6B7A-0904-7849-D3BE-799A8A93B188}"/>
              </a:ext>
            </a:extLst>
          </p:cNvPr>
          <p:cNvSpPr txBox="1"/>
          <p:nvPr/>
        </p:nvSpPr>
        <p:spPr>
          <a:xfrm rot="18553677">
            <a:off x="7935650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1995</a:t>
            </a:r>
            <a:endParaRPr lang="en-GB" sz="120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8863305-B096-CB18-C81E-D2AEEE93273A}"/>
              </a:ext>
            </a:extLst>
          </p:cNvPr>
          <p:cNvSpPr txBox="1"/>
          <p:nvPr/>
        </p:nvSpPr>
        <p:spPr>
          <a:xfrm rot="18553677">
            <a:off x="8190947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1997</a:t>
            </a:r>
            <a:endParaRPr lang="en-GB" sz="120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774A8A1-D4F1-9D5C-20D4-B2407F9F4CC0}"/>
              </a:ext>
            </a:extLst>
          </p:cNvPr>
          <p:cNvSpPr txBox="1"/>
          <p:nvPr/>
        </p:nvSpPr>
        <p:spPr>
          <a:xfrm rot="18553677">
            <a:off x="8406725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1999</a:t>
            </a:r>
            <a:endParaRPr lang="en-GB" sz="120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6638B44-282D-D9C8-677D-D53B56B290A1}"/>
              </a:ext>
            </a:extLst>
          </p:cNvPr>
          <p:cNvSpPr txBox="1"/>
          <p:nvPr/>
        </p:nvSpPr>
        <p:spPr>
          <a:xfrm rot="18553677">
            <a:off x="8638619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2001</a:t>
            </a:r>
            <a:endParaRPr lang="en-GB" sz="120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000E636-210A-E966-E3AE-DF5F33F9E898}"/>
              </a:ext>
            </a:extLst>
          </p:cNvPr>
          <p:cNvSpPr txBox="1"/>
          <p:nvPr/>
        </p:nvSpPr>
        <p:spPr>
          <a:xfrm rot="18553677">
            <a:off x="8864562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2003</a:t>
            </a:r>
            <a:endParaRPr lang="en-GB" sz="120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91AF6FF-B230-77F2-FB45-944F4C2E03F8}"/>
              </a:ext>
            </a:extLst>
          </p:cNvPr>
          <p:cNvSpPr txBox="1"/>
          <p:nvPr/>
        </p:nvSpPr>
        <p:spPr>
          <a:xfrm rot="18553677">
            <a:off x="9092908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2005</a:t>
            </a:r>
            <a:endParaRPr lang="en-GB" sz="120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89B651D-CCBA-A16E-4677-6338D818A0DE}"/>
              </a:ext>
            </a:extLst>
          </p:cNvPr>
          <p:cNvSpPr txBox="1"/>
          <p:nvPr/>
        </p:nvSpPr>
        <p:spPr>
          <a:xfrm rot="18553677">
            <a:off x="9324803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2007</a:t>
            </a:r>
            <a:endParaRPr lang="en-GB" sz="12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2FE87F5-ED12-16D0-B5E5-08CAEA4F89CE}"/>
              </a:ext>
            </a:extLst>
          </p:cNvPr>
          <p:cNvSpPr txBox="1"/>
          <p:nvPr/>
        </p:nvSpPr>
        <p:spPr>
          <a:xfrm rot="18553677">
            <a:off x="9540580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2009</a:t>
            </a:r>
            <a:endParaRPr lang="en-GB" sz="120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A67EED1-0047-43C0-389D-6B71C51C7121}"/>
              </a:ext>
            </a:extLst>
          </p:cNvPr>
          <p:cNvSpPr txBox="1"/>
          <p:nvPr/>
        </p:nvSpPr>
        <p:spPr>
          <a:xfrm rot="18553677">
            <a:off x="9763017" y="4447388"/>
            <a:ext cx="513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2011</a:t>
            </a:r>
            <a:endParaRPr lang="en-GB" sz="120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8F9C626-E9FC-7714-E98E-2EC7BE49DF6F}"/>
              </a:ext>
            </a:extLst>
          </p:cNvPr>
          <p:cNvSpPr txBox="1"/>
          <p:nvPr/>
        </p:nvSpPr>
        <p:spPr>
          <a:xfrm rot="18553677">
            <a:off x="9982149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2013</a:t>
            </a:r>
            <a:endParaRPr lang="en-GB" sz="120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CD53E62-B1CF-244C-CA3E-13DA3EA4596F}"/>
              </a:ext>
            </a:extLst>
          </p:cNvPr>
          <p:cNvSpPr txBox="1"/>
          <p:nvPr/>
        </p:nvSpPr>
        <p:spPr>
          <a:xfrm rot="18553677">
            <a:off x="10201372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2015</a:t>
            </a:r>
            <a:endParaRPr lang="en-GB" sz="120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923BC18-B4F4-FA10-B335-E86A99C84B54}"/>
              </a:ext>
            </a:extLst>
          </p:cNvPr>
          <p:cNvSpPr txBox="1"/>
          <p:nvPr/>
        </p:nvSpPr>
        <p:spPr>
          <a:xfrm rot="18553677">
            <a:off x="10432381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2017</a:t>
            </a:r>
            <a:endParaRPr lang="en-GB" sz="120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AB6C27C-81C8-6576-77B7-2066C21D40C6}"/>
              </a:ext>
            </a:extLst>
          </p:cNvPr>
          <p:cNvSpPr txBox="1"/>
          <p:nvPr/>
        </p:nvSpPr>
        <p:spPr>
          <a:xfrm rot="18553677">
            <a:off x="10656217" y="4451809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2019</a:t>
            </a:r>
            <a:endParaRPr lang="en-GB" sz="1200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79871B5-F0B4-90F0-70C5-97DEDDCA4264}"/>
              </a:ext>
            </a:extLst>
          </p:cNvPr>
          <p:cNvGrpSpPr/>
          <p:nvPr/>
        </p:nvGrpSpPr>
        <p:grpSpPr>
          <a:xfrm>
            <a:off x="8216086" y="2547120"/>
            <a:ext cx="2764842" cy="1864862"/>
            <a:chOff x="8216086" y="2547120"/>
            <a:chExt cx="2764842" cy="1864862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E5F5B42-E88B-E322-EB14-1F98CC4A22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34335" y="4335349"/>
              <a:ext cx="274659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0D410E2-6F3D-BBAA-21D3-DD2F67FAA5D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8699758" y="4375981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BD73462-A89B-5DF4-ED48-610509C831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07266" y="4339981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D721EDB-A9F7-809D-CAC3-433A0ACCBF5E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9818938" y="4375981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050C8CE-F251-DF90-55DE-16B60E0BC1F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0490446" y="4375982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A34E34D-799B-4959-6AAA-7338103A03B6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8475922" y="4375981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7788959-1BF5-9A14-6243-AF722181B36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8923594" y="4375981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C356E6D-DC05-DFCA-B75B-DC85DB93052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9147430" y="4375981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E2429C7-8F2B-F474-BEEA-E6CEAEA3B07D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9595102" y="4375981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FD5352F-3049-32F8-E772-0EC2EB4F8E79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0042774" y="4375981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EA113B2-9D77-03E2-3A4C-D88AE199DA67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0266610" y="4375982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F14B772-7A54-F9BC-DDCF-04A21C002F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88086" y="2547120"/>
              <a:ext cx="0" cy="186486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F16E770-1051-4488-E49D-B329D4E8B6E0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0714282" y="4375982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74011CE-6590-F849-93C7-CA183D820730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0938122" y="4375982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EB0CB46-BFA0-CFA2-3A36-6AEC1D111554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8216086" y="3977704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933B8A9-68F8-9EB5-CD7E-CB49BDEC7CBC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8216086" y="3620058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1FD4923-5F1F-2A2D-CA70-152EE2CA3212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8216086" y="2547120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4EAFC607-F737-FF2E-B99A-B43BD55887BA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8216086" y="2904766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F8DAFC0A-4E19-D7E0-8BB6-FABCA85756EA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8216086" y="3262412"/>
              <a:ext cx="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C5B7D4B6-6DAF-542F-8BA4-77CD44F77924}"/>
              </a:ext>
            </a:extLst>
          </p:cNvPr>
          <p:cNvSpPr txBox="1"/>
          <p:nvPr/>
        </p:nvSpPr>
        <p:spPr>
          <a:xfrm>
            <a:off x="7781020" y="2412205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100</a:t>
            </a:r>
            <a:endParaRPr lang="en-GB" sz="120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38E7362-5C0C-8637-6753-B4F2351347AA}"/>
              </a:ext>
            </a:extLst>
          </p:cNvPr>
          <p:cNvSpPr txBox="1"/>
          <p:nvPr/>
        </p:nvSpPr>
        <p:spPr>
          <a:xfrm>
            <a:off x="7865980" y="276626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80</a:t>
            </a:r>
            <a:endParaRPr lang="en-GB" sz="120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58001B6-016C-B8A9-D25F-BB197B3886A8}"/>
              </a:ext>
            </a:extLst>
          </p:cNvPr>
          <p:cNvSpPr txBox="1"/>
          <p:nvPr/>
        </p:nvSpPr>
        <p:spPr>
          <a:xfrm>
            <a:off x="7865980" y="312819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60</a:t>
            </a:r>
            <a:endParaRPr lang="en-GB" sz="120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C20B134-6EE5-350A-4EF2-16F50EF78BC5}"/>
              </a:ext>
            </a:extLst>
          </p:cNvPr>
          <p:cNvSpPr txBox="1"/>
          <p:nvPr/>
        </p:nvSpPr>
        <p:spPr>
          <a:xfrm>
            <a:off x="7865980" y="348659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40</a:t>
            </a:r>
            <a:endParaRPr lang="en-GB" sz="120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020B808-FDB6-5A73-038B-B2C54E236468}"/>
              </a:ext>
            </a:extLst>
          </p:cNvPr>
          <p:cNvSpPr txBox="1"/>
          <p:nvPr/>
        </p:nvSpPr>
        <p:spPr>
          <a:xfrm>
            <a:off x="7865980" y="384374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20</a:t>
            </a:r>
            <a:endParaRPr lang="en-GB" sz="120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96E4D40-D40C-29C5-2589-77553FFCF972}"/>
              </a:ext>
            </a:extLst>
          </p:cNvPr>
          <p:cNvSpPr txBox="1"/>
          <p:nvPr/>
        </p:nvSpPr>
        <p:spPr>
          <a:xfrm>
            <a:off x="7950939" y="4196849"/>
            <a:ext cx="2696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/>
              <a:t>0</a:t>
            </a:r>
            <a:endParaRPr lang="en-GB" sz="120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8E384183-F495-D208-8379-CD780679A8AE}"/>
              </a:ext>
            </a:extLst>
          </p:cNvPr>
          <p:cNvSpPr/>
          <p:nvPr/>
        </p:nvSpPr>
        <p:spPr>
          <a:xfrm>
            <a:off x="8314944" y="2873248"/>
            <a:ext cx="2600960" cy="402336"/>
          </a:xfrm>
          <a:custGeom>
            <a:avLst/>
            <a:gdLst>
              <a:gd name="connsiteX0" fmla="*/ 0 w 2600960"/>
              <a:gd name="connsiteY0" fmla="*/ 32512 h 402336"/>
              <a:gd name="connsiteX1" fmla="*/ 438912 w 2600960"/>
              <a:gd name="connsiteY1" fmla="*/ 0 h 402336"/>
              <a:gd name="connsiteX2" fmla="*/ 865632 w 2600960"/>
              <a:gd name="connsiteY2" fmla="*/ 207264 h 402336"/>
              <a:gd name="connsiteX3" fmla="*/ 1300480 w 2600960"/>
              <a:gd name="connsiteY3" fmla="*/ 280416 h 402336"/>
              <a:gd name="connsiteX4" fmla="*/ 1735328 w 2600960"/>
              <a:gd name="connsiteY4" fmla="*/ 170688 h 402336"/>
              <a:gd name="connsiteX5" fmla="*/ 2166112 w 2600960"/>
              <a:gd name="connsiteY5" fmla="*/ 292608 h 402336"/>
              <a:gd name="connsiteX6" fmla="*/ 2600960 w 2600960"/>
              <a:gd name="connsiteY6" fmla="*/ 402336 h 40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0960" h="402336">
                <a:moveTo>
                  <a:pt x="0" y="32512"/>
                </a:moveTo>
                <a:lnTo>
                  <a:pt x="438912" y="0"/>
                </a:lnTo>
                <a:lnTo>
                  <a:pt x="865632" y="207264"/>
                </a:lnTo>
                <a:lnTo>
                  <a:pt x="1300480" y="280416"/>
                </a:lnTo>
                <a:lnTo>
                  <a:pt x="1735328" y="170688"/>
                </a:lnTo>
                <a:lnTo>
                  <a:pt x="2166112" y="292608"/>
                </a:lnTo>
                <a:lnTo>
                  <a:pt x="2600960" y="402336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6C9DC750-E331-F197-8500-E08793769EA2}"/>
              </a:ext>
            </a:extLst>
          </p:cNvPr>
          <p:cNvSpPr/>
          <p:nvPr/>
        </p:nvSpPr>
        <p:spPr>
          <a:xfrm>
            <a:off x="8319008" y="3113024"/>
            <a:ext cx="2592832" cy="516128"/>
          </a:xfrm>
          <a:custGeom>
            <a:avLst/>
            <a:gdLst>
              <a:gd name="connsiteX0" fmla="*/ 0 w 2592832"/>
              <a:gd name="connsiteY0" fmla="*/ 0 h 516128"/>
              <a:gd name="connsiteX1" fmla="*/ 430784 w 2592832"/>
              <a:gd name="connsiteY1" fmla="*/ 36576 h 516128"/>
              <a:gd name="connsiteX2" fmla="*/ 861568 w 2592832"/>
              <a:gd name="connsiteY2" fmla="*/ 77216 h 516128"/>
              <a:gd name="connsiteX3" fmla="*/ 1300480 w 2592832"/>
              <a:gd name="connsiteY3" fmla="*/ 65024 h 516128"/>
              <a:gd name="connsiteX4" fmla="*/ 1735328 w 2592832"/>
              <a:gd name="connsiteY4" fmla="*/ 235712 h 516128"/>
              <a:gd name="connsiteX5" fmla="*/ 2162048 w 2592832"/>
              <a:gd name="connsiteY5" fmla="*/ 451104 h 516128"/>
              <a:gd name="connsiteX6" fmla="*/ 2592832 w 2592832"/>
              <a:gd name="connsiteY6" fmla="*/ 516128 h 51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2832" h="516128">
                <a:moveTo>
                  <a:pt x="0" y="0"/>
                </a:moveTo>
                <a:lnTo>
                  <a:pt x="430784" y="36576"/>
                </a:lnTo>
                <a:lnTo>
                  <a:pt x="861568" y="77216"/>
                </a:lnTo>
                <a:lnTo>
                  <a:pt x="1300480" y="65024"/>
                </a:lnTo>
                <a:lnTo>
                  <a:pt x="1735328" y="235712"/>
                </a:lnTo>
                <a:lnTo>
                  <a:pt x="2162048" y="451104"/>
                </a:lnTo>
                <a:lnTo>
                  <a:pt x="2592832" y="516128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0123DB38-3C97-0581-7189-F65FD7C1F4A3}"/>
              </a:ext>
            </a:extLst>
          </p:cNvPr>
          <p:cNvSpPr txBox="1"/>
          <p:nvPr/>
        </p:nvSpPr>
        <p:spPr>
          <a:xfrm rot="16200000">
            <a:off x="6877261" y="3312062"/>
            <a:ext cx="1788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Adolescents (%)</a:t>
            </a:r>
            <a:endParaRPr lang="en-GB" sz="12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089045D-A2F4-F938-2AED-CD01A4CE7154}"/>
              </a:ext>
            </a:extLst>
          </p:cNvPr>
          <p:cNvGrpSpPr/>
          <p:nvPr/>
        </p:nvGrpSpPr>
        <p:grpSpPr>
          <a:xfrm>
            <a:off x="5427354" y="5013176"/>
            <a:ext cx="4079240" cy="429035"/>
            <a:chOff x="6832600" y="5013176"/>
            <a:chExt cx="4079240" cy="429035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B7B89737-2479-82E4-0BCA-67BBC0793FB3}"/>
                </a:ext>
              </a:extLst>
            </p:cNvPr>
            <p:cNvSpPr/>
            <p:nvPr/>
          </p:nvSpPr>
          <p:spPr>
            <a:xfrm>
              <a:off x="6832600" y="5013176"/>
              <a:ext cx="4079240" cy="42903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CB232CF5-4054-E95A-34AE-496EB5E16C12}"/>
                </a:ext>
              </a:extLst>
            </p:cNvPr>
            <p:cNvCxnSpPr>
              <a:cxnSpLocks/>
            </p:cNvCxnSpPr>
            <p:nvPr/>
          </p:nvCxnSpPr>
          <p:spPr>
            <a:xfrm>
              <a:off x="9656706" y="5229460"/>
              <a:ext cx="314379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7631FDB8-587E-E2CF-7280-A896B5B83ECA}"/>
                </a:ext>
              </a:extLst>
            </p:cNvPr>
            <p:cNvSpPr txBox="1"/>
            <p:nvPr/>
          </p:nvSpPr>
          <p:spPr>
            <a:xfrm>
              <a:off x="9986236" y="5090961"/>
              <a:ext cx="7902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Europe</a:t>
              </a:r>
              <a:endParaRPr lang="en-GB" sz="1200"/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5E2B4E16-021B-37A3-A3CB-30D46F522691}"/>
                </a:ext>
              </a:extLst>
            </p:cNvPr>
            <p:cNvCxnSpPr>
              <a:cxnSpLocks/>
            </p:cNvCxnSpPr>
            <p:nvPr/>
          </p:nvCxnSpPr>
          <p:spPr>
            <a:xfrm>
              <a:off x="7206342" y="5229460"/>
              <a:ext cx="31437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F1516BE-7334-2C6C-081D-5F97C8C09668}"/>
                </a:ext>
              </a:extLst>
            </p:cNvPr>
            <p:cNvSpPr txBox="1"/>
            <p:nvPr/>
          </p:nvSpPr>
          <p:spPr>
            <a:xfrm>
              <a:off x="7535871" y="5090961"/>
              <a:ext cx="18616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United States of America</a:t>
              </a:r>
              <a:endParaRPr lang="en-GB" sz="1200"/>
            </a:p>
          </p:txBody>
        </p:sp>
      </p:grpSp>
    </p:spTree>
    <p:extLst>
      <p:ext uri="{BB962C8B-B14F-4D97-AF65-F5344CB8AC3E}">
        <p14:creationId xmlns:p14="http://schemas.microsoft.com/office/powerpoint/2010/main" val="1306636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3" ma:contentTypeDescription="Create a new document." ma:contentTypeScope="" ma:versionID="d48efae035c3c601d98daf0cf8b522dd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fe5992c161700fc9fee0559f676cfc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D05E39-0066-46B3-AC32-F7EC6F818E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28627d7c-4416-4bc1-86cf-ca6c3a42a8f2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9234</TotalTime>
  <Words>320</Words>
  <Application>Microsoft Office PowerPoint</Application>
  <PresentationFormat>Widescreen</PresentationFormat>
  <Paragraphs>63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Changes in attitudes towards cannabis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22</cp:revision>
  <cp:lastPrinted>2022-09-28T10:51:32Z</cp:lastPrinted>
  <dcterms:created xsi:type="dcterms:W3CDTF">2022-02-04T12:28:06Z</dcterms:created>
  <dcterms:modified xsi:type="dcterms:W3CDTF">2023-06-02T12:23:50Z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