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1064" r:id="rId5"/>
  </p:sldIdLst>
  <p:sldSz cx="12192000" cy="6858000"/>
  <p:notesSz cx="7010400"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103"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120"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5"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 id="6" name="Jan Egebjerg" initials="JE" lastIdx="5" clrIdx="5">
    <p:extLst>
      <p:ext uri="{19B8F6BF-5375-455C-9EA6-DF929625EA0E}">
        <p15:presenceInfo xmlns:p15="http://schemas.microsoft.com/office/powerpoint/2012/main" userId="S::je@lundbeckfonden.com::339eb90d-65ca-4e95-a944-0b983e0282d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F1A01"/>
    <a:srgbClr val="EA1E3B"/>
    <a:srgbClr val="D9D1CC"/>
    <a:srgbClr val="E3E3E3"/>
    <a:srgbClr val="F0ECDF"/>
    <a:srgbClr val="EBF0EE"/>
    <a:srgbClr val="E6E6E6"/>
    <a:srgbClr val="F1EEE8"/>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97" autoAdjust="0"/>
    <p:restoredTop sz="77985" autoAdjust="0"/>
  </p:normalViewPr>
  <p:slideViewPr>
    <p:cSldViewPr>
      <p:cViewPr varScale="1">
        <p:scale>
          <a:sx n="86" d="100"/>
          <a:sy n="86" d="100"/>
        </p:scale>
        <p:origin x="1134" y="78"/>
      </p:cViewPr>
      <p:guideLst/>
    </p:cSldViewPr>
  </p:slideViewPr>
  <p:outlineViewPr>
    <p:cViewPr>
      <p:scale>
        <a:sx n="33" d="100"/>
        <a:sy n="33" d="100"/>
      </p:scale>
      <p:origin x="0" y="-16668"/>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95" d="100"/>
          <a:sy n="95" d="100"/>
        </p:scale>
        <p:origin x="353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22818096328746"/>
          <c:y val="6.4357594196115142E-2"/>
          <c:w val="0.5370161488367321"/>
          <c:h val="0.61040252749824486"/>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square"/>
            <c:size val="16"/>
            <c:spPr>
              <a:solidFill>
                <a:schemeClr val="accent1"/>
              </a:solidFill>
              <a:ln w="6350">
                <a:noFill/>
              </a:ln>
              <a:effectLst/>
            </c:spPr>
          </c:marker>
          <c:dPt>
            <c:idx val="1"/>
            <c:marker>
              <c:symbol val="square"/>
              <c:size val="16"/>
              <c:spPr>
                <a:solidFill>
                  <a:schemeClr val="accent1"/>
                </a:solidFill>
                <a:ln w="6350">
                  <a:noFill/>
                </a:ln>
                <a:effectLst/>
              </c:spPr>
            </c:marker>
            <c:bubble3D val="0"/>
            <c:extLst>
              <c:ext xmlns:c16="http://schemas.microsoft.com/office/drawing/2014/chart" uri="{C3380CC4-5D6E-409C-BE32-E72D297353CC}">
                <c16:uniqueId val="{00000002-BCA7-4E36-8238-526FB0C79E7B}"/>
              </c:ext>
            </c:extLst>
          </c:dPt>
          <c:errBars>
            <c:errDir val="x"/>
            <c:errBarType val="both"/>
            <c:errValType val="cust"/>
            <c:noEndCap val="0"/>
            <c:plus>
              <c:numRef>
                <c:f>Sheet1!$H$2:$H$3</c:f>
                <c:numCache>
                  <c:formatCode>General</c:formatCode>
                  <c:ptCount val="2"/>
                  <c:pt idx="0">
                    <c:v>50</c:v>
                  </c:pt>
                  <c:pt idx="1">
                    <c:v>16</c:v>
                  </c:pt>
                </c:numCache>
              </c:numRef>
            </c:plus>
            <c:minus>
              <c:numRef>
                <c:f>Sheet1!$G$2:$G$3</c:f>
                <c:numCache>
                  <c:formatCode>General</c:formatCode>
                  <c:ptCount val="2"/>
                  <c:pt idx="0">
                    <c:v>37</c:v>
                  </c:pt>
                  <c:pt idx="1">
                    <c:v>11</c:v>
                  </c:pt>
                </c:numCache>
              </c:numRef>
            </c:minus>
            <c:spPr>
              <a:noFill/>
              <a:ln w="19050" cap="flat" cmpd="sng" algn="ctr">
                <a:solidFill>
                  <a:schemeClr val="tx1"/>
                </a:solidFill>
                <a:round/>
              </a:ln>
              <a:effectLst/>
            </c:spPr>
          </c:errBars>
          <c:xVal>
            <c:numRef>
              <c:f>Sheet1!$A$2:$A$4</c:f>
              <c:numCache>
                <c:formatCode>General</c:formatCode>
                <c:ptCount val="3"/>
                <c:pt idx="0">
                  <c:v>151</c:v>
                </c:pt>
                <c:pt idx="1">
                  <c:v>41</c:v>
                </c:pt>
              </c:numCache>
            </c:numRef>
          </c:xVal>
          <c:yVal>
            <c:numRef>
              <c:f>Sheet1!$B$2:$B$4</c:f>
              <c:numCache>
                <c:formatCode>General</c:formatCode>
                <c:ptCount val="3"/>
                <c:pt idx="0">
                  <c:v>1.5</c:v>
                </c:pt>
                <c:pt idx="1">
                  <c:v>0.5</c:v>
                </c:pt>
              </c:numCache>
            </c:numRef>
          </c:yVal>
          <c:smooth val="0"/>
          <c:extLst>
            <c:ext xmlns:c16="http://schemas.microsoft.com/office/drawing/2014/chart" uri="{C3380CC4-5D6E-409C-BE32-E72D297353CC}">
              <c16:uniqueId val="{00000000-BCA7-4E36-8238-526FB0C79E7B}"/>
            </c:ext>
          </c:extLst>
        </c:ser>
        <c:dLbls>
          <c:showLegendKey val="0"/>
          <c:showVal val="0"/>
          <c:showCatName val="0"/>
          <c:showSerName val="0"/>
          <c:showPercent val="0"/>
          <c:showBubbleSize val="0"/>
        </c:dLbls>
        <c:axId val="695675200"/>
        <c:axId val="695673232"/>
      </c:scatterChart>
      <c:valAx>
        <c:axId val="695675200"/>
        <c:scaling>
          <c:orientation val="minMax"/>
          <c:max val="250"/>
          <c:min val="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GB" dirty="0"/>
                  <a:t>Pooled rate per 100 person–years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title>
        <c:numFmt formatCode="#,##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95673232"/>
        <c:crosses val="autoZero"/>
        <c:crossBetween val="midCat"/>
        <c:majorUnit val="50"/>
      </c:valAx>
      <c:valAx>
        <c:axId val="695673232"/>
        <c:scaling>
          <c:orientation val="minMax"/>
          <c:max val="2"/>
        </c:scaling>
        <c:delete val="1"/>
        <c:axPos val="l"/>
        <c:numFmt formatCode="General" sourceLinked="1"/>
        <c:majorTickMark val="none"/>
        <c:minorTickMark val="none"/>
        <c:tickLblPos val="nextTo"/>
        <c:crossAx val="69567520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Risk</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563E-41D1-96FC-5C09F352E215}"/>
              </c:ext>
            </c:extLst>
          </c:dPt>
          <c:dPt>
            <c:idx val="1"/>
            <c:bubble3D val="0"/>
            <c:spPr>
              <a:solidFill>
                <a:schemeClr val="bg1"/>
              </a:solidFill>
              <a:ln w="19050">
                <a:noFill/>
              </a:ln>
              <a:effectLst/>
            </c:spPr>
            <c:extLst>
              <c:ext xmlns:c16="http://schemas.microsoft.com/office/drawing/2014/chart" uri="{C3380CC4-5D6E-409C-BE32-E72D297353CC}">
                <c16:uniqueId val="{00000002-D767-47FD-B2BA-92E7FB6F4A7D}"/>
              </c:ext>
            </c:extLst>
          </c:dPt>
          <c:cat>
            <c:strRef>
              <c:f>Sheet1!$A$2:$A$3</c:f>
              <c:strCache>
                <c:ptCount val="2"/>
                <c:pt idx="0">
                  <c:v>Risk</c:v>
                </c:pt>
                <c:pt idx="1">
                  <c:v>Not</c:v>
                </c:pt>
              </c:strCache>
            </c:strRef>
          </c:cat>
          <c:val>
            <c:numRef>
              <c:f>Sheet1!$B$2:$B$3</c:f>
              <c:numCache>
                <c:formatCode>General</c:formatCode>
                <c:ptCount val="2"/>
                <c:pt idx="0">
                  <c:v>29</c:v>
                </c:pt>
                <c:pt idx="1">
                  <c:v>71</c:v>
                </c:pt>
              </c:numCache>
            </c:numRef>
          </c:val>
          <c:extLst>
            <c:ext xmlns:c16="http://schemas.microsoft.com/office/drawing/2014/chart" uri="{C3380CC4-5D6E-409C-BE32-E72D297353CC}">
              <c16:uniqueId val="{00000000-D767-47FD-B2BA-92E7FB6F4A7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da-DK" dirty="0"/>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165C1F25-C198-4B70-BD0D-E53FE2A6A47F}" type="datetimeFigureOut">
              <a:rPr lang="da-DK" smtClean="0"/>
              <a:t>13-04-2023</a:t>
            </a:fld>
            <a:endParaRPr lang="da-DK" dirty="0"/>
          </a:p>
        </p:txBody>
      </p:sp>
      <p:sp>
        <p:nvSpPr>
          <p:cNvPr id="4" name="Slide Image Placeholder 3"/>
          <p:cNvSpPr>
            <a:spLocks noGrp="1" noRot="1" noChangeAspect="1"/>
          </p:cNvSpPr>
          <p:nvPr>
            <p:ph type="sldImg" idx="2"/>
          </p:nvPr>
        </p:nvSpPr>
        <p:spPr>
          <a:xfrm>
            <a:off x="306388" y="1162050"/>
            <a:ext cx="4770000" cy="2683320"/>
          </a:xfrm>
          <a:prstGeom prst="rect">
            <a:avLst/>
          </a:prstGeom>
          <a:noFill/>
          <a:ln w="12700">
            <a:solidFill>
              <a:prstClr val="black"/>
            </a:solidFill>
          </a:ln>
        </p:spPr>
        <p:txBody>
          <a:bodyPr vert="horz" lIns="93177" tIns="46589" rIns="93177" bIns="46589" rtlCol="0" anchor="ctr"/>
          <a:lstStyle/>
          <a:p>
            <a:endParaRPr lang="da-DK" dirty="0"/>
          </a:p>
        </p:txBody>
      </p:sp>
      <p:sp>
        <p:nvSpPr>
          <p:cNvPr id="5" name="Notes Placeholder 4"/>
          <p:cNvSpPr>
            <a:spLocks noGrp="1"/>
          </p:cNvSpPr>
          <p:nvPr>
            <p:ph type="body" sz="quarter" idx="3"/>
          </p:nvPr>
        </p:nvSpPr>
        <p:spPr>
          <a:xfrm>
            <a:off x="283360" y="4473892"/>
            <a:ext cx="479520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8"/>
            <a:ext cx="3037840" cy="466433"/>
          </a:xfrm>
          <a:prstGeom prst="rect">
            <a:avLst/>
          </a:prstGeom>
        </p:spPr>
        <p:txBody>
          <a:bodyPr vert="horz" lIns="93177" tIns="46589" rIns="93177" bIns="46589" rtlCol="0" anchor="b"/>
          <a:lstStyle>
            <a:lvl1pPr algn="l">
              <a:defRPr sz="1200"/>
            </a:lvl1pPr>
          </a:lstStyle>
          <a:p>
            <a:endParaRPr lang="da-DK"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7" tIns="46589" rIns="93177" bIns="46589" rtlCol="0" anchor="b"/>
          <a:lstStyle>
            <a:lvl1pPr algn="r">
              <a:defRPr sz="1200"/>
            </a:lvl1pPr>
          </a:lstStyle>
          <a:p>
            <a:fld id="{85263BDD-FA8D-4E6D-96A3-4835BF873E0B}" type="slidenum">
              <a:rPr lang="da-DK" smtClean="0"/>
              <a:t>‹#›</a:t>
            </a:fld>
            <a:endParaRPr lang="da-DK" dirty="0"/>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This meta-analysis studied the cumulative risk and rate of healthcare system use by users of illicit drugs.</a:t>
            </a:r>
            <a:r>
              <a:rPr lang="en-GB" baseline="30000" dirty="0"/>
              <a:t>[Lewer et al., 2020]</a:t>
            </a:r>
            <a:r>
              <a:rPr lang="en-GB" dirty="0"/>
              <a:t> Although there was heterogeneity across the results, people who use illicit drugs were found to be at several times greater risk of emergency department admission and hospitalization than the general population, as shown on slide.</a:t>
            </a:r>
            <a:r>
              <a:rPr lang="en-GB" baseline="30000" dirty="0"/>
              <a:t>[Lewer et al., 2020]</a:t>
            </a:r>
          </a:p>
          <a:p>
            <a:endParaRPr lang="en-GB" dirty="0"/>
          </a:p>
          <a:p>
            <a:r>
              <a:rPr lang="en-GB" dirty="0"/>
              <a:t>Reference:</a:t>
            </a:r>
          </a:p>
          <a:p>
            <a:pPr marL="174708" indent="-174708">
              <a:buFont typeface="Arial" panose="020B0604020202020204" pitchFamily="34" charset="0"/>
              <a:buChar char="•"/>
            </a:pPr>
            <a:r>
              <a:rPr lang="en-GB" dirty="0"/>
              <a:t>Lewer D, Freer J, King E, et al. Frequency of health-care utilization by adults who use illicit drugs: a systematic review and meta-analysis. Addiction 2020; 115 (6): 1011–1023.</a:t>
            </a:r>
          </a:p>
        </p:txBody>
      </p:sp>
      <p:sp>
        <p:nvSpPr>
          <p:cNvPr id="4" name="Slide Number Placeholder 3"/>
          <p:cNvSpPr>
            <a:spLocks noGrp="1"/>
          </p:cNvSpPr>
          <p:nvPr>
            <p:ph type="sldNum" sz="quarter" idx="5"/>
          </p:nvPr>
        </p:nvSpPr>
        <p:spPr/>
        <p:txBody>
          <a:bodyPr/>
          <a:lstStyle/>
          <a:p>
            <a:fld id="{85263BDD-FA8D-4E6D-96A3-4835BF873E0B}" type="slidenum">
              <a:rPr lang="da-DK" smtClean="0"/>
              <a:pPr/>
              <a:t>1</a:t>
            </a:fld>
            <a:endParaRPr lang="da-DK" dirty="0"/>
          </a:p>
        </p:txBody>
      </p:sp>
      <p:sp>
        <p:nvSpPr>
          <p:cNvPr id="10" name="Slide Image Placeholder 9">
            <a:extLst>
              <a:ext uri="{FF2B5EF4-FFF2-40B4-BE49-F238E27FC236}">
                <a16:creationId xmlns:a16="http://schemas.microsoft.com/office/drawing/2014/main" id="{811AA7B8-29DC-1C4B-C53F-629E0EB92736}"/>
              </a:ext>
            </a:extLst>
          </p:cNvPr>
          <p:cNvSpPr>
            <a:spLocks noGrp="1" noRot="1" noChangeAspect="1"/>
          </p:cNvSpPr>
          <p:nvPr>
            <p:ph type="sldImg"/>
          </p:nvPr>
        </p:nvSpPr>
        <p:spPr>
          <a:xfrm>
            <a:off x="306388" y="1162050"/>
            <a:ext cx="4770437" cy="2682875"/>
          </a:xfrm>
        </p:spPr>
      </p:sp>
    </p:spTree>
    <p:extLst>
      <p:ext uri="{BB962C8B-B14F-4D97-AF65-F5344CB8AC3E}">
        <p14:creationId xmlns:p14="http://schemas.microsoft.com/office/powerpoint/2010/main" val="1521862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1359D1AF-B9B6-44E0-A5E4-CB43D2F562BE}"/>
              </a:ext>
            </a:extLst>
          </p:cNvPr>
          <p:cNvSpPr>
            <a:spLocks noGrp="1"/>
          </p:cNvSpPr>
          <p:nvPr>
            <p:ph type="body" sz="quarter" idx="17"/>
          </p:nvPr>
        </p:nvSpPr>
        <p:spPr/>
        <p:txBody>
          <a:bodyPr/>
          <a:lstStyle/>
          <a:p>
            <a:r>
              <a:rPr lang="en-US" dirty="0"/>
              <a:t>Substance use disorders and other addictions</a:t>
            </a:r>
            <a:r>
              <a:rPr lang="en-GB" dirty="0"/>
              <a:t> – </a:t>
            </a:r>
            <a:r>
              <a:rPr lang="en-US" sz="1400" dirty="0"/>
              <a:t>Course, natural history and prognosis</a:t>
            </a:r>
            <a:endParaRPr lang="en-GB" dirty="0"/>
          </a:p>
        </p:txBody>
      </p:sp>
      <p:sp>
        <p:nvSpPr>
          <p:cNvPr id="3" name="Title 2">
            <a:extLst>
              <a:ext uri="{FF2B5EF4-FFF2-40B4-BE49-F238E27FC236}">
                <a16:creationId xmlns:a16="http://schemas.microsoft.com/office/drawing/2014/main" id="{B0777FB4-A25E-4CEC-ABC8-B96439A9696F}"/>
              </a:ext>
            </a:extLst>
          </p:cNvPr>
          <p:cNvSpPr>
            <a:spLocks noGrp="1"/>
          </p:cNvSpPr>
          <p:nvPr>
            <p:ph type="title"/>
          </p:nvPr>
        </p:nvSpPr>
        <p:spPr/>
        <p:txBody>
          <a:bodyPr/>
          <a:lstStyle/>
          <a:p>
            <a:r>
              <a:rPr lang="en-GB" dirty="0"/>
              <a:t>Healthcare system use by illicit-drug-users</a:t>
            </a:r>
          </a:p>
        </p:txBody>
      </p:sp>
      <p:sp>
        <p:nvSpPr>
          <p:cNvPr id="2" name="Content Placeholder 1">
            <a:extLst>
              <a:ext uri="{FF2B5EF4-FFF2-40B4-BE49-F238E27FC236}">
                <a16:creationId xmlns:a16="http://schemas.microsoft.com/office/drawing/2014/main" id="{08766AFA-2AA3-4EE3-A673-0AFFDCE4C3F8}"/>
              </a:ext>
            </a:extLst>
          </p:cNvPr>
          <p:cNvSpPr>
            <a:spLocks noGrp="1"/>
          </p:cNvSpPr>
          <p:nvPr>
            <p:ph sz="half" idx="20"/>
          </p:nvPr>
        </p:nvSpPr>
        <p:spPr/>
        <p:txBody>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11" name="Content Placeholder 10">
            <a:extLst>
              <a:ext uri="{FF2B5EF4-FFF2-40B4-BE49-F238E27FC236}">
                <a16:creationId xmlns:a16="http://schemas.microsoft.com/office/drawing/2014/main" id="{F48FE113-4479-453F-86AA-77587942D5EA}"/>
              </a:ext>
            </a:extLst>
          </p:cNvPr>
          <p:cNvSpPr>
            <a:spLocks noGrp="1"/>
          </p:cNvSpPr>
          <p:nvPr>
            <p:ph sz="half" idx="21"/>
          </p:nvPr>
        </p:nvSpPr>
        <p:spPr/>
        <p:txBody>
          <a:bodyPr tIns="180000" rIns="180000" bIns="180000"/>
          <a:lstStyle/>
          <a:p>
            <a:pPr marL="0" indent="0">
              <a:spcBef>
                <a:spcPts val="1200"/>
              </a:spcBef>
              <a:buNone/>
              <a:tabLst>
                <a:tab pos="1339850" algn="l"/>
              </a:tabLst>
            </a:pPr>
            <a:r>
              <a:rPr lang="en-GB" sz="1400" b="1" dirty="0"/>
              <a:t>People with substance-use disorders use healthcare system resources </a:t>
            </a:r>
          </a:p>
          <a:p>
            <a:pPr>
              <a:spcBef>
                <a:spcPts val="1200"/>
              </a:spcBef>
            </a:pPr>
            <a:r>
              <a:rPr lang="en-GB" sz="1400" dirty="0">
                <a:solidFill>
                  <a:schemeClr val="tx1"/>
                </a:solidFill>
              </a:rPr>
              <a:t>A</a:t>
            </a:r>
            <a:r>
              <a:rPr lang="en-GB" sz="1400" dirty="0"/>
              <a:t> meta-analysis included 92 studies of drug-use outcomes, comparing hundreds of thousands of healthcare events in people with substance-use disorders with control individuals</a:t>
            </a:r>
          </a:p>
          <a:p>
            <a:pPr lvl="1"/>
            <a:r>
              <a:rPr lang="en-GB" dirty="0"/>
              <a:t>Included studies were mostly from US and Australia</a:t>
            </a:r>
          </a:p>
          <a:p>
            <a:pPr lvl="1"/>
            <a:r>
              <a:rPr lang="en-GB" dirty="0"/>
              <a:t>Mostly including </a:t>
            </a:r>
            <a:r>
              <a:rPr lang="en-US" dirty="0"/>
              <a:t>heroin, methamphetamine, or cocaine</a:t>
            </a:r>
          </a:p>
          <a:p>
            <a:pPr>
              <a:spcBef>
                <a:spcPts val="1200"/>
              </a:spcBef>
            </a:pPr>
            <a:r>
              <a:rPr lang="en-GB" sz="1400" dirty="0"/>
              <a:t>Users of illicit substances were more likely than matched controls to:</a:t>
            </a:r>
          </a:p>
          <a:p>
            <a:pPr lvl="1"/>
            <a:r>
              <a:rPr lang="en-GB" dirty="0"/>
              <a:t>Visit emergency department (</a:t>
            </a:r>
            <a:r>
              <a:rPr lang="en-GB" b="1" dirty="0">
                <a:solidFill>
                  <a:schemeClr val="accent1"/>
                </a:solidFill>
              </a:rPr>
              <a:t>4.8 times </a:t>
            </a:r>
            <a:r>
              <a:rPr lang="en-GB" dirty="0"/>
              <a:t>more likely)</a:t>
            </a:r>
          </a:p>
          <a:p>
            <a:pPr lvl="1"/>
            <a:r>
              <a:rPr lang="en-GB" dirty="0"/>
              <a:t>Become hospitalized (</a:t>
            </a:r>
            <a:r>
              <a:rPr lang="en-GB" b="1" dirty="0">
                <a:solidFill>
                  <a:schemeClr val="accent1"/>
                </a:solidFill>
              </a:rPr>
              <a:t>7.1 times </a:t>
            </a:r>
            <a:r>
              <a:rPr lang="en-GB" dirty="0"/>
              <a:t>more likely)</a:t>
            </a:r>
          </a:p>
          <a:p>
            <a:pPr>
              <a:spcBef>
                <a:spcPts val="1200"/>
              </a:spcBef>
            </a:pPr>
            <a:r>
              <a:rPr lang="en-US" sz="1400" dirty="0"/>
              <a:t>Predictors of healthcare use included unstable housing, drug injection, and mental health comorbidity</a:t>
            </a:r>
            <a:endParaRPr lang="en-GB" sz="1400" dirty="0"/>
          </a:p>
        </p:txBody>
      </p:sp>
      <p:sp>
        <p:nvSpPr>
          <p:cNvPr id="5" name="Text Placeholder 4">
            <a:extLst>
              <a:ext uri="{FF2B5EF4-FFF2-40B4-BE49-F238E27FC236}">
                <a16:creationId xmlns:a16="http://schemas.microsoft.com/office/drawing/2014/main" id="{49316C46-FC9F-43C0-853A-186DBDC4BE96}"/>
              </a:ext>
            </a:extLst>
          </p:cNvPr>
          <p:cNvSpPr>
            <a:spLocks noGrp="1"/>
          </p:cNvSpPr>
          <p:nvPr>
            <p:ph type="body" sz="quarter" idx="18"/>
          </p:nvPr>
        </p:nvSpPr>
        <p:spPr/>
        <p:txBody>
          <a:bodyPr/>
          <a:lstStyle/>
          <a:p>
            <a:r>
              <a:rPr lang="en-GB" dirty="0"/>
              <a:t>CI=confidence interval</a:t>
            </a:r>
          </a:p>
          <a:p>
            <a:endParaRPr lang="en-GB" dirty="0"/>
          </a:p>
          <a:p>
            <a:r>
              <a:rPr lang="en-GB" dirty="0"/>
              <a:t>Lewer et al. Addiction 2020;115(6):1011–1023</a:t>
            </a:r>
          </a:p>
        </p:txBody>
      </p:sp>
      <p:graphicFrame>
        <p:nvGraphicFramePr>
          <p:cNvPr id="12" name="Content Placeholder 8">
            <a:extLst>
              <a:ext uri="{FF2B5EF4-FFF2-40B4-BE49-F238E27FC236}">
                <a16:creationId xmlns:a16="http://schemas.microsoft.com/office/drawing/2014/main" id="{811A3D6E-FB30-4B3D-A161-2B58BDC47344}"/>
              </a:ext>
            </a:extLst>
          </p:cNvPr>
          <p:cNvGraphicFramePr>
            <a:graphicFrameLocks/>
          </p:cNvGraphicFramePr>
          <p:nvPr>
            <p:extLst>
              <p:ext uri="{D42A27DB-BD31-4B8C-83A1-F6EECF244321}">
                <p14:modId xmlns:p14="http://schemas.microsoft.com/office/powerpoint/2010/main" val="3955585530"/>
              </p:ext>
            </p:extLst>
          </p:nvPr>
        </p:nvGraphicFramePr>
        <p:xfrm>
          <a:off x="6405016" y="1834380"/>
          <a:ext cx="5224463" cy="2818756"/>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EF081E9B-96D0-4635-9440-BB5285BE5CC3}"/>
              </a:ext>
            </a:extLst>
          </p:cNvPr>
          <p:cNvSpPr txBox="1"/>
          <p:nvPr/>
        </p:nvSpPr>
        <p:spPr>
          <a:xfrm>
            <a:off x="6157773" y="2102158"/>
            <a:ext cx="1162364" cy="646331"/>
          </a:xfrm>
          <a:prstGeom prst="rect">
            <a:avLst/>
          </a:prstGeom>
          <a:noFill/>
        </p:spPr>
        <p:txBody>
          <a:bodyPr wrap="square" rtlCol="0">
            <a:spAutoFit/>
          </a:bodyPr>
          <a:lstStyle/>
          <a:p>
            <a:pPr algn="r"/>
            <a:r>
              <a:rPr lang="en-GB" sz="1200" dirty="0">
                <a:latin typeface="Arial" panose="020B0604020202020204" pitchFamily="34" charset="0"/>
                <a:cs typeface="Arial" panose="020B0604020202020204" pitchFamily="34" charset="0"/>
              </a:rPr>
              <a:t>Emergency department visits</a:t>
            </a:r>
          </a:p>
        </p:txBody>
      </p:sp>
      <p:sp>
        <p:nvSpPr>
          <p:cNvPr id="14" name="TextBox 13">
            <a:extLst>
              <a:ext uri="{FF2B5EF4-FFF2-40B4-BE49-F238E27FC236}">
                <a16:creationId xmlns:a16="http://schemas.microsoft.com/office/drawing/2014/main" id="{AAE3977E-C9F2-4A35-9523-180ADEDE542F}"/>
              </a:ext>
            </a:extLst>
          </p:cNvPr>
          <p:cNvSpPr txBox="1"/>
          <p:nvPr/>
        </p:nvSpPr>
        <p:spPr>
          <a:xfrm>
            <a:off x="6157773" y="3085037"/>
            <a:ext cx="1162364" cy="461665"/>
          </a:xfrm>
          <a:prstGeom prst="rect">
            <a:avLst/>
          </a:prstGeom>
          <a:noFill/>
        </p:spPr>
        <p:txBody>
          <a:bodyPr wrap="square" rtlCol="0">
            <a:spAutoFit/>
          </a:bodyPr>
          <a:lstStyle/>
          <a:p>
            <a:pPr algn="r"/>
            <a:r>
              <a:rPr lang="en-GB" sz="1200" dirty="0">
                <a:latin typeface="Arial" panose="020B0604020202020204" pitchFamily="34" charset="0"/>
                <a:cs typeface="Arial" panose="020B0604020202020204" pitchFamily="34" charset="0"/>
              </a:rPr>
              <a:t>Inpatient</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stays</a:t>
            </a:r>
          </a:p>
        </p:txBody>
      </p:sp>
      <p:sp>
        <p:nvSpPr>
          <p:cNvPr id="15" name="TextBox 14">
            <a:extLst>
              <a:ext uri="{FF2B5EF4-FFF2-40B4-BE49-F238E27FC236}">
                <a16:creationId xmlns:a16="http://schemas.microsoft.com/office/drawing/2014/main" id="{36A4C56C-697F-4BA6-A71F-549EF8DA1B41}"/>
              </a:ext>
            </a:extLst>
          </p:cNvPr>
          <p:cNvSpPr txBox="1"/>
          <p:nvPr/>
        </p:nvSpPr>
        <p:spPr>
          <a:xfrm>
            <a:off x="10096698" y="2194491"/>
            <a:ext cx="1583986" cy="461665"/>
          </a:xfrm>
          <a:prstGeom prst="rect">
            <a:avLst/>
          </a:prstGeom>
          <a:noFill/>
        </p:spPr>
        <p:txBody>
          <a:bodyPr wrap="square" rtlCol="0">
            <a:spAutoFit/>
          </a:bodyPr>
          <a:lstStyle/>
          <a:p>
            <a:r>
              <a:rPr lang="en-GB" sz="1200" b="1" dirty="0">
                <a:solidFill>
                  <a:schemeClr val="accent1"/>
                </a:solidFill>
                <a:latin typeface="Arial" panose="020B0604020202020204" pitchFamily="34" charset="0"/>
                <a:cs typeface="Arial" panose="020B0604020202020204" pitchFamily="34" charset="0"/>
              </a:rPr>
              <a:t>Rate: 151</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(95% CI: 114, 201)</a:t>
            </a:r>
          </a:p>
        </p:txBody>
      </p:sp>
      <p:sp>
        <p:nvSpPr>
          <p:cNvPr id="16" name="TextBox 15">
            <a:extLst>
              <a:ext uri="{FF2B5EF4-FFF2-40B4-BE49-F238E27FC236}">
                <a16:creationId xmlns:a16="http://schemas.microsoft.com/office/drawing/2014/main" id="{A14006E0-FFD8-4F33-894E-5E4B729C9EB2}"/>
              </a:ext>
            </a:extLst>
          </p:cNvPr>
          <p:cNvSpPr txBox="1"/>
          <p:nvPr/>
        </p:nvSpPr>
        <p:spPr>
          <a:xfrm>
            <a:off x="10096698" y="3085037"/>
            <a:ext cx="1583986" cy="461665"/>
          </a:xfrm>
          <a:prstGeom prst="rect">
            <a:avLst/>
          </a:prstGeom>
          <a:noFill/>
        </p:spPr>
        <p:txBody>
          <a:bodyPr wrap="square" rtlCol="0">
            <a:spAutoFit/>
          </a:bodyPr>
          <a:lstStyle/>
          <a:p>
            <a:r>
              <a:rPr lang="en-GB" sz="1200" b="1" dirty="0">
                <a:solidFill>
                  <a:schemeClr val="accent1"/>
                </a:solidFill>
                <a:latin typeface="Arial" panose="020B0604020202020204" pitchFamily="34" charset="0"/>
                <a:cs typeface="Arial" panose="020B0604020202020204" pitchFamily="34" charset="0"/>
              </a:rPr>
              <a:t>Rate: 41</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(95% CI: 30, 57)</a:t>
            </a:r>
          </a:p>
        </p:txBody>
      </p:sp>
      <p:sp>
        <p:nvSpPr>
          <p:cNvPr id="20" name="Content Placeholder 20">
            <a:extLst>
              <a:ext uri="{FF2B5EF4-FFF2-40B4-BE49-F238E27FC236}">
                <a16:creationId xmlns:a16="http://schemas.microsoft.com/office/drawing/2014/main" id="{A20D6BA0-5419-4899-8663-7CEA65823282}"/>
              </a:ext>
            </a:extLst>
          </p:cNvPr>
          <p:cNvSpPr txBox="1">
            <a:spLocks/>
          </p:cNvSpPr>
          <p:nvPr/>
        </p:nvSpPr>
        <p:spPr>
          <a:xfrm>
            <a:off x="7832006" y="4616900"/>
            <a:ext cx="3839264" cy="1097219"/>
          </a:xfrm>
          <a:prstGeom prst="round2DiagRect">
            <a:avLst>
              <a:gd name="adj1" fmla="val 0"/>
              <a:gd name="adj2" fmla="val 13918"/>
            </a:avLst>
          </a:prstGeom>
          <a:noFill/>
        </p:spPr>
        <p:txBody>
          <a:bodyPr vert="horz" lIns="180000" tIns="108000" rIns="180000" bIns="10800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dirty="0"/>
              <a:t>Illicit-drug users were at </a:t>
            </a:r>
            <a:r>
              <a:rPr lang="en-GB" sz="1400" b="1" dirty="0">
                <a:solidFill>
                  <a:schemeClr val="accent1"/>
                </a:solidFill>
              </a:rPr>
              <a:t>29% cumulative 1-year risk </a:t>
            </a:r>
            <a:r>
              <a:rPr lang="en-GB" sz="1400" dirty="0"/>
              <a:t>of needing emergency department visits within that year</a:t>
            </a:r>
            <a:endParaRPr lang="en-GB" sz="1400" dirty="0">
              <a:solidFill>
                <a:schemeClr val="tx1"/>
              </a:solidFill>
            </a:endParaRPr>
          </a:p>
        </p:txBody>
      </p:sp>
      <p:sp>
        <p:nvSpPr>
          <p:cNvPr id="10" name="Arrow: Right 9">
            <a:extLst>
              <a:ext uri="{FF2B5EF4-FFF2-40B4-BE49-F238E27FC236}">
                <a16:creationId xmlns:a16="http://schemas.microsoft.com/office/drawing/2014/main" id="{5614C02A-0207-4654-BC1F-65DEA15E0749}"/>
              </a:ext>
            </a:extLst>
          </p:cNvPr>
          <p:cNvSpPr/>
          <p:nvPr/>
        </p:nvSpPr>
        <p:spPr>
          <a:xfrm>
            <a:off x="7669364" y="2410444"/>
            <a:ext cx="2574895" cy="967791"/>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632EC009-FE43-4D7F-8302-E38CB7B647EF}"/>
              </a:ext>
            </a:extLst>
          </p:cNvPr>
          <p:cNvSpPr txBox="1"/>
          <p:nvPr/>
        </p:nvSpPr>
        <p:spPr>
          <a:xfrm>
            <a:off x="7640729" y="2668859"/>
            <a:ext cx="2151372" cy="461665"/>
          </a:xfrm>
          <a:prstGeom prst="rect">
            <a:avLst/>
          </a:prstGeom>
          <a:noFill/>
        </p:spPr>
        <p:txBody>
          <a:bodyPr wrap="square" rtlCol="0">
            <a:spAutoFit/>
          </a:bodyPr>
          <a:lstStyle/>
          <a:p>
            <a:pPr algn="ctr"/>
            <a:r>
              <a:rPr lang="en-GB" sz="1200" b="1" dirty="0"/>
              <a:t>Increased healthcare use by illicit-drug-users</a:t>
            </a:r>
          </a:p>
        </p:txBody>
      </p:sp>
      <p:graphicFrame>
        <p:nvGraphicFramePr>
          <p:cNvPr id="21" name="Chart 20">
            <a:extLst>
              <a:ext uri="{FF2B5EF4-FFF2-40B4-BE49-F238E27FC236}">
                <a16:creationId xmlns:a16="http://schemas.microsoft.com/office/drawing/2014/main" id="{F526564C-AC7D-4417-A91C-6D7CF69951AE}"/>
              </a:ext>
            </a:extLst>
          </p:cNvPr>
          <p:cNvGraphicFramePr/>
          <p:nvPr>
            <p:extLst>
              <p:ext uri="{D42A27DB-BD31-4B8C-83A1-F6EECF244321}">
                <p14:modId xmlns:p14="http://schemas.microsoft.com/office/powerpoint/2010/main" val="3993125479"/>
              </p:ext>
            </p:extLst>
          </p:nvPr>
        </p:nvGraphicFramePr>
        <p:xfrm>
          <a:off x="6312224" y="4268378"/>
          <a:ext cx="1800000" cy="1800000"/>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a:extLst>
              <a:ext uri="{FF2B5EF4-FFF2-40B4-BE49-F238E27FC236}">
                <a16:creationId xmlns:a16="http://schemas.microsoft.com/office/drawing/2014/main" id="{FAF9BD7D-B0CD-48DD-B1EF-1E110324CB5A}"/>
              </a:ext>
            </a:extLst>
          </p:cNvPr>
          <p:cNvSpPr txBox="1"/>
          <p:nvPr/>
        </p:nvSpPr>
        <p:spPr>
          <a:xfrm>
            <a:off x="7292816" y="4778433"/>
            <a:ext cx="646331" cy="369332"/>
          </a:xfrm>
          <a:prstGeom prst="rect">
            <a:avLst/>
          </a:prstGeom>
          <a:noFill/>
        </p:spPr>
        <p:txBody>
          <a:bodyPr wrap="none" rtlCol="0">
            <a:spAutoFit/>
          </a:bodyPr>
          <a:lstStyle/>
          <a:p>
            <a:r>
              <a:rPr lang="en-GB" b="1" dirty="0">
                <a:solidFill>
                  <a:schemeClr val="bg1"/>
                </a:solidFill>
              </a:rPr>
              <a:t>29%</a:t>
            </a:r>
          </a:p>
        </p:txBody>
      </p:sp>
      <p:sp>
        <p:nvSpPr>
          <p:cNvPr id="4" name="Content Placeholder 22">
            <a:extLst>
              <a:ext uri="{FF2B5EF4-FFF2-40B4-BE49-F238E27FC236}">
                <a16:creationId xmlns:a16="http://schemas.microsoft.com/office/drawing/2014/main" id="{22F66109-6CF8-F3DE-5AED-03F10AE32751}"/>
              </a:ext>
            </a:extLst>
          </p:cNvPr>
          <p:cNvSpPr txBox="1">
            <a:spLocks/>
          </p:cNvSpPr>
          <p:nvPr/>
        </p:nvSpPr>
        <p:spPr>
          <a:xfrm>
            <a:off x="6736680" y="1556792"/>
            <a:ext cx="4408242" cy="444272"/>
          </a:xfrm>
          <a:prstGeom prst="round2DiagRect">
            <a:avLst>
              <a:gd name="adj1" fmla="val 0"/>
              <a:gd name="adj2" fmla="val 5647"/>
            </a:avLst>
          </a:prstGeom>
          <a:solidFill>
            <a:srgbClr val="D9D1CC"/>
          </a:solidFill>
        </p:spPr>
        <p:txBody>
          <a:bodyPr vert="horz" lIns="270000" tIns="270000" rIns="270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defRPr/>
            </a:pPr>
            <a:r>
              <a:rPr lang="en-US" sz="1400" b="1" dirty="0">
                <a:latin typeface="Arial"/>
              </a:rPr>
              <a:t>Pooled frequency of healthcare-use among people with substance-use disorders</a:t>
            </a:r>
          </a:p>
        </p:txBody>
      </p:sp>
    </p:spTree>
    <p:extLst>
      <p:ext uri="{BB962C8B-B14F-4D97-AF65-F5344CB8AC3E}">
        <p14:creationId xmlns:p14="http://schemas.microsoft.com/office/powerpoint/2010/main" val="638459296"/>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2" ma:contentTypeDescription="Create a new document." ma:contentTypeScope="" ma:versionID="54b255b191e97599d06abbcfa5c0843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0893247c1de1bf2566ac7831acc466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2.xml><?xml version="1.0" encoding="utf-8"?>
<ds:datastoreItem xmlns:ds="http://schemas.openxmlformats.org/officeDocument/2006/customXml" ds:itemID="{0C8E3FA2-1961-460B-AF05-81CC486425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AD98DE-715D-4218-A8DC-58DC603D87D7}">
  <ds:schemaRefs>
    <ds:schemaRef ds:uri="http://schemas.microsoft.com/office/infopath/2007/PartnerControls"/>
    <ds:schemaRef ds:uri="http://schemas.microsoft.com/office/2006/documentManagement/types"/>
    <ds:schemaRef ds:uri="http://www.w3.org/XML/1998/namespace"/>
    <ds:schemaRef ds:uri="http://schemas.microsoft.com/office/2006/metadata/properties"/>
    <ds:schemaRef ds:uri="http://purl.org/dc/elements/1.1/"/>
    <ds:schemaRef ds:uri="http://purl.org/dc/dcmitype/"/>
    <ds:schemaRef ds:uri="http://schemas.openxmlformats.org/package/2006/metadata/core-properties"/>
    <ds:schemaRef ds:uri="08562aa6-c0ad-4fb9-8a82-15409d3a28b4"/>
    <ds:schemaRef ds:uri="28627d7c-4416-4bc1-86cf-ca6c3a42a8f2"/>
    <ds:schemaRef ds:uri="http://purl.org/dc/terms/"/>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26660</TotalTime>
  <Words>303</Words>
  <Application>Microsoft Office PowerPoint</Application>
  <PresentationFormat>Widescreen</PresentationFormat>
  <Paragraphs>31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Healthcare system use by illicit-drug-users</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Viktoria-Maria Hvidtfelt Lykke</cp:lastModifiedBy>
  <cp:revision>534</cp:revision>
  <dcterms:created xsi:type="dcterms:W3CDTF">2022-02-04T12:28:06Z</dcterms:created>
  <dcterms:modified xsi:type="dcterms:W3CDTF">2023-04-13T06:44:10Z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