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998" r:id="rId5"/>
  </p:sldIdLst>
  <p:sldSz cx="12192000" cy="6858000"/>
  <p:notesSz cx="7010400" cy="9296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Edge" initials="CE" lastIdx="103" clrIdx="0">
    <p:extLst>
      <p:ext uri="{19B8F6BF-5375-455C-9EA6-DF929625EA0E}">
        <p15:presenceInfo xmlns:p15="http://schemas.microsoft.com/office/powerpoint/2012/main" userId="S::Chris.Edge@primeglobalpeople.com::9878e1fe-fc43-4c11-846c-29f97c46eb4b" providerId="AD"/>
      </p:ext>
    </p:extLst>
  </p:cmAuthor>
  <p:cmAuthor id="2" name="Maria Nordfang" initials="MN" lastIdx="120" clrIdx="1">
    <p:extLst>
      <p:ext uri="{19B8F6BF-5375-455C-9EA6-DF929625EA0E}">
        <p15:presenceInfo xmlns:p15="http://schemas.microsoft.com/office/powerpoint/2012/main" userId="S::mno@lundbeckfonden.com::e583feeb-07ad-4ed7-a8f6-7e310be5d8a8" providerId="AD"/>
      </p:ext>
    </p:extLst>
  </p:cmAuthor>
  <p:cmAuthor id="3" name="Liz Kelly" initials="LK" lastIdx="6" clrIdx="2">
    <p:extLst>
      <p:ext uri="{19B8F6BF-5375-455C-9EA6-DF929625EA0E}">
        <p15:presenceInfo xmlns:p15="http://schemas.microsoft.com/office/powerpoint/2012/main" userId="S::Liz.Kelly@primeglobalpeople.com::ea0208fa-6df2-415d-becb-429db93c62ca" providerId="AD"/>
      </p:ext>
    </p:extLst>
  </p:cmAuthor>
  <p:cmAuthor id="4" name="Liz Kelly" initials="LK [2]" lastIdx="5" clrIdx="3">
    <p:extLst>
      <p:ext uri="{19B8F6BF-5375-455C-9EA6-DF929625EA0E}">
        <p15:presenceInfo xmlns:p15="http://schemas.microsoft.com/office/powerpoint/2012/main" userId="S::Liz.Kelly@primeglobalpeople.com::1665768a-a9f2-46a1-98e1-9ec4752cde79" providerId="AD"/>
      </p:ext>
    </p:extLst>
  </p:cmAuthor>
  <p:cmAuthor id="5" name="Maria Nordfang" initials="MN [2]" lastIdx="4" clrIdx="4">
    <p:extLst>
      <p:ext uri="{19B8F6BF-5375-455C-9EA6-DF929625EA0E}">
        <p15:presenceInfo xmlns:p15="http://schemas.microsoft.com/office/powerpoint/2012/main" userId="Maria Nordfang" providerId="None"/>
      </p:ext>
    </p:extLst>
  </p:cmAuthor>
  <p:cmAuthor id="6" name="Jan Egebjerg" initials="JE" lastIdx="5" clrIdx="5">
    <p:extLst>
      <p:ext uri="{19B8F6BF-5375-455C-9EA6-DF929625EA0E}">
        <p15:presenceInfo xmlns:p15="http://schemas.microsoft.com/office/powerpoint/2012/main" userId="S::je@lundbeckfonden.com::339eb90d-65ca-4e95-a944-0b983e0282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F1A01"/>
    <a:srgbClr val="EA1E3B"/>
    <a:srgbClr val="D9D1CC"/>
    <a:srgbClr val="E3E3E3"/>
    <a:srgbClr val="F0ECDF"/>
    <a:srgbClr val="EBF0EE"/>
    <a:srgbClr val="E6E6E6"/>
    <a:srgbClr val="F1EEE8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 autoAdjust="0"/>
    <p:restoredTop sz="77985" autoAdjust="0"/>
  </p:normalViewPr>
  <p:slideViewPr>
    <p:cSldViewPr>
      <p:cViewPr varScale="1">
        <p:scale>
          <a:sx n="86" d="100"/>
          <a:sy n="86" d="100"/>
        </p:scale>
        <p:origin x="1134" y="78"/>
      </p:cViewPr>
      <p:guideLst/>
    </p:cSldViewPr>
  </p:slideViewPr>
  <p:outlineViewPr>
    <p:cViewPr>
      <p:scale>
        <a:sx n="33" d="100"/>
        <a:sy n="33" d="100"/>
      </p:scale>
      <p:origin x="0" y="-166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5C1F25-C198-4B70-BD0D-E53FE2A6A47F}" type="datetimeFigureOut">
              <a:rPr lang="da-DK" smtClean="0"/>
              <a:t>13-04-2023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6388" y="1162050"/>
            <a:ext cx="4770000" cy="268332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3360" y="4473892"/>
            <a:ext cx="479520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263BDD-FA8D-4E6D-96A3-4835BF873E0B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509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association between cannabis use and the development of medical and psychiatric disorders, including psychosis and schizophrenia, has been interrogated by epidemiological, laboratory, and genetic methods.</a:t>
            </a:r>
            <a:r>
              <a:rPr lang="en-GB" baseline="30000" dirty="0"/>
              <a:t>[Radhakrishnan et al., 2022]</a:t>
            </a:r>
            <a:r>
              <a:rPr lang="en-GB" dirty="0"/>
              <a:t> However, part of the difficulty in these studies is the complexity of cannabis, which is a mixture of more than 400 different component chemicals – any of which may, in principle, interact with the body to produce an effect.</a:t>
            </a:r>
            <a:r>
              <a:rPr lang="en-GB" baseline="30000" dirty="0"/>
              <a:t>[Radhakrishnan et al., 2022]</a:t>
            </a:r>
            <a:r>
              <a:rPr lang="en-GB" dirty="0"/>
              <a:t> More research is needed to understand the interaction of the different components of cannabis with other risk factors for psychosis.</a:t>
            </a:r>
            <a:r>
              <a:rPr lang="en-GB" baseline="30000" dirty="0"/>
              <a:t>[Radhakrishnan et al., 2022]</a:t>
            </a:r>
          </a:p>
          <a:p>
            <a:endParaRPr lang="en-GB" dirty="0"/>
          </a:p>
          <a:p>
            <a:r>
              <a:rPr lang="en-GB" dirty="0"/>
              <a:t>Reference: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Radhakrishnan R, </a:t>
            </a:r>
            <a:r>
              <a:rPr lang="en-GB" dirty="0" err="1"/>
              <a:t>Guloksuz</a:t>
            </a:r>
            <a:r>
              <a:rPr lang="en-GB" dirty="0"/>
              <a:t> S, D’Souza DC, van </a:t>
            </a:r>
            <a:r>
              <a:rPr lang="en-GB" dirty="0" err="1"/>
              <a:t>Os</a:t>
            </a:r>
            <a:r>
              <a:rPr lang="en-GB" dirty="0"/>
              <a:t> J. Editorial: Gone to pot: examining the association between cannabis use and medical/psychiatric disorders. Front Psychiatry 2022; 13: 837757.</a:t>
            </a:r>
          </a:p>
          <a:p>
            <a:endParaRPr lang="en-GB" dirty="0"/>
          </a:p>
          <a:p>
            <a:r>
              <a:rPr lang="en-GB" dirty="0"/>
              <a:t>Other references used on slide: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Demontis, D, Rajagopal, VM, </a:t>
            </a:r>
            <a:r>
              <a:rPr lang="en-GB" dirty="0" err="1"/>
              <a:t>Thorgeirsson</a:t>
            </a:r>
            <a:r>
              <a:rPr lang="en-GB" dirty="0"/>
              <a:t>, TE, et al. Genome-wide association study implicates CHRNA2 in cannabis use disorder. Nat </a:t>
            </a:r>
            <a:r>
              <a:rPr lang="en-GB" dirty="0" err="1"/>
              <a:t>Neurosci</a:t>
            </a:r>
            <a:r>
              <a:rPr lang="en-GB" dirty="0"/>
              <a:t> 2019; 22 (7): 1066–1074.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 err="1"/>
              <a:t>Ferland</a:t>
            </a:r>
            <a:r>
              <a:rPr lang="en-US" dirty="0"/>
              <a:t> JN, Hurd YL. Deconstructing the neurobiology of cannabis use disorder. Nat </a:t>
            </a:r>
            <a:r>
              <a:rPr lang="en-US" dirty="0" err="1"/>
              <a:t>Neurosci</a:t>
            </a:r>
            <a:r>
              <a:rPr lang="en-US" dirty="0"/>
              <a:t> 2020; 23 (5): 600–610.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Ryan JE, </a:t>
            </a:r>
            <a:r>
              <a:rPr lang="en-GB" dirty="0" err="1"/>
              <a:t>Veliz</a:t>
            </a:r>
            <a:r>
              <a:rPr lang="en-GB" dirty="0"/>
              <a:t> P, McCabe SE, et al. Association of early onset of cannabis, cigarette, other drug use and schizophrenia or psychosis. </a:t>
            </a:r>
            <a:r>
              <a:rPr lang="en-GB" dirty="0" err="1"/>
              <a:t>Schizophr</a:t>
            </a:r>
            <a:r>
              <a:rPr lang="en-GB" dirty="0"/>
              <a:t> Res 2020; 215: 482–484.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Semple DM, McIntosh AM, Lawrie SM. Cannabis as a risk factor for psychosis: systematic review. J </a:t>
            </a:r>
            <a:r>
              <a:rPr lang="en-GB" dirty="0" err="1"/>
              <a:t>Psychopharmacol</a:t>
            </a:r>
            <a:r>
              <a:rPr lang="en-GB" dirty="0"/>
              <a:t> 2005; 19 (2): 187–194.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GB" dirty="0"/>
              <a:t>Vaucher J, Keating BJ, </a:t>
            </a:r>
            <a:r>
              <a:rPr lang="en-GB" dirty="0" err="1"/>
              <a:t>Lasserre</a:t>
            </a:r>
            <a:r>
              <a:rPr lang="en-GB" dirty="0"/>
              <a:t> AM, et al. Cannabis use and risk of schizophrenia: a mendelian randomization study. Mol Psychiatry 2018; 23 (5): 1287–1292.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63BDD-FA8D-4E6D-96A3-4835BF873E0B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1265E382-E95B-A884-A0C4-E015686D2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6388" y="1162050"/>
            <a:ext cx="4770437" cy="2682875"/>
          </a:xfrm>
        </p:spPr>
      </p:sp>
    </p:spTree>
    <p:extLst>
      <p:ext uri="{BB962C8B-B14F-4D97-AF65-F5344CB8AC3E}">
        <p14:creationId xmlns:p14="http://schemas.microsoft.com/office/powerpoint/2010/main" val="191976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55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06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4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1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00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3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55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9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5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633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18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0488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49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0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94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4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96804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0024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6217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27860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21788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1314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19422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5037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706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3974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601441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708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424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212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82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 dirty="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1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 dirty="0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 dirty="0">
                <a:solidFill>
                  <a:srgbClr val="3F1A01"/>
                </a:solidFill>
                <a:latin typeface="+mn-lt"/>
              </a:rPr>
            </a:br>
            <a:r>
              <a:rPr lang="en-GB" sz="1000" dirty="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 dirty="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 dirty="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 dirty="0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 dirty="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Among the building blocks you find, </a:t>
            </a:r>
            <a:r>
              <a:rPr lang="en-GB" sz="1000" dirty="0" err="1">
                <a:solidFill>
                  <a:srgbClr val="3F1A01"/>
                </a:solidFill>
              </a:rPr>
              <a:t>colorguides</a:t>
            </a:r>
            <a:r>
              <a:rPr lang="en-GB" sz="1000" dirty="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dirty="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 dirty="0">
                <a:solidFill>
                  <a:srgbClr val="3F1A01"/>
                </a:solidFill>
              </a:rPr>
              <a:t>Delete these slides after use. </a:t>
            </a:r>
            <a:r>
              <a:rPr lang="en-GB" sz="1000" b="1" dirty="0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 dirty="0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 dirty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 dirty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  <a:endParaRPr lang="en-GB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6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  <a:endParaRPr lang="en-GB" sz="2800" dirty="0">
              <a:solidFill>
                <a:srgbClr val="B59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1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8776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3" r:id="rId3"/>
    <p:sldLayoutId id="2147483652" r:id="rId4"/>
    <p:sldLayoutId id="2147483675" r:id="rId5"/>
    <p:sldLayoutId id="2147483731" r:id="rId6"/>
    <p:sldLayoutId id="2147483732" r:id="rId7"/>
    <p:sldLayoutId id="2147483733" r:id="rId8"/>
    <p:sldLayoutId id="2147483734" r:id="rId9"/>
    <p:sldLayoutId id="2147483676" r:id="rId10"/>
    <p:sldLayoutId id="2147483674" r:id="rId11"/>
    <p:sldLayoutId id="2147483677" r:id="rId12"/>
    <p:sldLayoutId id="2147483657" r:id="rId13"/>
    <p:sldLayoutId id="2147483719" r:id="rId14"/>
    <p:sldLayoutId id="2147483701" r:id="rId15"/>
    <p:sldLayoutId id="2147483654" r:id="rId16"/>
    <p:sldLayoutId id="2147483655" r:id="rId17"/>
    <p:sldLayoutId id="2147483708" r:id="rId18"/>
    <p:sldLayoutId id="2147483709" r:id="rId19"/>
    <p:sldLayoutId id="2147483718" r:id="rId20"/>
    <p:sldLayoutId id="2147483710" r:id="rId21"/>
    <p:sldLayoutId id="2147483712" r:id="rId22"/>
    <p:sldLayoutId id="2147483715" r:id="rId23"/>
    <p:sldLayoutId id="2147483714" r:id="rId24"/>
    <p:sldLayoutId id="2147483713" r:id="rId25"/>
    <p:sldLayoutId id="2147483711" r:id="rId26"/>
    <p:sldLayoutId id="2147483716" r:id="rId27"/>
    <p:sldLayoutId id="2147483717" r:id="rId28"/>
    <p:sldLayoutId id="2147483730" r:id="rId29"/>
    <p:sldLayoutId id="2147483729" r:id="rId30"/>
    <p:sldLayoutId id="2147483725" r:id="rId31"/>
    <p:sldLayoutId id="2147483726" r:id="rId32"/>
    <p:sldLayoutId id="2147483727" r:id="rId33"/>
    <p:sldLayoutId id="2147483728" r:id="rId34"/>
    <p:sldLayoutId id="2147483735" r:id="rId35"/>
    <p:sldLayoutId id="2147483700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40" userDrawn="1">
          <p15:clr>
            <a:srgbClr val="F26B43"/>
          </p15:clr>
        </p15:guide>
        <p15:guide id="4" pos="767" userDrawn="1">
          <p15:clr>
            <a:srgbClr val="F26B43"/>
          </p15:clr>
        </p15:guide>
        <p15:guide id="5" pos="937" userDrawn="1">
          <p15:clr>
            <a:srgbClr val="F26B43"/>
          </p15:clr>
        </p15:guide>
        <p15:guide id="6" pos="1365" userDrawn="1">
          <p15:clr>
            <a:srgbClr val="F26B43"/>
          </p15:clr>
        </p15:guide>
        <p15:guide id="7" pos="1535" userDrawn="1">
          <p15:clr>
            <a:srgbClr val="F26B43"/>
          </p15:clr>
        </p15:guide>
        <p15:guide id="8" pos="1962" userDrawn="1">
          <p15:clr>
            <a:srgbClr val="F26B43"/>
          </p15:clr>
        </p15:guide>
        <p15:guide id="9" pos="2132" userDrawn="1">
          <p15:clr>
            <a:srgbClr val="F26B43"/>
          </p15:clr>
        </p15:guide>
        <p15:guide id="10" pos="2560" userDrawn="1">
          <p15:clr>
            <a:srgbClr val="F26B43"/>
          </p15:clr>
        </p15:guide>
        <p15:guide id="11" pos="2730" userDrawn="1">
          <p15:clr>
            <a:srgbClr val="F26B43"/>
          </p15:clr>
        </p15:guide>
        <p15:guide id="12" pos="3157" userDrawn="1">
          <p15:clr>
            <a:srgbClr val="F26B43"/>
          </p15:clr>
        </p15:guide>
        <p15:guide id="13" pos="3327" userDrawn="1">
          <p15:clr>
            <a:srgbClr val="F26B43"/>
          </p15:clr>
        </p15:guide>
        <p15:guide id="14" pos="3754" userDrawn="1">
          <p15:clr>
            <a:srgbClr val="F26B43"/>
          </p15:clr>
        </p15:guide>
        <p15:guide id="15" pos="3925" userDrawn="1">
          <p15:clr>
            <a:srgbClr val="F26B43"/>
          </p15:clr>
        </p15:guide>
        <p15:guide id="16" pos="4352" userDrawn="1">
          <p15:clr>
            <a:srgbClr val="F26B43"/>
          </p15:clr>
        </p15:guide>
        <p15:guide id="17" pos="4522" userDrawn="1">
          <p15:clr>
            <a:srgbClr val="F26B43"/>
          </p15:clr>
        </p15:guide>
        <p15:guide id="18" pos="4949" userDrawn="1">
          <p15:clr>
            <a:srgbClr val="F26B43"/>
          </p15:clr>
        </p15:guide>
        <p15:guide id="19" pos="5120" userDrawn="1">
          <p15:clr>
            <a:srgbClr val="F26B43"/>
          </p15:clr>
        </p15:guide>
        <p15:guide id="20" pos="5547" userDrawn="1">
          <p15:clr>
            <a:srgbClr val="F26B43"/>
          </p15:clr>
        </p15:guide>
        <p15:guide id="21" pos="5717" userDrawn="1">
          <p15:clr>
            <a:srgbClr val="F26B43"/>
          </p15:clr>
        </p15:guide>
        <p15:guide id="22" pos="6144" userDrawn="1">
          <p15:clr>
            <a:srgbClr val="F26B43"/>
          </p15:clr>
        </p15:guide>
        <p15:guide id="23" pos="6314" userDrawn="1">
          <p15:clr>
            <a:srgbClr val="F26B43"/>
          </p15:clr>
        </p15:guide>
        <p15:guide id="24" pos="6742" userDrawn="1">
          <p15:clr>
            <a:srgbClr val="F26B43"/>
          </p15:clr>
        </p15:guide>
        <p15:guide id="25" pos="6912" userDrawn="1">
          <p15:clr>
            <a:srgbClr val="F26B43"/>
          </p15:clr>
        </p15:guide>
        <p15:guide id="26" pos="7339" userDrawn="1">
          <p15:clr>
            <a:srgbClr val="F26B43"/>
          </p15:clr>
        </p15:guide>
        <p15:guide id="27" orient="horz" userDrawn="1">
          <p15:clr>
            <a:srgbClr val="F26B43"/>
          </p15:clr>
        </p15:guide>
        <p15:guide id="28" orient="horz" pos="4320" userDrawn="1">
          <p15:clr>
            <a:srgbClr val="F26B43"/>
          </p15:clr>
        </p15:guide>
        <p15:guide id="29" orient="horz" pos="340" userDrawn="1">
          <p15:clr>
            <a:srgbClr val="F26B43"/>
          </p15:clr>
        </p15:guide>
        <p15:guide id="32" orient="horz" pos="3675" userDrawn="1">
          <p15:clr>
            <a:srgbClr val="F26B43"/>
          </p15:clr>
        </p15:guide>
        <p15:guide id="33" orient="horz" pos="3793" userDrawn="1">
          <p15:clr>
            <a:srgbClr val="F26B43"/>
          </p15:clr>
        </p15:guide>
        <p15:guide id="34" orient="horz" pos="4235" userDrawn="1">
          <p15:clr>
            <a:srgbClr val="F26B43"/>
          </p15:clr>
        </p15:guide>
        <p15:guide id="36" orient="horz" pos="504" userDrawn="1">
          <p15:clr>
            <a:srgbClr val="F26B43"/>
          </p15:clr>
        </p15:guide>
        <p15:guide id="37" orient="horz" pos="720" userDrawn="1">
          <p15:clr>
            <a:srgbClr val="F26B43"/>
          </p15:clr>
        </p15:guide>
        <p15:guide id="38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404E380-FC64-450D-9168-FA2647CD54EC}"/>
              </a:ext>
            </a:extLst>
          </p:cNvPr>
          <p:cNvGraphicFramePr>
            <a:graphicFrameLocks noGrp="1"/>
          </p:cNvGraphicFramePr>
          <p:nvPr/>
        </p:nvGraphicFramePr>
        <p:xfrm>
          <a:off x="623392" y="2636912"/>
          <a:ext cx="5220000" cy="258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val="416378837"/>
                    </a:ext>
                  </a:extLst>
                </a:gridCol>
                <a:gridCol w="2412000">
                  <a:extLst>
                    <a:ext uri="{9D8B030D-6E8A-4147-A177-3AD203B41FA5}">
                      <a16:colId xmlns:a16="http://schemas.microsoft.com/office/drawing/2014/main" val="224269863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775452045"/>
                    </a:ext>
                  </a:extLst>
                </a:gridCol>
              </a:tblGrid>
              <a:tr h="287256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Study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Odds ratio (95% CI)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80414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</a:rPr>
                        <a:t>Andreasson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 1987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2.41 (1.76, 3.30)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294798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Rolfe 1993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4.36 (2.65, 7.15)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70832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</a:rPr>
                        <a:t>Grech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 1998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2.25 (1.22, 4.14)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753754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 err="1">
                          <a:solidFill>
                            <a:schemeClr val="tx1"/>
                          </a:solidFill>
                        </a:rPr>
                        <a:t>Grech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 1998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4.36 (0.44, 43.33)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07889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Arsenault 2002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3.71 (1.04, 13.20)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900694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Farrell 2002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3.27 (1.61, 6.61)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311947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Van </a:t>
                      </a:r>
                      <a:r>
                        <a:rPr lang="en-GB" sz="1000" dirty="0" err="1">
                          <a:solidFill>
                            <a:schemeClr val="tx1"/>
                          </a:solidFill>
                        </a:rPr>
                        <a:t>Os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 2002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3.25 (1.48, 7.15)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412278"/>
                  </a:ext>
                </a:extLst>
              </a:tr>
              <a:tr h="287256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Overall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2.93 (2.36, 3.64)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00470"/>
                  </a:ext>
                </a:extLst>
              </a:tr>
            </a:tbl>
          </a:graphicData>
        </a:graphic>
      </p:graphicFrame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6CA26BC-78E6-4D93-B275-F302B1C6C3B6}"/>
              </a:ext>
            </a:extLst>
          </p:cNvPr>
          <p:cNvCxnSpPr>
            <a:cxnSpLocks/>
          </p:cNvCxnSpPr>
          <p:nvPr/>
        </p:nvCxnSpPr>
        <p:spPr>
          <a:xfrm>
            <a:off x="3744742" y="2921000"/>
            <a:ext cx="0" cy="2174214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BA00DD-3015-4E7C-9C8B-CCAAF5CCE4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Substance use disorders and other addictions</a:t>
            </a:r>
            <a:r>
              <a:rPr lang="en-GB" dirty="0"/>
              <a:t> – </a:t>
            </a:r>
            <a:r>
              <a:rPr lang="en-US" sz="1400" dirty="0"/>
              <a:t>Course, natural history and prognosis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EFB2C0-282A-4861-A586-3C99879E7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Cannabis use and psychosis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DB961F3-D7D0-49BB-971F-F45B9E30CC4F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GB" sz="1400" dirty="0"/>
              <a:t>Several large-scale analyses have associated cannabis use with a risk of developing psychosis or schizophrenia</a:t>
            </a:r>
            <a:r>
              <a:rPr lang="en-GB" sz="1400" baseline="30000" dirty="0"/>
              <a:t>1,2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7D0301-FE5B-424C-8CAD-AAA8A434F4E7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GB" sz="1400" dirty="0"/>
              <a:t>However, other analyses have found little or no connection between cannabis use and the development of schizophrenia after correcting for certain appropriate covariates (</a:t>
            </a:r>
            <a:r>
              <a:rPr lang="en-US" sz="1400" dirty="0"/>
              <a:t>history of trauma, sexual orientation, other substance use, and family substance-related problems)</a:t>
            </a:r>
            <a:r>
              <a:rPr lang="en-GB" sz="1400" baseline="30000" dirty="0"/>
              <a:t>3</a:t>
            </a:r>
            <a:endParaRPr lang="en-GB" sz="1400" dirty="0"/>
          </a:p>
          <a:p>
            <a:r>
              <a:rPr lang="en-GB" sz="1400" dirty="0"/>
              <a:t>Correlation is not causation – in other words, just because cannabis use appears to be more common among people with schizophrenia than the general population, and </a:t>
            </a:r>
            <a:r>
              <a:rPr lang="en-GB" sz="1400" i="1" dirty="0"/>
              <a:t>vice versa</a:t>
            </a:r>
            <a:r>
              <a:rPr lang="en-GB" sz="1400" dirty="0"/>
              <a:t>, this does not prove that one causes the other</a:t>
            </a:r>
            <a:r>
              <a:rPr lang="en-GB" sz="1400" baseline="30000" dirty="0"/>
              <a:t>3,4</a:t>
            </a:r>
            <a:endParaRPr lang="en-GB" sz="1400" dirty="0"/>
          </a:p>
          <a:p>
            <a:r>
              <a:rPr lang="en-GB" sz="1400" dirty="0"/>
              <a:t>Other factors, such as genetics, and potential ‘self-medication’ with cannabis to relieve other symptoms, may all play a role in the connection of cannabis use with psychosis</a:t>
            </a:r>
            <a:r>
              <a:rPr lang="en-GB" sz="1400" baseline="30000" dirty="0"/>
              <a:t>1,5</a:t>
            </a:r>
            <a:endParaRPr lang="en-GB" sz="1400" dirty="0"/>
          </a:p>
          <a:p>
            <a:r>
              <a:rPr lang="en-GB" sz="1400" dirty="0"/>
              <a:t>Taken together, the weight of evidence suggests that cannabis use is a risk factor for later development of psychosis, however:</a:t>
            </a:r>
            <a:r>
              <a:rPr lang="en-GB" sz="1400" baseline="30000" dirty="0"/>
              <a:t>6</a:t>
            </a:r>
            <a:endParaRPr lang="en-GB" sz="1400" dirty="0"/>
          </a:p>
          <a:p>
            <a:pPr lvl="1"/>
            <a:r>
              <a:rPr lang="en-GB" sz="1200" dirty="0"/>
              <a:t>This is an association that is moderated by several other factors, e.g., age of use, childhood trauma</a:t>
            </a:r>
          </a:p>
          <a:p>
            <a:pPr lvl="1"/>
            <a:r>
              <a:rPr lang="en-GB" sz="1200" dirty="0"/>
              <a:t>The nature of this interaction is not well understood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022653-D716-46D7-9730-39282BA7D6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sz="900" dirty="0"/>
              <a:t>1. Semple et al. J </a:t>
            </a:r>
            <a:r>
              <a:rPr lang="en-GB" sz="900" dirty="0" err="1"/>
              <a:t>Psychopharmacol</a:t>
            </a:r>
            <a:r>
              <a:rPr lang="en-GB" sz="900" dirty="0"/>
              <a:t> 2005;19(2):187–194</a:t>
            </a:r>
            <a:r>
              <a:rPr lang="en-GB" dirty="0"/>
              <a:t>; 2. </a:t>
            </a:r>
            <a:r>
              <a:rPr lang="de-DE" sz="900" dirty="0"/>
              <a:t>Vaucher </a:t>
            </a:r>
            <a:r>
              <a:rPr lang="en-GB" sz="900" dirty="0"/>
              <a:t>et al. Mol Psychiatry </a:t>
            </a:r>
            <a:r>
              <a:rPr lang="pl-PL" sz="900" dirty="0"/>
              <a:t>2018;23(5):1287</a:t>
            </a:r>
            <a:r>
              <a:rPr lang="en-GB" sz="900" dirty="0"/>
              <a:t>–</a:t>
            </a:r>
            <a:r>
              <a:rPr lang="pl-PL" sz="900" dirty="0"/>
              <a:t>1292</a:t>
            </a:r>
            <a:r>
              <a:rPr lang="en-GB" dirty="0"/>
              <a:t>;</a:t>
            </a:r>
          </a:p>
          <a:p>
            <a:r>
              <a:rPr lang="en-GB" sz="900" dirty="0"/>
              <a:t>3. Ryan et al. </a:t>
            </a:r>
            <a:r>
              <a:rPr lang="en-GB" sz="900" dirty="0" err="1"/>
              <a:t>Schizophr</a:t>
            </a:r>
            <a:r>
              <a:rPr lang="en-GB" sz="900" dirty="0"/>
              <a:t> Res 2020;215:482–484; </a:t>
            </a:r>
            <a:r>
              <a:rPr lang="en-GB" dirty="0"/>
              <a:t>4. Ferland et al. Nat </a:t>
            </a:r>
            <a:r>
              <a:rPr lang="en-GB" dirty="0" err="1"/>
              <a:t>Neurosci</a:t>
            </a:r>
            <a:r>
              <a:rPr lang="en-GB" dirty="0"/>
              <a:t> 2020;23(5):600–610; </a:t>
            </a:r>
            <a:br>
              <a:rPr lang="en-GB" dirty="0"/>
            </a:br>
            <a:r>
              <a:rPr lang="en-GB" dirty="0"/>
              <a:t>5. Demontis et al. Nat </a:t>
            </a:r>
            <a:r>
              <a:rPr lang="en-GB" dirty="0" err="1"/>
              <a:t>Neurosci</a:t>
            </a:r>
            <a:r>
              <a:rPr lang="en-GB" dirty="0"/>
              <a:t> 2019;22(7):1066–1074; </a:t>
            </a:r>
            <a:r>
              <a:rPr lang="en-GB" sz="900" dirty="0"/>
              <a:t>6. Radhakrishnan et al. Front Psychiatry 2022;13:837757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C01EA6-2908-42C5-975B-4D96C259D547}"/>
              </a:ext>
            </a:extLst>
          </p:cNvPr>
          <p:cNvSpPr txBox="1"/>
          <p:nvPr/>
        </p:nvSpPr>
        <p:spPr>
          <a:xfrm>
            <a:off x="1335688" y="2132856"/>
            <a:ext cx="3800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Odds ratios for studies reporting an association between cannabis and schizophrenia-like psychosis</a:t>
            </a:r>
            <a:r>
              <a:rPr lang="en-GB" sz="1100" b="1" baseline="30000" dirty="0"/>
              <a:t>1</a:t>
            </a:r>
            <a:endParaRPr lang="en-GB" sz="1100" b="1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52B6192-8F27-4A68-BF67-13BA97A88FD5}"/>
              </a:ext>
            </a:extLst>
          </p:cNvPr>
          <p:cNvGrpSpPr/>
          <p:nvPr/>
        </p:nvGrpSpPr>
        <p:grpSpPr>
          <a:xfrm>
            <a:off x="3150126" y="2945850"/>
            <a:ext cx="1420909" cy="1881091"/>
            <a:chOff x="3150126" y="2945850"/>
            <a:chExt cx="1420909" cy="188109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45898B-E6BA-44BA-83E0-E895248A9B2D}"/>
                </a:ext>
              </a:extLst>
            </p:cNvPr>
            <p:cNvSpPr/>
            <p:nvPr/>
          </p:nvSpPr>
          <p:spPr>
            <a:xfrm>
              <a:off x="3562912" y="2945850"/>
              <a:ext cx="241360" cy="241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4B791F-D0F2-49F0-BDE4-992E5445D828}"/>
                </a:ext>
              </a:extLst>
            </p:cNvPr>
            <p:cNvSpPr/>
            <p:nvPr/>
          </p:nvSpPr>
          <p:spPr>
            <a:xfrm>
              <a:off x="3781987" y="3270353"/>
              <a:ext cx="165159" cy="150772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39EF19B-FDBF-4542-8C33-D8BB2FC9CAFE}"/>
                </a:ext>
              </a:extLst>
            </p:cNvPr>
            <p:cNvSpPr/>
            <p:nvPr/>
          </p:nvSpPr>
          <p:spPr>
            <a:xfrm>
              <a:off x="3584344" y="3560866"/>
              <a:ext cx="160398" cy="15163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ACBCD0-A1F1-420E-9326-9B9AC4210B9E}"/>
                </a:ext>
              </a:extLst>
            </p:cNvPr>
            <p:cNvSpPr/>
            <p:nvPr/>
          </p:nvSpPr>
          <p:spPr>
            <a:xfrm>
              <a:off x="3841519" y="3880730"/>
              <a:ext cx="43200" cy="43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812CE4-9CE8-49F7-B2C9-6666574DBAC5}"/>
                </a:ext>
              </a:extLst>
            </p:cNvPr>
            <p:cNvSpPr/>
            <p:nvPr/>
          </p:nvSpPr>
          <p:spPr>
            <a:xfrm>
              <a:off x="3786750" y="4176004"/>
              <a:ext cx="50860" cy="5086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BF0A6EE-4BBE-47EF-B5C1-DA8FCC5A8528}"/>
                </a:ext>
              </a:extLst>
            </p:cNvPr>
            <p:cNvSpPr/>
            <p:nvPr/>
          </p:nvSpPr>
          <p:spPr>
            <a:xfrm>
              <a:off x="3724837" y="4442707"/>
              <a:ext cx="108010" cy="10801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5592B58-1E13-4700-9FC0-BFB03CDDA9A1}"/>
                </a:ext>
              </a:extLst>
            </p:cNvPr>
            <p:cNvSpPr/>
            <p:nvPr/>
          </p:nvSpPr>
          <p:spPr>
            <a:xfrm>
              <a:off x="3724837" y="4728456"/>
              <a:ext cx="98485" cy="98485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47245C-FB2F-4831-9543-6268E0F2A609}"/>
                </a:ext>
              </a:extLst>
            </p:cNvPr>
            <p:cNvCxnSpPr/>
            <p:nvPr/>
          </p:nvCxnSpPr>
          <p:spPr>
            <a:xfrm>
              <a:off x="3150126" y="3903005"/>
              <a:ext cx="1420909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4675098-DDE5-4B67-89E5-0F1C0A5D5563}"/>
                </a:ext>
              </a:extLst>
            </p:cNvPr>
            <p:cNvCxnSpPr>
              <a:cxnSpLocks/>
            </p:cNvCxnSpPr>
            <p:nvPr/>
          </p:nvCxnSpPr>
          <p:spPr>
            <a:xfrm>
              <a:off x="3466135" y="3639066"/>
              <a:ext cx="392906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F043EE8-48E5-44FB-8C27-2FEF9B341152}"/>
                </a:ext>
              </a:extLst>
            </p:cNvPr>
            <p:cNvCxnSpPr>
              <a:cxnSpLocks/>
            </p:cNvCxnSpPr>
            <p:nvPr/>
          </p:nvCxnSpPr>
          <p:spPr>
            <a:xfrm>
              <a:off x="3704260" y="3339028"/>
              <a:ext cx="321469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8F6CD32-DD8C-4136-810F-0883C6142DEF}"/>
                </a:ext>
              </a:extLst>
            </p:cNvPr>
            <p:cNvCxnSpPr>
              <a:cxnSpLocks/>
            </p:cNvCxnSpPr>
            <p:nvPr/>
          </p:nvCxnSpPr>
          <p:spPr>
            <a:xfrm>
              <a:off x="3420891" y="4205805"/>
              <a:ext cx="788194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D08E612-6E79-434C-B1CB-80C278FCD754}"/>
                </a:ext>
              </a:extLst>
            </p:cNvPr>
            <p:cNvCxnSpPr>
              <a:cxnSpLocks/>
            </p:cNvCxnSpPr>
            <p:nvPr/>
          </p:nvCxnSpPr>
          <p:spPr>
            <a:xfrm>
              <a:off x="3559003" y="4494713"/>
              <a:ext cx="435769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6149E79-462E-44BC-B216-B2DCDEF2CA03}"/>
                </a:ext>
              </a:extLst>
            </p:cNvPr>
            <p:cNvCxnSpPr>
              <a:cxnSpLocks/>
            </p:cNvCxnSpPr>
            <p:nvPr/>
          </p:nvCxnSpPr>
          <p:spPr>
            <a:xfrm>
              <a:off x="3530428" y="4782844"/>
              <a:ext cx="492919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E5FF2E58-E406-432C-834B-1123E8E7F6DF}"/>
              </a:ext>
            </a:extLst>
          </p:cNvPr>
          <p:cNvSpPr/>
          <p:nvPr/>
        </p:nvSpPr>
        <p:spPr>
          <a:xfrm>
            <a:off x="3675685" y="5029333"/>
            <a:ext cx="130969" cy="102394"/>
          </a:xfrm>
          <a:prstGeom prst="flowChartDecision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B00AAC4-76B1-4FDC-ABB9-8081BA5FC364}"/>
              </a:ext>
            </a:extLst>
          </p:cNvPr>
          <p:cNvCxnSpPr/>
          <p:nvPr/>
        </p:nvCxnSpPr>
        <p:spPr>
          <a:xfrm>
            <a:off x="2206453" y="521927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5A79A8B-E541-42BF-913F-55E6CC237E7F}"/>
              </a:ext>
            </a:extLst>
          </p:cNvPr>
          <p:cNvCxnSpPr/>
          <p:nvPr/>
        </p:nvCxnSpPr>
        <p:spPr>
          <a:xfrm>
            <a:off x="4621042" y="5219270"/>
            <a:ext cx="0" cy="7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835A16E-93A0-4641-BA27-364FFAFBAC34}"/>
              </a:ext>
            </a:extLst>
          </p:cNvPr>
          <p:cNvSpPr txBox="1"/>
          <p:nvPr/>
        </p:nvSpPr>
        <p:spPr>
          <a:xfrm>
            <a:off x="1987197" y="5282614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0.02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52A047-02B4-448F-9114-5F3C0552C8CD}"/>
              </a:ext>
            </a:extLst>
          </p:cNvPr>
          <p:cNvSpPr txBox="1"/>
          <p:nvPr/>
        </p:nvSpPr>
        <p:spPr>
          <a:xfrm>
            <a:off x="3284402" y="5282614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/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2A0029-9DCF-42C4-82B6-DFE0FFC12BBB}"/>
              </a:ext>
            </a:extLst>
          </p:cNvPr>
          <p:cNvSpPr txBox="1"/>
          <p:nvPr/>
        </p:nvSpPr>
        <p:spPr>
          <a:xfrm>
            <a:off x="4458177" y="5282614"/>
            <a:ext cx="325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/>
              <a:t>50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BC9A178-8846-4277-8E25-BEDAD4129FE2}"/>
              </a:ext>
            </a:extLst>
          </p:cNvPr>
          <p:cNvCxnSpPr>
            <a:cxnSpLocks/>
          </p:cNvCxnSpPr>
          <p:nvPr/>
        </p:nvCxnSpPr>
        <p:spPr>
          <a:xfrm>
            <a:off x="3412001" y="2928594"/>
            <a:ext cx="0" cy="23602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379EA5B6-98A0-47A1-B25F-764962BD7F37}"/>
              </a:ext>
            </a:extLst>
          </p:cNvPr>
          <p:cNvSpPr/>
          <p:nvPr/>
        </p:nvSpPr>
        <p:spPr>
          <a:xfrm>
            <a:off x="3413760" y="5379814"/>
            <a:ext cx="1722118" cy="713482"/>
          </a:xfrm>
          <a:prstGeom prst="rightArrow">
            <a:avLst>
              <a:gd name="adj1" fmla="val 58544"/>
              <a:gd name="adj2" fmla="val 49152"/>
            </a:avLst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Greater risk of developing psychosis</a:t>
            </a:r>
          </a:p>
        </p:txBody>
      </p:sp>
    </p:spTree>
    <p:extLst>
      <p:ext uri="{BB962C8B-B14F-4D97-AF65-F5344CB8AC3E}">
        <p14:creationId xmlns:p14="http://schemas.microsoft.com/office/powerpoint/2010/main" val="3590372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2" ma:contentTypeDescription="Create a new document." ma:contentTypeScope="" ma:versionID="54b255b191e97599d06abbcfa5c08430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c0893247c1de1bf2566ac7831acc4668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BFBE14FC-6830-41D9-B09E-A6AE3E264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8E3FA2-1961-460B-AF05-81CC486425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D98DE-715D-4218-A8DC-58DC603D87D7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08562aa6-c0ad-4fb9-8a82-15409d3a28b4"/>
    <ds:schemaRef ds:uri="28627d7c-4416-4bc1-86cf-ca6c3a42a8f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Med slideeksempler</Template>
  <TotalTime>26660</TotalTime>
  <Words>685</Words>
  <Application>Microsoft Office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Cannabis use and psychosis</vt:lpstr>
    </vt:vector>
  </TitlesOfParts>
  <Company>Neurotorium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</dc:title>
  <dc:subject>Neurotorium PowerPoint</dc:subject>
  <dc:creator>Liz Kelly</dc:creator>
  <cp:lastModifiedBy>Viktoria-Maria Hvidtfelt Lykke</cp:lastModifiedBy>
  <cp:revision>536</cp:revision>
  <dcterms:created xsi:type="dcterms:W3CDTF">2022-02-04T12:28:06Z</dcterms:created>
  <dcterms:modified xsi:type="dcterms:W3CDTF">2023-04-13T06:44:58Z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