
<file path=[Content_Types].xml><?xml version="1.0" encoding="utf-8"?>
<Types xmlns="http://schemas.openxmlformats.org/package/2006/content-types">
  <Default Extension="xml" ContentType="application/vnd.openxmlformats-officedocument.extended-properties+xml"/>
  <Default Extension="xlsx" ContentType="application/vnd.openxmlformats-officedocument.spreadsheetml.sheet"/>
  <Default Extension="png" ContentType="image/png"/>
  <Default Extension="svg" ContentType="image/svg+xml"/>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viewProps.xml" ContentType="application/vnd.openxmlformats-officedocument.presentationml.viewProps+xml"/>
  <Override PartName="/ppt/presProps.xml" ContentType="application/vnd.openxmlformats-officedocument.presentationml.presProps+xml"/>
  <Override PartName="/customXml/item2.xml" ContentType="application/xml"/>
  <Override PartName="/customXml/itemProps2.xml" ContentType="application/vnd.openxmlformats-officedocument.customXmlProperties+xml"/>
  <Override PartName="/customXml/item1.xml" ContentType="application/xml"/>
  <Override PartName="/customXml/itemProps1.xml" ContentType="application/vnd.openxmlformats-officedocument.customXmlProperties+xml"/>
  <Override PartName="/ppt/commentAuthors.xml" ContentType="application/vnd.openxmlformats-officedocument.presentationml.commentAuthors+xml"/>
  <Override PartName="/ppt/authors.xml" ContentType="application/vnd.ms-powerpoint.authors+xml"/>
  <Override PartName="/ppt/slides/slide11.xml" ContentType="application/vnd.openxmlformats-officedocument.presentationml.slide+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customXml/item3.xml" ContentType="application/xml"/>
  <Override PartName="/customXml/itemProps3.xml" ContentType="application/vnd.openxmlformats-officedocument.customXmlProperties+xml"/>
  <Override PartName="/docProps/custom.xml" ContentType="application/vnd.openxmlformats-officedocument.custom-propertie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 Type="http://schemas.openxmlformats.org/officeDocument/2006/relationships/custom-properties" Target="/docProps/custom.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31"/>
  </p:notesMasterIdLst>
  <p:sldIdLst>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41DB9F62-204C-19DC-636D-A1B2049BF9B5}" name="Rob Campbell" initials="RC" userId="Rob Campbell" providerId="None"/>
  <p188:author id="{F286F46B-D11B-7411-908D-9B4A368D0C37}" name="Chris Edge" initials="CE" userId="S::Chris.Edge@primeglobalpeople.com::9878e1fe-fc43-4c11-846c-29f97c46eb4b"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 id="{6DA543E5-BBF9-C2D7-E64D-9A05235F1911}" name="Microsoft account" initials="Ma" userId="402e67764050f687"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account" initials="Ma" lastIdx="9" clrIdx="0">
    <p:extLst>
      <p:ext uri="{19B8F6BF-5375-455C-9EA6-DF929625EA0E}">
        <p15:presenceInfo xmlns:p15="http://schemas.microsoft.com/office/powerpoint/2012/main" userId="402e67764050f687" providerId="Windows Live"/>
      </p:ext>
    </p:extLst>
  </p:cmAuthor>
  <p:cmAuthor id="2" name="KD" initials="KD" lastIdx="3" clrIdx="1">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9CBB"/>
    <a:srgbClr val="CBD8E4"/>
    <a:srgbClr val="DFE6E3"/>
    <a:srgbClr val="99B3A8"/>
    <a:srgbClr val="FFFFFF"/>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4" autoAdjust="0"/>
    <p:restoredTop sz="79613" autoAdjust="0"/>
  </p:normalViewPr>
  <p:slideViewPr>
    <p:cSldViewPr snapToGrid="0">
      <p:cViewPr>
        <p:scale>
          <a:sx n="66" d="100"/>
          <a:sy n="66" d="100"/>
        </p:scale>
        <p:origin x="2412" y="474"/>
      </p:cViewPr>
      <p:guideLst/>
    </p:cSldViewPr>
  </p:slideViewPr>
  <p:notesTextViewPr>
    <p:cViewPr>
      <p:scale>
        <a:sx n="1" d="1"/>
        <a:sy n="1" d="1"/>
      </p:scale>
      <p:origin x="0" y="0"/>
    </p:cViewPr>
  </p:notesTextViewPr>
  <p:sorterViewPr>
    <p:cViewPr>
      <p:scale>
        <a:sx n="100" d="100"/>
        <a:sy n="100" d="100"/>
      </p:scale>
      <p:origin x="0" y="-4300"/>
    </p:cViewPr>
  </p:sorterViewPr>
  <p:notesViewPr>
    <p:cSldViewPr snapToGrid="0">
      <p:cViewPr>
        <p:scale>
          <a:sx n="71" d="100"/>
          <a:sy n="71" d="100"/>
        </p:scale>
        <p:origin x="4098" y="378"/>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viewProps" Target="/ppt/viewProps.xml" Id="rId34" /><Relationship Type="http://schemas.openxmlformats.org/officeDocument/2006/relationships/presProps" Target="/ppt/presProps.xml" Id="rId33"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commentAuthors" Target="/ppt/commentAuthors.xml" Id="rId32" /><Relationship Type="http://schemas.microsoft.com/office/2018/10/relationships/authors" Target="/ppt/authors.xml" Id="rId37" /><Relationship Type="http://schemas.openxmlformats.org/officeDocument/2006/relationships/slide" Target="/ppt/slides/slide11.xml" Id="rId15" /><Relationship Type="http://schemas.openxmlformats.org/officeDocument/2006/relationships/tableStyles" Target="/ppt/tableStyles.xml" Id="rId36" /><Relationship Type="http://schemas.openxmlformats.org/officeDocument/2006/relationships/notesMaster" Target="/ppt/notesMasters/notesMaster1.xml" Id="rId31" /><Relationship Type="http://schemas.openxmlformats.org/officeDocument/2006/relationships/slideMaster" Target="/ppt/slideMasters/slideMaster1.xml" Id="rId4" /><Relationship Type="http://schemas.openxmlformats.org/officeDocument/2006/relationships/theme" Target="/ppt/theme/theme1.xml" Id="rId35" /><Relationship Type="http://schemas.openxmlformats.org/officeDocument/2006/relationships/customXml" Target="/customXml/item3.xml" Id="rId3"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3" /><Relationship Type="http://schemas.microsoft.com/office/2011/relationships/chartColorStyle" Target="/ppt/charts/colors1.xml" Id="rId2" /><Relationship Type="http://schemas.microsoft.com/office/2011/relationships/chartStyle" Target="/ppt/charts/style1.xml"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13862788241101"/>
          <c:y val="0.1128270524969055"/>
          <c:w val="0.77686137211758899"/>
          <c:h val="0.46996973132651693"/>
        </c:manualLayout>
      </c:layout>
      <c:barChart>
        <c:barDir val="col"/>
        <c:grouping val="clustered"/>
        <c:varyColors val="0"/>
        <c:ser>
          <c:idx val="0"/>
          <c:order val="0"/>
          <c:tx>
            <c:strRef>
              <c:f>Sheet1!$B$1</c:f>
              <c:strCache>
                <c:ptCount val="1"/>
                <c:pt idx="0">
                  <c:v>Rate of personality disorders</c:v>
                </c:pt>
              </c:strCache>
            </c:strRef>
          </c:tx>
          <c:spPr>
            <a:solidFill>
              <a:schemeClr val="accent2">
                <a:lumMod val="75000"/>
              </a:schemeClr>
            </a:solidFill>
            <a:ln>
              <a:noFill/>
            </a:ln>
            <a:effectLst/>
          </c:spPr>
          <c:invertIfNegative val="0"/>
          <c:dPt>
            <c:idx val="6"/>
            <c:invertIfNegative val="0"/>
            <c:bubble3D val="0"/>
            <c:spPr>
              <a:solidFill>
                <a:schemeClr val="accent5">
                  <a:lumMod val="75000"/>
                </a:schemeClr>
              </a:solidFill>
              <a:ln>
                <a:noFill/>
              </a:ln>
              <a:effectLst/>
            </c:spPr>
            <c:extLst>
              <c:ext xmlns:c16="http://schemas.microsoft.com/office/drawing/2014/chart" uri="{C3380CC4-5D6E-409C-BE32-E72D297353CC}">
                <c16:uniqueId val="{00000003-BBD0-4053-ACC5-F51DA0B52E53}"/>
              </c:ext>
            </c:extLst>
          </c:dPt>
          <c:dLbls>
            <c:numFmt formatCode="#&quot;%&quot;"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Post-traumatic stress disorder</c:v>
                </c:pt>
                <c:pt idx="1">
                  <c:v>Panic disorder (without agoraphobia)</c:v>
                </c:pt>
                <c:pt idx="2">
                  <c:v>Panic disorder (with agoraphobia)</c:v>
                </c:pt>
                <c:pt idx="3">
                  <c:v>Generalized anxiety disorder</c:v>
                </c:pt>
                <c:pt idx="4">
                  <c:v>Social phobia</c:v>
                </c:pt>
                <c:pt idx="5">
                  <c:v>Obsessive–compulsive disorder</c:v>
                </c:pt>
                <c:pt idx="6">
                  <c:v>Healthy controls</c:v>
                </c:pt>
              </c:strCache>
            </c:strRef>
          </c:cat>
          <c:val>
            <c:numRef>
              <c:f>Sheet1!$B$2:$B$8</c:f>
              <c:numCache>
                <c:formatCode>General</c:formatCode>
                <c:ptCount val="7"/>
                <c:pt idx="0">
                  <c:v>35</c:v>
                </c:pt>
                <c:pt idx="1">
                  <c:v>41</c:v>
                </c:pt>
                <c:pt idx="2">
                  <c:v>47</c:v>
                </c:pt>
                <c:pt idx="3">
                  <c:v>47</c:v>
                </c:pt>
                <c:pt idx="4">
                  <c:v>48</c:v>
                </c:pt>
                <c:pt idx="5">
                  <c:v>52</c:v>
                </c:pt>
                <c:pt idx="6">
                  <c:v>15</c:v>
                </c:pt>
              </c:numCache>
            </c:numRef>
          </c:val>
          <c:extLst>
            <c:ext xmlns:c16="http://schemas.microsoft.com/office/drawing/2014/chart" uri="{C3380CC4-5D6E-409C-BE32-E72D297353CC}">
              <c16:uniqueId val="{00000000-BBD0-4053-ACC5-F51DA0B52E53}"/>
            </c:ext>
          </c:extLst>
        </c:ser>
        <c:dLbls>
          <c:showLegendKey val="0"/>
          <c:showVal val="0"/>
          <c:showCatName val="0"/>
          <c:showSerName val="0"/>
          <c:showPercent val="0"/>
          <c:showBubbleSize val="0"/>
        </c:dLbls>
        <c:gapWidth val="100"/>
        <c:axId val="-858736976"/>
        <c:axId val="-858732624"/>
      </c:barChart>
      <c:catAx>
        <c:axId val="-858736976"/>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de-DE"/>
          </a:p>
        </c:txPr>
        <c:crossAx val="-858732624"/>
        <c:crosses val="autoZero"/>
        <c:auto val="1"/>
        <c:lblAlgn val="ctr"/>
        <c:lblOffset val="100"/>
        <c:noMultiLvlLbl val="0"/>
      </c:catAx>
      <c:valAx>
        <c:axId val="-858732624"/>
        <c:scaling>
          <c:orientation val="minMax"/>
          <c:max val="60"/>
        </c:scaling>
        <c:delete val="0"/>
        <c:axPos val="l"/>
        <c:title>
          <c:tx>
            <c:rich>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GB" b="1"/>
                  <a:t>Patients (%)</a:t>
                </a:r>
              </a:p>
            </c:rich>
          </c:tx>
          <c:layout>
            <c:manualLayout>
              <c:xMode val="edge"/>
              <c:yMode val="edge"/>
              <c:x val="6.795547744581136E-2"/>
              <c:y val="0.2518012461123997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de-DE"/>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de-DE"/>
          </a:p>
        </c:txPr>
        <c:crossAx val="-85873697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2"/>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some diagnostic overlap between anxiety disorders and some personality disorders; people with some Cluster C personality disorders (which include avoidant, dependent, and obsessive–compulsive) are often anxious or fearful.</a:t>
            </a:r>
            <a:r>
              <a:rPr lang="en-GB" baseline="30000" dirty="0"/>
              <a:t>1</a:t>
            </a:r>
            <a:endParaRPr lang="en-GB" dirty="0"/>
          </a:p>
          <a:p>
            <a:endParaRPr lang="en-GB" dirty="0"/>
          </a:p>
          <a:p>
            <a:r>
              <a:rPr lang="en-GB" dirty="0"/>
              <a:t>References:</a:t>
            </a:r>
          </a:p>
          <a:p>
            <a:pPr marL="228600" indent="-228600" eaLnBrk="1" fontAlgn="auto" hangingPunct="1">
              <a:spcBef>
                <a:spcPts val="360"/>
              </a:spcBef>
              <a:spcAft>
                <a:spcPts val="0"/>
              </a:spcAft>
              <a:buFont typeface="+mj-lt"/>
              <a:buAutoNum type="arabicPeriod"/>
              <a:defRPr/>
            </a:pPr>
            <a:r>
              <a:rPr lang="en-US" altLang="en-US" sz="1000" dirty="0">
                <a:solidFill>
                  <a:prstClr val="black"/>
                </a:solidFill>
              </a:rPr>
              <a:t>American Psychiatric Association. Diagnostic and Statistical Manual of Mental Disorders. Fifth Edition – text revision. © American Psychiatric Association, 2022.</a:t>
            </a:r>
          </a:p>
          <a:p>
            <a:pPr marL="228600" indent="-228600">
              <a:buFont typeface="+mj-lt"/>
              <a:buAutoNum type="arabicPeriod"/>
            </a:pPr>
            <a:r>
              <a:rPr lang="en-US" dirty="0"/>
              <a:t>Latas M, Milovanovic S. Personality disorders and anxiety disorders: what is the relationship? Curr </a:t>
            </a:r>
            <a:r>
              <a:rPr lang="en-US" dirty="0" err="1"/>
              <a:t>Opin</a:t>
            </a:r>
            <a:r>
              <a:rPr lang="en-US" dirty="0"/>
              <a:t> Psychiatry 2014; 27 (1): 57–61.</a:t>
            </a:r>
          </a:p>
          <a:p>
            <a:pPr marL="228600" indent="-228600">
              <a:buFont typeface="+mj-lt"/>
              <a:buAutoNum type="arabicPeriod"/>
            </a:pPr>
            <a:r>
              <a:rPr lang="en-GB" dirty="0"/>
              <a:t>Friborg O, Martinussen M, Kaiser S, et al. Comorbidity of personality disorders in anxiety disorders: a meta-analysis of 30 years of research. J Affect </a:t>
            </a:r>
            <a:r>
              <a:rPr lang="en-GB" dirty="0" err="1"/>
              <a:t>Disord</a:t>
            </a:r>
            <a:r>
              <a:rPr lang="en-GB" dirty="0"/>
              <a:t> 2013; 145 (2): 143–155.</a:t>
            </a:r>
          </a:p>
        </p:txBody>
      </p:sp>
      <p:sp>
        <p:nvSpPr>
          <p:cNvPr id="4" name="Slide Number Placeholder 3"/>
          <p:cNvSpPr>
            <a:spLocks noGrp="1"/>
          </p:cNvSpPr>
          <p:nvPr>
            <p:ph type="sldNum" sz="quarter" idx="5"/>
          </p:nvPr>
        </p:nvSpPr>
        <p:spPr/>
        <p:txBody>
          <a:bodyPr/>
          <a:lstStyle/>
          <a:p>
            <a:fld id="{0D721F48-A6A6-4C52-B94D-420AADA25D47}" type="slidenum">
              <a:rPr lang="en-US" smtClean="0"/>
              <a:t>11</a:t>
            </a:fld>
            <a:endParaRPr lang="en-US"/>
          </a:p>
        </p:txBody>
      </p:sp>
    </p:spTree>
    <p:extLst>
      <p:ext uri="{BB962C8B-B14F-4D97-AF65-F5344CB8AC3E}">
        <p14:creationId xmlns:p14="http://schemas.microsoft.com/office/powerpoint/2010/main" val="2139127630"/>
      </p:ext>
    </p:extLst>
  </p:cSld>
  <p:clrMapOvr>
    <a:masterClrMapping/>
  </p:clrMapOvr>
</p:note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4.xml" Id="rId4"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4" r:id="rId4"/>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1.xml.rels>&#65279;<?xml version="1.0" encoding="utf-8"?><Relationships xmlns="http://schemas.openxmlformats.org/package/2006/relationships"><Relationship Type="http://schemas.openxmlformats.org/officeDocument/2006/relationships/chart" Target="/ppt/charts/chart1.xml" Id="rId3" /><Relationship Type="http://schemas.openxmlformats.org/officeDocument/2006/relationships/notesSlide" Target="/ppt/notesSlides/notesSlide11.xml" Id="rId2" /><Relationship Type="http://schemas.openxmlformats.org/officeDocument/2006/relationships/slideLayout" Target="/ppt/slideLayouts/slideLayout4.xml" Id="rId1" /></Relationships>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2D649CF-35A7-6C12-7EC8-2DB1E4BA1918}"/>
              </a:ext>
            </a:extLst>
          </p:cNvPr>
          <p:cNvSpPr/>
          <p:nvPr/>
        </p:nvSpPr>
        <p:spPr>
          <a:xfrm>
            <a:off x="7451729" y="3863976"/>
            <a:ext cx="4168775" cy="5651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EA68CD0E-AB69-CA7A-570D-D1B3F8FEF892}"/>
              </a:ext>
            </a:extLst>
          </p:cNvPr>
          <p:cNvSpPr>
            <a:spLocks noGrp="1"/>
          </p:cNvSpPr>
          <p:nvPr>
            <p:ph type="body" sz="quarter" idx="17"/>
          </p:nvPr>
        </p:nvSpPr>
        <p:spPr/>
        <p:txBody>
          <a:bodyPr/>
          <a:lstStyle/>
          <a:p>
            <a:r>
              <a:rPr lang="en-US" dirty="0"/>
              <a:t>Anxiety disorders – Comorbidities</a:t>
            </a:r>
          </a:p>
        </p:txBody>
      </p:sp>
      <p:sp>
        <p:nvSpPr>
          <p:cNvPr id="2" name="Naslov 1">
            <a:extLst>
              <a:ext uri="{FF2B5EF4-FFF2-40B4-BE49-F238E27FC236}">
                <a16:creationId xmlns:a16="http://schemas.microsoft.com/office/drawing/2014/main" id="{05646EBF-5D49-D97D-FA36-D7DE216550D4}"/>
              </a:ext>
            </a:extLst>
          </p:cNvPr>
          <p:cNvSpPr>
            <a:spLocks noGrp="1"/>
          </p:cNvSpPr>
          <p:nvPr>
            <p:ph type="title"/>
          </p:nvPr>
        </p:nvSpPr>
        <p:spPr/>
        <p:txBody>
          <a:bodyPr/>
          <a:lstStyle/>
          <a:p>
            <a:r>
              <a:rPr lang="en-GB" dirty="0"/>
              <a:t>Anxiety disorders and personality disorders</a:t>
            </a:r>
          </a:p>
        </p:txBody>
      </p:sp>
      <p:sp>
        <p:nvSpPr>
          <p:cNvPr id="3" name="Čuvar mesta za sadržaj 2">
            <a:extLst>
              <a:ext uri="{FF2B5EF4-FFF2-40B4-BE49-F238E27FC236}">
                <a16:creationId xmlns:a16="http://schemas.microsoft.com/office/drawing/2014/main" id="{7DBC1DEB-9073-6123-AFBA-573F94DD2240}"/>
              </a:ext>
            </a:extLst>
          </p:cNvPr>
          <p:cNvSpPr>
            <a:spLocks noGrp="1"/>
          </p:cNvSpPr>
          <p:nvPr>
            <p:ph idx="20"/>
          </p:nvPr>
        </p:nvSpPr>
        <p:spPr/>
        <p:txBody>
          <a:bodyPr>
            <a:normAutofit/>
          </a:bodyPr>
          <a:lstStyle/>
          <a:p>
            <a:r>
              <a:rPr lang="en-GB" dirty="0"/>
              <a:t>Personality disorders describe an enduring pattern of experience and behaviour that deviate markedly from social norms and expectations of the individual’s culture</a:t>
            </a:r>
            <a:r>
              <a:rPr lang="en-GB" baseline="30000" dirty="0"/>
              <a:t>1</a:t>
            </a:r>
            <a:endParaRPr lang="en-GB" dirty="0"/>
          </a:p>
          <a:p>
            <a:pPr lvl="1"/>
            <a:r>
              <a:rPr lang="en-GB" dirty="0"/>
              <a:t>Examples of personality disorders include:</a:t>
            </a:r>
            <a:r>
              <a:rPr lang="en-GB" baseline="30000" dirty="0"/>
              <a:t>1</a:t>
            </a:r>
            <a:endParaRPr lang="en-GB" dirty="0"/>
          </a:p>
          <a:p>
            <a:pPr lvl="2"/>
            <a:r>
              <a:rPr lang="en-GB" sz="1400" dirty="0"/>
              <a:t>Paranoid personality disorder</a:t>
            </a:r>
          </a:p>
          <a:p>
            <a:pPr lvl="2"/>
            <a:r>
              <a:rPr lang="en-GB" sz="1400" dirty="0"/>
              <a:t>Antisocial personality disorder</a:t>
            </a:r>
          </a:p>
          <a:p>
            <a:pPr lvl="2"/>
            <a:r>
              <a:rPr lang="en-GB" sz="1400" dirty="0"/>
              <a:t>Borderline personality disorder</a:t>
            </a:r>
          </a:p>
          <a:p>
            <a:r>
              <a:rPr lang="en-GB" dirty="0"/>
              <a:t>The prevalence of anxiety disorders in people with personality disorders is high, and </a:t>
            </a:r>
            <a:r>
              <a:rPr lang="en-GB" i="1" dirty="0"/>
              <a:t>vice versa</a:t>
            </a:r>
            <a:r>
              <a:rPr lang="en-GB" baseline="30000" dirty="0"/>
              <a:t>1-3</a:t>
            </a:r>
            <a:endParaRPr lang="en-GB" dirty="0"/>
          </a:p>
          <a:p>
            <a:r>
              <a:rPr lang="en-GB" dirty="0"/>
              <a:t>One analysis showed that 39% of people with an anxiety disorder also had a Cluster C personality disorder</a:t>
            </a:r>
            <a:r>
              <a:rPr lang="en-GB" baseline="30000" dirty="0"/>
              <a:t>2,3</a:t>
            </a:r>
          </a:p>
          <a:p>
            <a:pPr marL="180000" lvl="1" indent="0">
              <a:buNone/>
            </a:pPr>
            <a:r>
              <a:rPr lang="en-GB" sz="1600" dirty="0"/>
              <a:t>…and other analyses suggest that up to 80% of people with an anxiety disorder have a personality disorder</a:t>
            </a:r>
            <a:r>
              <a:rPr lang="en-GB" sz="1600" baseline="30000" dirty="0"/>
              <a:t>2</a:t>
            </a:r>
            <a:endParaRPr lang="en-GB" sz="1600" dirty="0"/>
          </a:p>
        </p:txBody>
      </p:sp>
      <p:graphicFrame>
        <p:nvGraphicFramePr>
          <p:cNvPr id="10" name="Content Placeholder 9">
            <a:extLst>
              <a:ext uri="{FF2B5EF4-FFF2-40B4-BE49-F238E27FC236}">
                <a16:creationId xmlns:a16="http://schemas.microsoft.com/office/drawing/2014/main" id="{5BEFF0FD-A5FE-12D9-79F9-31D3BAB88FFC}"/>
              </a:ext>
            </a:extLst>
          </p:cNvPr>
          <p:cNvGraphicFramePr>
            <a:graphicFrameLocks noGrp="1"/>
          </p:cNvGraphicFramePr>
          <p:nvPr>
            <p:ph idx="21"/>
            <p:extLst>
              <p:ext uri="{D42A27DB-BD31-4B8C-83A1-F6EECF244321}">
                <p14:modId xmlns:p14="http://schemas.microsoft.com/office/powerpoint/2010/main" val="54048639"/>
              </p:ext>
            </p:extLst>
          </p:nvPr>
        </p:nvGraphicFramePr>
        <p:xfrm>
          <a:off x="6232525" y="1627162"/>
          <a:ext cx="5419725" cy="48069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5">
            <a:extLst>
              <a:ext uri="{FF2B5EF4-FFF2-40B4-BE49-F238E27FC236}">
                <a16:creationId xmlns:a16="http://schemas.microsoft.com/office/drawing/2014/main" id="{1280F011-6EB1-B066-D4F4-170E0B70EC2A}"/>
              </a:ext>
            </a:extLst>
          </p:cNvPr>
          <p:cNvSpPr>
            <a:spLocks noGrp="1"/>
          </p:cNvSpPr>
          <p:nvPr>
            <p:ph type="body" sz="quarter" idx="18"/>
          </p:nvPr>
        </p:nvSpPr>
        <p:spPr/>
        <p:txBody>
          <a:bodyPr/>
          <a:lstStyle/>
          <a:p>
            <a:r>
              <a:rPr lang="en-GB" dirty="0"/>
              <a:t>1. DSM-5-TR. 2022; </a:t>
            </a:r>
          </a:p>
          <a:p>
            <a:r>
              <a:rPr lang="en-GB" dirty="0"/>
              <a:t>2. Latas &amp; Milovanovic. Curr </a:t>
            </a:r>
            <a:r>
              <a:rPr lang="en-GB" dirty="0" err="1"/>
              <a:t>Opin</a:t>
            </a:r>
            <a:r>
              <a:rPr lang="en-GB" dirty="0"/>
              <a:t> Psychiatry 2014;27(1):57–61;</a:t>
            </a:r>
          </a:p>
          <a:p>
            <a:r>
              <a:rPr lang="en-GB" dirty="0"/>
              <a:t>3. Friborg et al. J Affect </a:t>
            </a:r>
            <a:r>
              <a:rPr lang="en-GB" dirty="0" err="1"/>
              <a:t>Disord</a:t>
            </a:r>
            <a:r>
              <a:rPr lang="en-GB" dirty="0"/>
              <a:t> 2013;145(2):143–155</a:t>
            </a:r>
          </a:p>
        </p:txBody>
      </p:sp>
      <p:sp>
        <p:nvSpPr>
          <p:cNvPr id="18" name="Slide Number Placeholder 17">
            <a:extLst>
              <a:ext uri="{FF2B5EF4-FFF2-40B4-BE49-F238E27FC236}">
                <a16:creationId xmlns:a16="http://schemas.microsoft.com/office/drawing/2014/main" id="{6DD09D1C-A013-19B0-F45E-3687F89A9F7C}"/>
              </a:ext>
            </a:extLst>
          </p:cNvPr>
          <p:cNvSpPr>
            <a:spLocks noGrp="1"/>
          </p:cNvSpPr>
          <p:nvPr>
            <p:ph type="sldNum" sz="quarter" idx="4"/>
          </p:nvPr>
        </p:nvSpPr>
        <p:spPr/>
        <p:txBody>
          <a:bodyPr/>
          <a:lstStyle/>
          <a:p>
            <a:fld id="{6DBC486D-4FAB-B746-8B02-8D7C842291C6}" type="slidenum">
              <a:rPr lang="en-GB" smtClean="0"/>
              <a:pPr/>
              <a:t>11</a:t>
            </a:fld>
            <a:endParaRPr lang="en-GB"/>
          </a:p>
        </p:txBody>
      </p:sp>
      <p:sp>
        <p:nvSpPr>
          <p:cNvPr id="11" name="TextBox 10">
            <a:extLst>
              <a:ext uri="{FF2B5EF4-FFF2-40B4-BE49-F238E27FC236}">
                <a16:creationId xmlns:a16="http://schemas.microsoft.com/office/drawing/2014/main" id="{4345D060-3EA5-C877-3955-48B3C177539E}"/>
              </a:ext>
            </a:extLst>
          </p:cNvPr>
          <p:cNvSpPr txBox="1"/>
          <p:nvPr/>
        </p:nvSpPr>
        <p:spPr>
          <a:xfrm>
            <a:off x="7258048" y="1340074"/>
            <a:ext cx="4400552" cy="817245"/>
          </a:xfrm>
          <a:prstGeom prst="roundRect">
            <a:avLst/>
          </a:prstGeom>
          <a:noFill/>
          <a:ln>
            <a:noFill/>
          </a:ln>
        </p:spPr>
        <p:txBody>
          <a:bodyPr wrap="square">
            <a:spAutoFit/>
          </a:bodyPr>
          <a:lstStyle/>
          <a:p>
            <a:pPr algn="ctr"/>
            <a:r>
              <a:rPr lang="en-GB" sz="1400" b="1" dirty="0">
                <a:solidFill>
                  <a:schemeClr val="accent2">
                    <a:lumMod val="50000"/>
                  </a:schemeClr>
                </a:solidFill>
              </a:rPr>
              <a:t>Rates of anxiety disorders and other comorbidity in people with personality disorders from a meta-analysis of 125 studies</a:t>
            </a:r>
            <a:r>
              <a:rPr lang="en-GB" sz="1400" b="1" baseline="30000" dirty="0">
                <a:solidFill>
                  <a:schemeClr val="accent2">
                    <a:lumMod val="50000"/>
                  </a:schemeClr>
                </a:solidFill>
              </a:rPr>
              <a:t>3</a:t>
            </a:r>
          </a:p>
        </p:txBody>
      </p:sp>
    </p:spTree>
    <p:extLst>
      <p:ext uri="{BB962C8B-B14F-4D97-AF65-F5344CB8AC3E}">
        <p14:creationId xmlns:p14="http://schemas.microsoft.com/office/powerpoint/2010/main" val="317984553"/>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CA2E6415-5C23-4BE2-BA06-097342A4251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8314958-7C4D-4ED9-85EF-B13B9DA035F0}">
  <ds:schemaRefs>
    <ds:schemaRef ds:uri="http://schemas.microsoft.com/office/2006/documentManagement/types"/>
    <ds:schemaRef ds:uri="08562aa6-c0ad-4fb9-8a82-15409d3a28b4"/>
    <ds:schemaRef ds:uri="http://purl.org/dc/dcmitype/"/>
    <ds:schemaRef ds:uri="http://purl.org/dc/terms/"/>
    <ds:schemaRef ds:uri="28627d7c-4416-4bc1-86cf-ca6c3a42a8f2"/>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318</TotalTime>
  <Words>7811</Words>
  <Application>Microsoft Office PowerPoint</Application>
  <PresentationFormat>Widescreen</PresentationFormat>
  <Paragraphs>728</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Times New Roman</vt:lpstr>
      <vt:lpstr>Neurotorium - PowerPoint-Skabelon - 2022-01-28</vt:lpstr>
      <vt:lpstr>PowerPoint Presentation</vt:lpstr>
      <vt:lpstr>Defining comorbidity</vt:lpstr>
      <vt:lpstr>Comorbidity in people with anxiety disorders</vt:lpstr>
      <vt:lpstr>Clinical implications of comorbidity in anxiety disorders</vt:lpstr>
      <vt:lpstr>Psychiatric and neurological comorbidities of anxiety disorders</vt:lpstr>
      <vt:lpstr>Common conditions comorbid with anxiety disorders</vt:lpstr>
      <vt:lpstr>Mutual comorbidity of different anxiety disorders</vt:lpstr>
      <vt:lpstr>Clinical complications of mutual comorbidity in anxiety disorders</vt:lpstr>
      <vt:lpstr>Anxiety disorders and depression</vt:lpstr>
      <vt:lpstr>Anxiety disorders and substance-use disorders</vt:lpstr>
      <vt:lpstr>Anxiety disorders and personality disorders</vt:lpstr>
      <vt:lpstr>The clinical importance of comorbid personality disorders</vt:lpstr>
      <vt:lpstr>Anxiety disorders and autism</vt:lpstr>
      <vt:lpstr>Somatic comorbidities and           co-conditions of anxiety disorders</vt:lpstr>
      <vt:lpstr>Co-occurrence of somatic illnesses and anxiety disorders</vt:lpstr>
      <vt:lpstr>Neurological diseases and anxiety disorders</vt:lpstr>
      <vt:lpstr>Cardiovascular diseases and anxiety disorders</vt:lpstr>
      <vt:lpstr>Cancer and anxiety disorders</vt:lpstr>
      <vt:lpstr>Diabetes and anxiety disorders</vt:lpstr>
      <vt:lpstr>Pain and anxiety disorders</vt:lpstr>
      <vt:lpstr>Pregnancy and anxiety disorders</vt:lpstr>
      <vt:lpstr>Important issues in patients with anxiety and somatic comorbidities</vt:lpstr>
      <vt:lpstr>Diagnostic issues of comorbidity</vt:lpstr>
      <vt:lpstr>Summary</vt:lpstr>
      <vt:lpstr>Summary</vt:lpstr>
      <vt:lpstr>Almost all authors conclude that anxiety symptoms and anxiety disorders are inadequately evaluated and treated in clinical practice in the context of various medical diseases. This could be due to general attitude in considering anxiety as a natural consequence of suffering, the lack of training in the area of psychopathology, the lack of time in very busy clinics and so on  As a result, this neglect of the role of anxiety and its treatment in patients with medical diseases should be re-evaluated, and researchers and clinicians should broaden their scope in assessing and treating anxiety and related disorders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Rachel Jagger</cp:lastModifiedBy>
  <cp:revision>13</cp:revision>
  <dcterms:created xsi:type="dcterms:W3CDTF">2022-12-01T09:25:49Z</dcterms:created>
  <dcterms:modified xsi:type="dcterms:W3CDTF">2025-08-01T07:11:51Z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