
<file path=[Content_Types].xml><?xml version="1.0" encoding="utf-8"?>
<Types xmlns="http://schemas.openxmlformats.org/package/2006/content-types">
  <Default Extension="xml" ContentType="application/vnd.openxmlformats-officedocument.extended-properties+xml"/>
  <Default Extension="xlsx" ContentType="application/vnd.openxmlformats-officedocument.spreadsheetml.sheet"/>
  <Default Extension="svg" ContentType="image/svg+xml"/>
  <Default Extension="png" ContentType="image/png"/>
  <Default Extension="rels" ContentType="application/vnd.openxmlformats-package.relationships+xml"/>
  <Override PartName="/docProps/core.xml" ContentType="application/vnd.openxmlformats-package.core-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3.xml" ContentType="application/vnd.openxmlformats-officedocument.presentationml.slide+xml"/>
  <Override PartName="/ppt/charts/chart2.xml" ContentType="application/vnd.openxmlformats-officedocument.drawingml.chart+xml"/>
  <Override PartName="/ppt/charts/colors2.xml" ContentType="application/vnd.ms-office.chartcolorstyle+xml"/>
  <Override PartName="/ppt/charts/style2.xml" ContentType="application/vnd.ms-office.chartstyle+xml"/>
  <Override PartName="/ppt/notesSlides/notesSlide13.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presProps.xml" ContentType="application/vnd.openxmlformats-officedocument.presentationml.presProps+xml"/>
  <Override PartName="/customXml/item2.xml" ContentType="application/xml"/>
  <Override PartName="/customXml/itemProps2.xml" ContentType="application/vnd.openxmlformats-officedocument.customXmlProperties+xml"/>
  <Override PartName="/customXml/item1.xml" ContentType="application/xml"/>
  <Override PartName="/customXml/itemProps1.xml" ContentType="application/vnd.openxmlformats-officedocument.customXmlProperties+xml"/>
  <Override PartName="/ppt/commentAuthors.xml" ContentType="application/vnd.openxmlformats-officedocument.presentationml.commentAuthors+xml"/>
  <Override PartName="/ppt/authors.xml" ContentType="application/vnd.ms-powerpoint.authors+xml"/>
  <Override PartName="/ppt/tableStyles.xml" ContentType="application/vnd.openxmlformats-officedocument.presentationml.tableStyles+xml"/>
  <Override PartName="/customXml/item3.xml" ContentType="application/xml"/>
  <Override PartName="/customXml/itemProps3.xml" ContentType="application/vnd.openxmlformats-officedocument.customXmlProperties+xml"/>
  <Override PartName="/docProps/custom.xml" ContentType="application/vnd.openxmlformats-officedocument.custom-properties+xml"/>
</Types>
</file>

<file path=_rels/.rels>&#65279;<?xml version="1.0" encoding="utf-8"?><Relationships xmlns="http://schemas.openxmlformats.org/package/2006/relationships"><Relationship Type="http://schemas.openxmlformats.org/officeDocument/2006/relationships/extended-properties" Target="/docProps/app.xml" Id="rId3" /><Relationship Type="http://schemas.openxmlformats.org/package/2006/relationships/metadata/core-properties" Target="/docProps/core.xml" Id="rId2" /><Relationship Type="http://schemas.openxmlformats.org/officeDocument/2006/relationships/officeDocument" Target="/ppt/presentation.xml" Id="rId1" /><Relationship Type="http://schemas.openxmlformats.org/officeDocument/2006/relationships/custom-properties" Target="/docProps/custom.xml" Id="rId4"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p:sldMasterIdLst>
    <p:sldMasterId id="2147483720" r:id="rId4"/>
  </p:sldMasterIdLst>
  <p:notesMasterIdLst>
    <p:notesMasterId r:id="rId31"/>
  </p:notesMasterIdLst>
  <p:sldIdLst>
    <p:sldId id="27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6B81437-613F-A4F1-739F-9D8EF4ADACA4}" name="KD" initials="KD" userId="KD" providerId="None"/>
  <p188:author id="{6A82CB39-BC0E-B291-2729-B0EE88F28A76}" name="Sam Kew" initials="SK" userId="Sam Kew" providerId="None"/>
  <p188:author id="{41DB9F62-204C-19DC-636D-A1B2049BF9B5}" name="Rob Campbell" initials="RC" userId="Rob Campbell" providerId="None"/>
  <p188:author id="{F286F46B-D11B-7411-908D-9B4A368D0C37}" name="Chris Edge" initials="CE" userId="S::Chris.Edge@primeglobalpeople.com::9878e1fe-fc43-4c11-846c-29f97c46eb4b" providerId="AD"/>
  <p188:author id="{62E723AE-9468-6AF4-9FB1-9993C575DEE3}" name="Rachel Jagger" initials="RJ" userId="Rachel Jagger" providerId="None"/>
  <p188:author id="{548E33BE-41FD-592C-5C8D-31BD765ADCA9}" name="Cambridge" initials="CB" userId="Cambridge" providerId="None"/>
  <p188:author id="{5ACDF9C1-C97A-4004-6B13-08511EB5CE41}" name="Rachel Jagger" initials="RJ" userId="S::Rachel.Jagger@primeglobalpeople.com::cf4acb15-657a-45e0-bad4-d602a69c1922" providerId="AD"/>
  <p188:author id="{6DA543E5-BBF9-C2D7-E64D-9A05235F1911}" name="Microsoft account" initials="Ma" userId="402e67764050f687"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icrosoft account" initials="Ma" lastIdx="9" clrIdx="0">
    <p:extLst>
      <p:ext uri="{19B8F6BF-5375-455C-9EA6-DF929625EA0E}">
        <p15:presenceInfo xmlns:p15="http://schemas.microsoft.com/office/powerpoint/2012/main" userId="402e67764050f687" providerId="Windows Live"/>
      </p:ext>
    </p:extLst>
  </p:cmAuthor>
  <p:cmAuthor id="2" name="KD" initials="KD" lastIdx="3" clrIdx="1">
    <p:extLst>
      <p:ext uri="{19B8F6BF-5375-455C-9EA6-DF929625EA0E}">
        <p15:presenceInfo xmlns:p15="http://schemas.microsoft.com/office/powerpoint/2012/main" userId="K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B9CBB"/>
    <a:srgbClr val="CBD8E4"/>
    <a:srgbClr val="DFE6E3"/>
    <a:srgbClr val="99B3A8"/>
    <a:srgbClr val="FFFFFF"/>
    <a:srgbClr val="D9D1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94" autoAdjust="0"/>
    <p:restoredTop sz="79613" autoAdjust="0"/>
  </p:normalViewPr>
  <p:slideViewPr>
    <p:cSldViewPr snapToGrid="0">
      <p:cViewPr>
        <p:scale>
          <a:sx n="66" d="100"/>
          <a:sy n="66" d="100"/>
        </p:scale>
        <p:origin x="2412" y="474"/>
      </p:cViewPr>
      <p:guideLst/>
    </p:cSldViewPr>
  </p:slideViewPr>
  <p:notesTextViewPr>
    <p:cViewPr>
      <p:scale>
        <a:sx n="1" d="1"/>
        <a:sy n="1" d="1"/>
      </p:scale>
      <p:origin x="0" y="0"/>
    </p:cViewPr>
  </p:notesTextViewPr>
  <p:sorterViewPr>
    <p:cViewPr>
      <p:scale>
        <a:sx n="100" d="100"/>
        <a:sy n="100" d="100"/>
      </p:scale>
      <p:origin x="0" y="-4300"/>
    </p:cViewPr>
  </p:sorterViewPr>
  <p:notesViewPr>
    <p:cSldViewPr snapToGrid="0">
      <p:cViewPr>
        <p:scale>
          <a:sx n="71" d="100"/>
          <a:sy n="71" d="100"/>
        </p:scale>
        <p:origin x="4098" y="378"/>
      </p:cViewPr>
      <p:guideLst/>
    </p:cSldViewPr>
  </p:notesViewPr>
  <p:gridSpacing cx="72008" cy="72008"/>
</p:viewPr>
</file>

<file path=ppt/_rels/presentation.xml.rels>&#65279;<?xml version="1.0" encoding="utf-8"?><Relationships xmlns="http://schemas.openxmlformats.org/package/2006/relationships"><Relationship Type="http://schemas.openxmlformats.org/officeDocument/2006/relationships/viewProps" Target="/ppt/viewProps.xml" Id="rId34" /><Relationship Type="http://schemas.openxmlformats.org/officeDocument/2006/relationships/slide" Target="/ppt/slides/slide13.xml" Id="rId17" /><Relationship Type="http://schemas.openxmlformats.org/officeDocument/2006/relationships/presProps" Target="/ppt/presProps.xml" Id="rId33" /><Relationship Type="http://schemas.openxmlformats.org/officeDocument/2006/relationships/customXml" Target="/customXml/item2.xml" Id="rId2" /><Relationship Type="http://schemas.openxmlformats.org/officeDocument/2006/relationships/customXml" Target="/customXml/item1.xml" Id="rId1" /><Relationship Type="http://schemas.openxmlformats.org/officeDocument/2006/relationships/commentAuthors" Target="/ppt/commentAuthors.xml" Id="rId32" /><Relationship Type="http://schemas.microsoft.com/office/2018/10/relationships/authors" Target="/ppt/authors.xml" Id="rId37" /><Relationship Type="http://schemas.openxmlformats.org/officeDocument/2006/relationships/tableStyles" Target="/ppt/tableStyles.xml" Id="rId36" /><Relationship Type="http://schemas.openxmlformats.org/officeDocument/2006/relationships/notesMaster" Target="/ppt/notesMasters/notesMaster1.xml" Id="rId31" /><Relationship Type="http://schemas.openxmlformats.org/officeDocument/2006/relationships/slideMaster" Target="/ppt/slideMasters/slideMaster1.xml" Id="rId4" /><Relationship Type="http://schemas.openxmlformats.org/officeDocument/2006/relationships/theme" Target="/ppt/theme/theme1.xml" Id="rId35" /><Relationship Type="http://schemas.openxmlformats.org/officeDocument/2006/relationships/customXml" Target="/customXml/item3.xml" Id="rId3" /></Relationships>
</file>

<file path=ppt/charts/_rels/chart2.xml.rels>&#65279;<?xml version="1.0" encoding="utf-8"?><Relationships xmlns="http://schemas.openxmlformats.org/package/2006/relationships"><Relationship Type="http://schemas.openxmlformats.org/officeDocument/2006/relationships/package" Target="/ppt/embeddings/Microsoft_Excel_Worksheet1.xlsx" Id="rId3" /><Relationship Type="http://schemas.microsoft.com/office/2011/relationships/chartColorStyle" Target="/ppt/charts/colors2.xml" Id="rId2" /><Relationship Type="http://schemas.microsoft.com/office/2011/relationships/chartStyle" Target="/ppt/charts/style2.xml" Id="rId1" /></Relationships>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Current</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accent5">
                        <a:lumMod val="75000"/>
                      </a:schemeClr>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Any anxiety</c:v>
                </c:pt>
                <c:pt idx="1">
                  <c:v>Social phobia</c:v>
                </c:pt>
                <c:pt idx="2">
                  <c:v>OCD</c:v>
                </c:pt>
                <c:pt idx="3">
                  <c:v>GAD</c:v>
                </c:pt>
                <c:pt idx="4">
                  <c:v>Panic/agoraphobia</c:v>
                </c:pt>
                <c:pt idx="5">
                  <c:v>Specific phobia</c:v>
                </c:pt>
                <c:pt idx="6">
                  <c:v>PTSD</c:v>
                </c:pt>
                <c:pt idx="7">
                  <c:v>Separation anxiety</c:v>
                </c:pt>
                <c:pt idx="8">
                  <c:v>Depression</c:v>
                </c:pt>
              </c:strCache>
            </c:strRef>
          </c:cat>
          <c:val>
            <c:numRef>
              <c:f>Sheet1!$B$2:$B$10</c:f>
              <c:numCache>
                <c:formatCode>General</c:formatCode>
                <c:ptCount val="9"/>
                <c:pt idx="0">
                  <c:v>27</c:v>
                </c:pt>
                <c:pt idx="1">
                  <c:v>29</c:v>
                </c:pt>
                <c:pt idx="2">
                  <c:v>24</c:v>
                </c:pt>
                <c:pt idx="3">
                  <c:v>18</c:v>
                </c:pt>
                <c:pt idx="4">
                  <c:v>15</c:v>
                </c:pt>
                <c:pt idx="5">
                  <c:v>6</c:v>
                </c:pt>
                <c:pt idx="6">
                  <c:v>1</c:v>
                </c:pt>
                <c:pt idx="7">
                  <c:v>3</c:v>
                </c:pt>
                <c:pt idx="8">
                  <c:v>23</c:v>
                </c:pt>
              </c:numCache>
            </c:numRef>
          </c:val>
          <c:extLst>
            <c:ext xmlns:c16="http://schemas.microsoft.com/office/drawing/2014/chart" uri="{C3380CC4-5D6E-409C-BE32-E72D297353CC}">
              <c16:uniqueId val="{00000000-7E29-42D5-9560-3A03BA7FB16D}"/>
            </c:ext>
          </c:extLst>
        </c:ser>
        <c:ser>
          <c:idx val="1"/>
          <c:order val="1"/>
          <c:tx>
            <c:strRef>
              <c:f>Sheet1!$C$1</c:f>
              <c:strCache>
                <c:ptCount val="1"/>
                <c:pt idx="0">
                  <c:v>Lifetime</c:v>
                </c:pt>
              </c:strCache>
            </c:strRef>
          </c:tx>
          <c:spPr>
            <a:solidFill>
              <a:schemeClr val="accent2">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accent2">
                        <a:lumMod val="75000"/>
                      </a:schemeClr>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Any anxiety</c:v>
                </c:pt>
                <c:pt idx="1">
                  <c:v>Social phobia</c:v>
                </c:pt>
                <c:pt idx="2">
                  <c:v>OCD</c:v>
                </c:pt>
                <c:pt idx="3">
                  <c:v>GAD</c:v>
                </c:pt>
                <c:pt idx="4">
                  <c:v>Panic/agoraphobia</c:v>
                </c:pt>
                <c:pt idx="5">
                  <c:v>Specific phobia</c:v>
                </c:pt>
                <c:pt idx="6">
                  <c:v>PTSD</c:v>
                </c:pt>
                <c:pt idx="7">
                  <c:v>Separation anxiety</c:v>
                </c:pt>
                <c:pt idx="8">
                  <c:v>Depression</c:v>
                </c:pt>
              </c:strCache>
            </c:strRef>
          </c:cat>
          <c:val>
            <c:numRef>
              <c:f>Sheet1!$C$2:$C$10</c:f>
              <c:numCache>
                <c:formatCode>General</c:formatCode>
                <c:ptCount val="9"/>
                <c:pt idx="0">
                  <c:v>42</c:v>
                </c:pt>
                <c:pt idx="1">
                  <c:v>20</c:v>
                </c:pt>
                <c:pt idx="2">
                  <c:v>22</c:v>
                </c:pt>
                <c:pt idx="3">
                  <c:v>26</c:v>
                </c:pt>
                <c:pt idx="4">
                  <c:v>18</c:v>
                </c:pt>
                <c:pt idx="5">
                  <c:v>31</c:v>
                </c:pt>
                <c:pt idx="6">
                  <c:v>5</c:v>
                </c:pt>
                <c:pt idx="7">
                  <c:v>21</c:v>
                </c:pt>
                <c:pt idx="8">
                  <c:v>37</c:v>
                </c:pt>
              </c:numCache>
            </c:numRef>
          </c:val>
          <c:extLst>
            <c:ext xmlns:c16="http://schemas.microsoft.com/office/drawing/2014/chart" uri="{C3380CC4-5D6E-409C-BE32-E72D297353CC}">
              <c16:uniqueId val="{00000001-7E29-42D5-9560-3A03BA7FB16D}"/>
            </c:ext>
          </c:extLst>
        </c:ser>
        <c:dLbls>
          <c:showLegendKey val="0"/>
          <c:showVal val="0"/>
          <c:showCatName val="0"/>
          <c:showSerName val="0"/>
          <c:showPercent val="0"/>
          <c:showBubbleSize val="0"/>
        </c:dLbls>
        <c:gapWidth val="100"/>
        <c:axId val="31301151"/>
        <c:axId val="31290111"/>
      </c:barChart>
      <c:catAx>
        <c:axId val="31301151"/>
        <c:scaling>
          <c:orientation val="minMax"/>
        </c:scaling>
        <c:delete val="0"/>
        <c:axPos val="b"/>
        <c:numFmt formatCode="General" sourceLinked="1"/>
        <c:majorTickMark val="out"/>
        <c:minorTickMark val="none"/>
        <c:tickLblPos val="nextTo"/>
        <c:spPr>
          <a:noFill/>
          <a:ln w="19050" cap="flat" cmpd="sng" algn="ctr">
            <a:solidFill>
              <a:schemeClr val="tx2"/>
            </a:solidFill>
            <a:round/>
          </a:ln>
          <a:effectLst/>
        </c:spPr>
        <c:txPr>
          <a:bodyPr rot="-6000000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de-DE"/>
          </a:p>
        </c:txPr>
        <c:crossAx val="31290111"/>
        <c:crosses val="autoZero"/>
        <c:auto val="1"/>
        <c:lblAlgn val="ctr"/>
        <c:lblOffset val="100"/>
        <c:noMultiLvlLbl val="0"/>
      </c:catAx>
      <c:valAx>
        <c:axId val="31290111"/>
        <c:scaling>
          <c:orientation val="minMax"/>
          <c:max val="50"/>
        </c:scaling>
        <c:delete val="0"/>
        <c:axPos val="l"/>
        <c:title>
          <c:tx>
            <c:rich>
              <a:bodyPr rot="-5400000" spcFirstLastPara="1" vertOverflow="ellipsis" vert="horz" wrap="square" anchor="ctr" anchorCtr="1"/>
              <a:lstStyle/>
              <a:p>
                <a:pPr>
                  <a:defRPr sz="1200" b="1" i="0" u="none" strike="noStrike" kern="1200" baseline="0">
                    <a:solidFill>
                      <a:schemeClr val="tx2"/>
                    </a:solidFill>
                    <a:latin typeface="+mn-lt"/>
                    <a:ea typeface="+mn-ea"/>
                    <a:cs typeface="+mn-cs"/>
                  </a:defRPr>
                </a:pPr>
                <a:r>
                  <a:rPr lang="en-GB" b="1" dirty="0"/>
                  <a:t>Prevalence (%)</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2"/>
                  </a:solidFill>
                  <a:latin typeface="+mn-lt"/>
                  <a:ea typeface="+mn-ea"/>
                  <a:cs typeface="+mn-cs"/>
                </a:defRPr>
              </a:pPr>
              <a:endParaRPr lang="de-DE"/>
            </a:p>
          </c:txPr>
        </c:title>
        <c:numFmt formatCode="General" sourceLinked="1"/>
        <c:majorTickMark val="out"/>
        <c:minorTickMark val="none"/>
        <c:tickLblPos val="nextTo"/>
        <c:spPr>
          <a:noFill/>
          <a:ln w="19050">
            <a:solidFill>
              <a:schemeClr val="tx2"/>
            </a:solidFill>
          </a:ln>
          <a:effectLst/>
        </c:spPr>
        <c:txPr>
          <a:bodyPr rot="-6000000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de-DE"/>
          </a:p>
        </c:txPr>
        <c:crossAx val="31301151"/>
        <c:crosses val="autoZero"/>
        <c:crossBetween val="between"/>
        <c:majorUnit val="10"/>
      </c:valAx>
      <c:spPr>
        <a:noFill/>
        <a:ln>
          <a:noFill/>
        </a:ln>
        <a:effectLst/>
      </c:spPr>
    </c:plotArea>
    <c:legend>
      <c:legendPos val="b"/>
      <c:layout>
        <c:manualLayout>
          <c:xMode val="edge"/>
          <c:yMode val="edge"/>
          <c:x val="0.32562756578504615"/>
          <c:y val="6.2767770707809006E-2"/>
          <c:w val="0.28656865766273143"/>
          <c:h val="6.0985082316059994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2"/>
          </a:solidFill>
          <a:latin typeface="+mn-lt"/>
        </a:defRPr>
      </a:pPr>
      <a:endParaRPr lang="de-DE"/>
    </a:p>
  </c:txPr>
  <c:externalData r:id="rId3">
    <c:autoUpdate val="0"/>
  </c:externalData>
</c:chartSpac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93A0FB-6C74-48BA-B76F-76E3220A53F2}" type="datetimeFigureOut">
              <a:rPr lang="en-US" smtClean="0"/>
              <a:t>8/1/2025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721F48-A6A6-4C52-B94D-420AADA25D47}" type="slidenum">
              <a:rPr lang="en-US" smtClean="0"/>
              <a:t>‹#›</a:t>
            </a:fld>
            <a:endParaRPr lang="en-US"/>
          </a:p>
        </p:txBody>
      </p:sp>
    </p:spTree>
    <p:extLst>
      <p:ext uri="{BB962C8B-B14F-4D97-AF65-F5344CB8AC3E}">
        <p14:creationId xmlns:p14="http://schemas.microsoft.com/office/powerpoint/2010/main" val="1475729441"/>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3.xml.rels>&#65279;<?xml version="1.0" encoding="utf-8"?><Relationships xmlns="http://schemas.openxmlformats.org/package/2006/relationships"><Relationship Type="http://schemas.openxmlformats.org/officeDocument/2006/relationships/slide" Target="/ppt/slides/slide13.xml" Id="rId2" /><Relationship Type="http://schemas.openxmlformats.org/officeDocument/2006/relationships/notesMaster" Target="/ppt/notesMasters/notesMaster1.xml" Id="rId1" /></Relationship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Autism is a psychiatric diagnosis characterized by persistent impairment in social communication and interaction, and restrictive/repetitive patterns of behaviour, interests, or activities – both being present from early childhood and restrict functioning.</a:t>
            </a:r>
            <a:r>
              <a:rPr lang="en-GB" baseline="30000" dirty="0"/>
              <a:t>3</a:t>
            </a:r>
            <a:r>
              <a:rPr lang="en-GB" dirty="0"/>
              <a:t> Approximately 70% of people with autism spectrum disorder also have a comorbid mental disorder, commonly anxiety, depression, or attention–deficit/hyperactivity disorder (ADHD).</a:t>
            </a:r>
            <a:r>
              <a:rPr lang="en-GB" baseline="30000" dirty="0"/>
              <a:t>3</a:t>
            </a:r>
            <a:endParaRPr lang="en-GB" dirty="0"/>
          </a:p>
          <a:p>
            <a:endParaRPr lang="en-GB" dirty="0"/>
          </a:p>
          <a:p>
            <a:r>
              <a:rPr lang="en-GB" dirty="0"/>
              <a:t>References:</a:t>
            </a:r>
          </a:p>
          <a:p>
            <a:pPr marL="228600" indent="-228600">
              <a:buFont typeface="+mj-lt"/>
              <a:buAutoNum type="arabicPeriod"/>
            </a:pPr>
            <a:r>
              <a:rPr lang="en-GB" dirty="0"/>
              <a:t>National Autistic Society. Good practice guide. For professionals delivering talking therapies for autistic adults and children. Available at: https://www.autism.org.uk/shop/products/books-and-resources/good-practice-guide. Accessed March 2025.</a:t>
            </a:r>
          </a:p>
          <a:p>
            <a:pPr marL="228600" indent="-228600">
              <a:buFont typeface="+mj-lt"/>
              <a:buAutoNum type="arabicPeriod"/>
            </a:pPr>
            <a:r>
              <a:rPr lang="en-GB" dirty="0" err="1"/>
              <a:t>Hollocks</a:t>
            </a:r>
            <a:r>
              <a:rPr lang="en-GB" dirty="0"/>
              <a:t> MJ, </a:t>
            </a:r>
            <a:r>
              <a:rPr lang="en-GB" dirty="0" err="1"/>
              <a:t>Lerh</a:t>
            </a:r>
            <a:r>
              <a:rPr lang="en-GB" dirty="0"/>
              <a:t> JW, </a:t>
            </a:r>
            <a:r>
              <a:rPr lang="en-GB" dirty="0" err="1"/>
              <a:t>Magiati</a:t>
            </a:r>
            <a:r>
              <a:rPr lang="en-GB" dirty="0"/>
              <a:t> I, et al. Anxiety and depression in adults with autism spectrum disorder: a systematic review and meta-analysis. </a:t>
            </a:r>
            <a:r>
              <a:rPr lang="en-GB" dirty="0" err="1"/>
              <a:t>Psychol</a:t>
            </a:r>
            <a:r>
              <a:rPr lang="en-GB" dirty="0"/>
              <a:t> Med 2019; 49 (4): 559–572.</a:t>
            </a:r>
          </a:p>
          <a:p>
            <a:pPr marL="228600" indent="-228600" eaLnBrk="1" fontAlgn="auto" hangingPunct="1">
              <a:spcBef>
                <a:spcPts val="360"/>
              </a:spcBef>
              <a:spcAft>
                <a:spcPts val="0"/>
              </a:spcAft>
              <a:buFont typeface="+mj-lt"/>
              <a:buAutoNum type="arabicPeriod"/>
              <a:defRPr/>
            </a:pPr>
            <a:r>
              <a:rPr lang="en-US" altLang="en-US" sz="1000" dirty="0">
                <a:solidFill>
                  <a:prstClr val="black"/>
                </a:solidFill>
              </a:rPr>
              <a:t>American Psychiatric Association. Diagnostic and Statistical Manual of Mental Disorders. Fifth Edition – text revision. © American Psychiatric Association, 2022.</a:t>
            </a:r>
          </a:p>
        </p:txBody>
      </p:sp>
      <p:sp>
        <p:nvSpPr>
          <p:cNvPr id="4" name="Slide Number Placeholder 3"/>
          <p:cNvSpPr>
            <a:spLocks noGrp="1"/>
          </p:cNvSpPr>
          <p:nvPr>
            <p:ph type="sldNum" sz="quarter" idx="5"/>
          </p:nvPr>
        </p:nvSpPr>
        <p:spPr/>
        <p:txBody>
          <a:bodyPr/>
          <a:lstStyle/>
          <a:p>
            <a:fld id="{0D721F48-A6A6-4C52-B94D-420AADA25D47}" type="slidenum">
              <a:rPr lang="en-US" smtClean="0"/>
              <a:t>13</a:t>
            </a:fld>
            <a:endParaRPr lang="en-US"/>
          </a:p>
        </p:txBody>
      </p:sp>
    </p:spTree>
    <p:extLst>
      <p:ext uri="{BB962C8B-B14F-4D97-AF65-F5344CB8AC3E}">
        <p14:creationId xmlns:p14="http://schemas.microsoft.com/office/powerpoint/2010/main" val="2758168398"/>
      </p:ext>
    </p:extLst>
  </p:cSld>
  <p:clrMapOvr>
    <a:masterClrMapping/>
  </p:clrMapOvr>
</p:note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985993193"/>
      </p:ext>
    </p:extLst>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image" Target="/ppt/media/image2.svg" Id="rId39" /><Relationship Type="http://schemas.openxmlformats.org/officeDocument/2006/relationships/image" Target="/ppt/media/image1.png" Id="rId38" /><Relationship Type="http://schemas.openxmlformats.org/officeDocument/2006/relationships/slideLayout" Target="/ppt/slideLayouts/slideLayout6.xml" Id="rId6" /><Relationship Type="http://schemas.openxmlformats.org/officeDocument/2006/relationships/theme" Target="/ppt/theme/theme1.xml" Id="rId37" /></Relationships>
</file>

<file path=ppt/slideMasters/slideMaster1.xml><?xml version="1.0" encoding="utf-8"?>
<p:sldMaster xmlns:a16="http://schemas.microsoft.com/office/drawing/2014/main" xmlns:asvg="http://schemas.microsoft.com/office/drawing/2016/SVG/main" xmlns:p14="http://schemas.microsoft.com/office/powerpoint/2010/main" xmlns:p15="http://schemas.microsoft.com/office/powerpoint/2012/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951812525"/>
      </p:ext>
    </p:extLst>
  </p:cSld>
  <p:clrMap bg1="lt1" tx1="dk1" bg2="lt2" tx2="dk2" accent1="accent1" accent2="accent2" accent3="accent3" accent4="accent4" accent5="accent5" accent6="accent6" hlink="hlink" folHlink="folHlink"/>
  <p:sldLayoutIdLst>
    <p:sldLayoutId id="2147483726" r:id="rId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3.xml.rels>&#65279;<?xml version="1.0" encoding="utf-8"?><Relationships xmlns="http://schemas.openxmlformats.org/package/2006/relationships"><Relationship Type="http://schemas.openxmlformats.org/officeDocument/2006/relationships/chart" Target="/ppt/charts/chart2.xml" Id="rId3" /><Relationship Type="http://schemas.openxmlformats.org/officeDocument/2006/relationships/image" Target="/ppt/media/image17.svg" Id="rId7" /><Relationship Type="http://schemas.openxmlformats.org/officeDocument/2006/relationships/notesSlide" Target="/ppt/notesSlides/notesSlide13.xml" Id="rId2" /><Relationship Type="http://schemas.openxmlformats.org/officeDocument/2006/relationships/slideLayout" Target="/ppt/slideLayouts/slideLayout6.xml" Id="rId1" /><Relationship Type="http://schemas.openxmlformats.org/officeDocument/2006/relationships/image" Target="/ppt/media/image16.png" Id="rId6" /><Relationship Type="http://schemas.openxmlformats.org/officeDocument/2006/relationships/image" Target="/ppt/media/image15.svg" Id="rId5" /><Relationship Type="http://schemas.openxmlformats.org/officeDocument/2006/relationships/image" Target="/ppt/media/image14.png" Id="rId4" /></Relationships>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BAFCB240-A887-1A98-FA48-F071D15658EF}"/>
              </a:ext>
            </a:extLst>
          </p:cNvPr>
          <p:cNvSpPr>
            <a:spLocks noGrp="1"/>
          </p:cNvSpPr>
          <p:nvPr>
            <p:ph type="body" sz="quarter" idx="17"/>
          </p:nvPr>
        </p:nvSpPr>
        <p:spPr/>
        <p:txBody>
          <a:bodyPr/>
          <a:lstStyle/>
          <a:p>
            <a:r>
              <a:rPr lang="en-US" dirty="0"/>
              <a:t>Anxiety disorders – Comorbidities</a:t>
            </a:r>
          </a:p>
        </p:txBody>
      </p:sp>
      <p:sp>
        <p:nvSpPr>
          <p:cNvPr id="2" name="Naslov 1">
            <a:extLst>
              <a:ext uri="{FF2B5EF4-FFF2-40B4-BE49-F238E27FC236}">
                <a16:creationId xmlns:a16="http://schemas.microsoft.com/office/drawing/2014/main" id="{71D5B0A8-D5E3-98B0-3BDE-D47C5B06D4F7}"/>
              </a:ext>
            </a:extLst>
          </p:cNvPr>
          <p:cNvSpPr>
            <a:spLocks noGrp="1"/>
          </p:cNvSpPr>
          <p:nvPr>
            <p:ph type="title"/>
          </p:nvPr>
        </p:nvSpPr>
        <p:spPr/>
        <p:txBody>
          <a:bodyPr/>
          <a:lstStyle/>
          <a:p>
            <a:r>
              <a:rPr lang="en-GB" dirty="0">
                <a:solidFill>
                  <a:schemeClr val="tx1"/>
                </a:solidFill>
              </a:rPr>
              <a:t>Anxiety disorders and autism</a:t>
            </a:r>
            <a:endParaRPr lang="sr-Latn-RS" dirty="0">
              <a:solidFill>
                <a:schemeClr val="tx1"/>
              </a:solidFill>
            </a:endParaRPr>
          </a:p>
        </p:txBody>
      </p:sp>
      <p:sp>
        <p:nvSpPr>
          <p:cNvPr id="21" name="Content Placeholder 20">
            <a:extLst>
              <a:ext uri="{FF2B5EF4-FFF2-40B4-BE49-F238E27FC236}">
                <a16:creationId xmlns:a16="http://schemas.microsoft.com/office/drawing/2014/main" id="{878FED06-1449-AFD7-1ECB-2DE46E3C6A7D}"/>
              </a:ext>
            </a:extLst>
          </p:cNvPr>
          <p:cNvSpPr>
            <a:spLocks noGrp="1"/>
          </p:cNvSpPr>
          <p:nvPr>
            <p:ph sz="half" idx="21"/>
          </p:nvPr>
        </p:nvSpPr>
        <p:spPr/>
        <p:txBody>
          <a:bodyPr/>
          <a:lstStyle/>
          <a:p>
            <a:pPr marL="0" indent="0" algn="ctr">
              <a:buNone/>
            </a:pPr>
            <a:r>
              <a:rPr lang="en-GB" b="1" dirty="0"/>
              <a:t>Autism and anxiety</a:t>
            </a:r>
            <a:r>
              <a:rPr lang="en-GB" b="1" baseline="30000" dirty="0"/>
              <a:t>1</a:t>
            </a:r>
            <a:endParaRPr lang="en-GB" baseline="30000" dirty="0"/>
          </a:p>
          <a:p>
            <a:r>
              <a:rPr lang="en-GB" dirty="0"/>
              <a:t>In one survey, </a:t>
            </a:r>
            <a:r>
              <a:rPr lang="en-GB" sz="2800" b="1" dirty="0"/>
              <a:t>94%</a:t>
            </a:r>
            <a:r>
              <a:rPr lang="en-GB" dirty="0"/>
              <a:t> of adults with autism also reported experiencing anxiety</a:t>
            </a:r>
          </a:p>
          <a:p>
            <a:pPr marL="0" indent="0" algn="r">
              <a:buNone/>
            </a:pPr>
            <a:r>
              <a:rPr lang="en-GB" dirty="0"/>
              <a:t>…and </a:t>
            </a:r>
            <a:r>
              <a:rPr lang="en-GB" sz="2800" b="1" dirty="0"/>
              <a:t>83%</a:t>
            </a:r>
            <a:r>
              <a:rPr lang="en-GB" dirty="0"/>
              <a:t> reported also </a:t>
            </a:r>
            <a:br>
              <a:rPr lang="en-GB" dirty="0"/>
            </a:br>
            <a:r>
              <a:rPr lang="en-GB" dirty="0"/>
              <a:t>experiencing depression</a:t>
            </a:r>
          </a:p>
          <a:p>
            <a:r>
              <a:rPr lang="en-GB" dirty="0"/>
              <a:t>For many people with autism, this anxiety and depression has an impact on their functioning and quality of life – people with autism report </a:t>
            </a:r>
            <a:r>
              <a:rPr lang="en-GB" b="1" dirty="0"/>
              <a:t>lower life satisfaction </a:t>
            </a:r>
            <a:r>
              <a:rPr lang="en-GB" dirty="0"/>
              <a:t>than the general population</a:t>
            </a:r>
          </a:p>
        </p:txBody>
      </p:sp>
      <p:sp>
        <p:nvSpPr>
          <p:cNvPr id="19" name="Text Placeholder 18">
            <a:extLst>
              <a:ext uri="{FF2B5EF4-FFF2-40B4-BE49-F238E27FC236}">
                <a16:creationId xmlns:a16="http://schemas.microsoft.com/office/drawing/2014/main" id="{5A2191CA-0EB7-7924-8141-ECB9322345B6}"/>
              </a:ext>
            </a:extLst>
          </p:cNvPr>
          <p:cNvSpPr>
            <a:spLocks noGrp="1"/>
          </p:cNvSpPr>
          <p:nvPr>
            <p:ph type="body" sz="quarter" idx="18"/>
          </p:nvPr>
        </p:nvSpPr>
        <p:spPr/>
        <p:txBody>
          <a:bodyPr/>
          <a:lstStyle/>
          <a:p>
            <a:r>
              <a:rPr lang="en-GB" dirty="0"/>
              <a:t>GAD=generalized anxiety disorder; OCD=obsessive–compulsive disorder; PTSD=post-traumatic stress disorder</a:t>
            </a:r>
          </a:p>
          <a:p>
            <a:endParaRPr lang="en-GB" dirty="0"/>
          </a:p>
          <a:p>
            <a:r>
              <a:rPr lang="en-GB" dirty="0"/>
              <a:t>1. NAS. Good practice guide. https://www.autism.org.uk/shop/products/books-and-resources/good-practice-guide. Accessed Mar 2025;</a:t>
            </a:r>
          </a:p>
          <a:p>
            <a:r>
              <a:rPr lang="en-GB" dirty="0"/>
              <a:t>2. </a:t>
            </a:r>
            <a:r>
              <a:rPr lang="en-GB" dirty="0" err="1"/>
              <a:t>Hollocks</a:t>
            </a:r>
            <a:r>
              <a:rPr lang="en-GB" dirty="0"/>
              <a:t> et al. </a:t>
            </a:r>
            <a:r>
              <a:rPr lang="en-GB" dirty="0" err="1"/>
              <a:t>Psychol</a:t>
            </a:r>
            <a:r>
              <a:rPr lang="en-GB" dirty="0"/>
              <a:t> Med 2019;49(4):559–572</a:t>
            </a:r>
          </a:p>
        </p:txBody>
      </p:sp>
      <p:sp>
        <p:nvSpPr>
          <p:cNvPr id="11" name="Slide Number Placeholder 10">
            <a:extLst>
              <a:ext uri="{FF2B5EF4-FFF2-40B4-BE49-F238E27FC236}">
                <a16:creationId xmlns:a16="http://schemas.microsoft.com/office/drawing/2014/main" id="{C829EF8B-9BC9-5C35-0A9D-38E7DC447591}"/>
              </a:ext>
            </a:extLst>
          </p:cNvPr>
          <p:cNvSpPr>
            <a:spLocks noGrp="1"/>
          </p:cNvSpPr>
          <p:nvPr>
            <p:ph type="sldNum" sz="quarter" idx="4"/>
          </p:nvPr>
        </p:nvSpPr>
        <p:spPr/>
        <p:txBody>
          <a:bodyPr/>
          <a:lstStyle/>
          <a:p>
            <a:fld id="{6DBC486D-4FAB-B746-8B02-8D7C842291C6}" type="slidenum">
              <a:rPr lang="en-US" smtClean="0"/>
              <a:pPr/>
              <a:t>13</a:t>
            </a:fld>
            <a:endParaRPr lang="en-US"/>
          </a:p>
        </p:txBody>
      </p:sp>
      <p:sp>
        <p:nvSpPr>
          <p:cNvPr id="16" name="TextBox 15">
            <a:extLst>
              <a:ext uri="{FF2B5EF4-FFF2-40B4-BE49-F238E27FC236}">
                <a16:creationId xmlns:a16="http://schemas.microsoft.com/office/drawing/2014/main" id="{0AD6E238-E87C-303E-A25A-0CFB22645628}"/>
              </a:ext>
            </a:extLst>
          </p:cNvPr>
          <p:cNvSpPr txBox="1"/>
          <p:nvPr/>
        </p:nvSpPr>
        <p:spPr>
          <a:xfrm>
            <a:off x="6477002" y="1423742"/>
            <a:ext cx="4927598" cy="578882"/>
          </a:xfrm>
          <a:prstGeom prst="roundRect">
            <a:avLst/>
          </a:prstGeom>
          <a:noFill/>
          <a:ln>
            <a:noFill/>
          </a:ln>
        </p:spPr>
        <p:txBody>
          <a:bodyPr wrap="square">
            <a:spAutoFit/>
          </a:bodyPr>
          <a:lstStyle/>
          <a:p>
            <a:pPr algn="ctr"/>
            <a:r>
              <a:rPr lang="en-US" sz="1400" b="1" dirty="0">
                <a:solidFill>
                  <a:schemeClr val="accent2">
                    <a:lumMod val="50000"/>
                  </a:schemeClr>
                </a:solidFill>
              </a:rPr>
              <a:t>Prevalence of anxiety disorders in people with autism from meta-analysis including 48 studies</a:t>
            </a:r>
            <a:r>
              <a:rPr lang="en-US" sz="1400" b="1" baseline="30000" dirty="0">
                <a:solidFill>
                  <a:schemeClr val="accent2">
                    <a:lumMod val="50000"/>
                  </a:schemeClr>
                </a:solidFill>
              </a:rPr>
              <a:t>2</a:t>
            </a:r>
            <a:endParaRPr lang="en-GB" sz="1400" b="1" dirty="0">
              <a:solidFill>
                <a:schemeClr val="accent2">
                  <a:lumMod val="50000"/>
                </a:schemeClr>
              </a:solidFill>
            </a:endParaRPr>
          </a:p>
        </p:txBody>
      </p:sp>
      <p:graphicFrame>
        <p:nvGraphicFramePr>
          <p:cNvPr id="6" name="Chart 5">
            <a:extLst>
              <a:ext uri="{FF2B5EF4-FFF2-40B4-BE49-F238E27FC236}">
                <a16:creationId xmlns:a16="http://schemas.microsoft.com/office/drawing/2014/main" id="{9F2F278B-D900-A724-4D09-CAC12DA22923}"/>
              </a:ext>
            </a:extLst>
          </p:cNvPr>
          <p:cNvGraphicFramePr/>
          <p:nvPr>
            <p:extLst>
              <p:ext uri="{D42A27DB-BD31-4B8C-83A1-F6EECF244321}">
                <p14:modId xmlns:p14="http://schemas.microsoft.com/office/powerpoint/2010/main" val="2014289025"/>
              </p:ext>
            </p:extLst>
          </p:nvPr>
        </p:nvGraphicFramePr>
        <p:xfrm>
          <a:off x="6172200" y="2029453"/>
          <a:ext cx="5646420" cy="4014162"/>
        </p:xfrm>
        <a:graphic>
          <a:graphicData uri="http://schemas.openxmlformats.org/drawingml/2006/chart">
            <c:chart xmlns:c="http://schemas.openxmlformats.org/drawingml/2006/chart" xmlns:r="http://schemas.openxmlformats.org/officeDocument/2006/relationships" r:id="rId3"/>
          </a:graphicData>
        </a:graphic>
      </p:graphicFrame>
      <p:grpSp>
        <p:nvGrpSpPr>
          <p:cNvPr id="25" name="Group 24">
            <a:extLst>
              <a:ext uri="{FF2B5EF4-FFF2-40B4-BE49-F238E27FC236}">
                <a16:creationId xmlns:a16="http://schemas.microsoft.com/office/drawing/2014/main" id="{09EA9CF7-19AC-399A-4948-8323D24F5548}"/>
              </a:ext>
            </a:extLst>
          </p:cNvPr>
          <p:cNvGrpSpPr/>
          <p:nvPr/>
        </p:nvGrpSpPr>
        <p:grpSpPr>
          <a:xfrm>
            <a:off x="970312" y="2919370"/>
            <a:ext cx="1982277" cy="1019259"/>
            <a:chOff x="-3010536" y="-587114"/>
            <a:chExt cx="2263776" cy="1164002"/>
          </a:xfrm>
        </p:grpSpPr>
        <p:pic>
          <p:nvPicPr>
            <p:cNvPr id="24" name="Graphic 23" descr="Man with solid fill">
              <a:extLst>
                <a:ext uri="{FF2B5EF4-FFF2-40B4-BE49-F238E27FC236}">
                  <a16:creationId xmlns:a16="http://schemas.microsoft.com/office/drawing/2014/main" id="{7D2F4D65-E295-A970-43E9-0C0E64486CA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644616" y="-550346"/>
              <a:ext cx="914400" cy="914400"/>
            </a:xfrm>
            <a:prstGeom prst="rect">
              <a:avLst/>
            </a:prstGeom>
          </p:spPr>
        </p:pic>
        <p:pic>
          <p:nvPicPr>
            <p:cNvPr id="17" name="Graphic 16" descr="Man with solid fill">
              <a:extLst>
                <a:ext uri="{FF2B5EF4-FFF2-40B4-BE49-F238E27FC236}">
                  <a16:creationId xmlns:a16="http://schemas.microsoft.com/office/drawing/2014/main" id="{EC6A3A76-2DD1-0176-FF8C-8420DD951C8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010536" y="-462071"/>
              <a:ext cx="914400" cy="914400"/>
            </a:xfrm>
            <a:prstGeom prst="rect">
              <a:avLst/>
            </a:prstGeom>
          </p:spPr>
        </p:pic>
        <p:pic>
          <p:nvPicPr>
            <p:cNvPr id="20" name="Graphic 19" descr="Man with solid fill">
              <a:extLst>
                <a:ext uri="{FF2B5EF4-FFF2-40B4-BE49-F238E27FC236}">
                  <a16:creationId xmlns:a16="http://schemas.microsoft.com/office/drawing/2014/main" id="{339207CE-751E-E782-13A6-E25AEF399D7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372176" y="-337512"/>
              <a:ext cx="914400" cy="914400"/>
            </a:xfrm>
            <a:prstGeom prst="rect">
              <a:avLst/>
            </a:prstGeom>
          </p:spPr>
        </p:pic>
        <p:pic>
          <p:nvPicPr>
            <p:cNvPr id="22" name="Graphic 21" descr="Man with solid fill">
              <a:extLst>
                <a:ext uri="{FF2B5EF4-FFF2-40B4-BE49-F238E27FC236}">
                  <a16:creationId xmlns:a16="http://schemas.microsoft.com/office/drawing/2014/main" id="{611E6C19-1B7D-541A-64A4-1DB663788A9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027874" y="-437926"/>
              <a:ext cx="914400" cy="914400"/>
            </a:xfrm>
            <a:prstGeom prst="rect">
              <a:avLst/>
            </a:prstGeom>
          </p:spPr>
        </p:pic>
        <p:pic>
          <p:nvPicPr>
            <p:cNvPr id="23" name="Graphic 22" descr="Man with solid fill">
              <a:extLst>
                <a:ext uri="{FF2B5EF4-FFF2-40B4-BE49-F238E27FC236}">
                  <a16:creationId xmlns:a16="http://schemas.microsoft.com/office/drawing/2014/main" id="{C14C5175-B55D-570E-674E-0948FB75644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661160" y="-587114"/>
              <a:ext cx="914400" cy="914400"/>
            </a:xfrm>
            <a:prstGeom prst="rect">
              <a:avLst/>
            </a:prstGeom>
          </p:spPr>
        </p:pic>
      </p:grpSp>
    </p:spTree>
    <p:extLst>
      <p:ext uri="{BB962C8B-B14F-4D97-AF65-F5344CB8AC3E}">
        <p14:creationId xmlns:p14="http://schemas.microsoft.com/office/powerpoint/2010/main" val="1961429107"/>
      </p:ext>
    </p:extLst>
  </p:cSld>
  <p:clrMapOvr>
    <a:masterClrMapping/>
  </p:clrMapOvr>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&#65279;<?xml version="1.0" encoding="utf-8"?><Relationships xmlns="http://schemas.openxmlformats.org/package/2006/relationships"><Relationship Type="http://schemas.openxmlformats.org/officeDocument/2006/relationships/customXmlProps" Target="/customXml/itemProps1.xml" Id="rId1" /></Relationships>
</file>

<file path=customXml/_rels/item2.xml.rels>&#65279;<?xml version="1.0" encoding="utf-8"?><Relationships xmlns="http://schemas.openxmlformats.org/package/2006/relationships"><Relationship Type="http://schemas.openxmlformats.org/officeDocument/2006/relationships/customXmlProps" Target="/customXml/itemProps2.xml" Id="rId1" /></Relationships>
</file>

<file path=customXml/_rels/item3.xml.rels>&#65279;<?xml version="1.0" encoding="utf-8"?><Relationships xmlns="http://schemas.openxmlformats.org/package/2006/relationships"><Relationship Type="http://schemas.openxmlformats.org/officeDocument/2006/relationships/customXmlProps" Target="/customXml/itemProps3.xml" Id="rId1" /></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Props1.xml><?xml version="1.0" encoding="utf-8"?>
<ds:datastoreItem xmlns:ds="http://schemas.openxmlformats.org/officeDocument/2006/customXml" ds:itemID="{9C3B7EC8-E46A-4FD9-B411-E54A9E872553}">
  <ds:schemaRefs>
    <ds:schemaRef ds:uri="http://schemas.microsoft.com/sharepoint/v3/contenttype/forms"/>
  </ds:schemaRefs>
</ds:datastoreItem>
</file>

<file path=customXml/itemProps2.xml><?xml version="1.0" encoding="utf-8"?>
<ds:datastoreItem xmlns:ds="http://schemas.openxmlformats.org/officeDocument/2006/customXml" ds:itemID="{CA2E6415-5C23-4BE2-BA06-097342A42516}">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8314958-7C4D-4ED9-85EF-B13B9DA035F0}">
  <ds:schemaRefs>
    <ds:schemaRef ds:uri="http://schemas.microsoft.com/office/2006/documentManagement/types"/>
    <ds:schemaRef ds:uri="08562aa6-c0ad-4fb9-8a82-15409d3a28b4"/>
    <ds:schemaRef ds:uri="http://purl.org/dc/dcmitype/"/>
    <ds:schemaRef ds:uri="http://purl.org/dc/terms/"/>
    <ds:schemaRef ds:uri="28627d7c-4416-4bc1-86cf-ca6c3a42a8f2"/>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318</TotalTime>
  <Words>7811</Words>
  <Application>Microsoft Office PowerPoint</Application>
  <PresentationFormat>Widescreen</PresentationFormat>
  <Paragraphs>728</Paragraphs>
  <Slides>26</Slides>
  <Notes>26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Times New Roman</vt:lpstr>
      <vt:lpstr>Neurotorium - PowerPoint-Skabelon - 2022-01-28</vt:lpstr>
      <vt:lpstr>PowerPoint Presentation</vt:lpstr>
      <vt:lpstr>Defining comorbidity</vt:lpstr>
      <vt:lpstr>Comorbidity in people with anxiety disorders</vt:lpstr>
      <vt:lpstr>Clinical implications of comorbidity in anxiety disorders</vt:lpstr>
      <vt:lpstr>Psychiatric and neurological comorbidities of anxiety disorders</vt:lpstr>
      <vt:lpstr>Common conditions comorbid with anxiety disorders</vt:lpstr>
      <vt:lpstr>Mutual comorbidity of different anxiety disorders</vt:lpstr>
      <vt:lpstr>Clinical complications of mutual comorbidity in anxiety disorders</vt:lpstr>
      <vt:lpstr>Anxiety disorders and depression</vt:lpstr>
      <vt:lpstr>Anxiety disorders and substance-use disorders</vt:lpstr>
      <vt:lpstr>Anxiety disorders and personality disorders</vt:lpstr>
      <vt:lpstr>The clinical importance of comorbid personality disorders</vt:lpstr>
      <vt:lpstr>Anxiety disorders and autism</vt:lpstr>
      <vt:lpstr>Somatic comorbidities and           co-conditions of anxiety disorders</vt:lpstr>
      <vt:lpstr>Co-occurrence of somatic illnesses and anxiety disorders</vt:lpstr>
      <vt:lpstr>Neurological diseases and anxiety disorders</vt:lpstr>
      <vt:lpstr>Cardiovascular diseases and anxiety disorders</vt:lpstr>
      <vt:lpstr>Cancer and anxiety disorders</vt:lpstr>
      <vt:lpstr>Diabetes and anxiety disorders</vt:lpstr>
      <vt:lpstr>Pain and anxiety disorders</vt:lpstr>
      <vt:lpstr>Pregnancy and anxiety disorders</vt:lpstr>
      <vt:lpstr>Important issues in patients with anxiety and somatic comorbidities</vt:lpstr>
      <vt:lpstr>Diagnostic issues of comorbidity</vt:lpstr>
      <vt:lpstr>Summary</vt:lpstr>
      <vt:lpstr>Summary</vt:lpstr>
      <vt:lpstr>Almost all authors conclude that anxiety symptoms and anxiety disorders are inadequately evaluated and treated in clinical practice in the context of various medical diseases. This could be due to general attitude in considering anxiety as a natural consequence of suffering, the lack of training in the area of psychopathology, the lack of time in very busy clinics and so on  As a result, this neglect of the role of anxiety and its treatment in patients with medical diseases should be re-evaluated, and researchers and clinicians should broaden their scope in assessing and treating anxiety and related disorders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Neuro Slide</dc:creator>
  <cp:lastModifiedBy>Rachel Jagger</cp:lastModifiedBy>
  <cp:revision>13</cp:revision>
  <dcterms:created xsi:type="dcterms:W3CDTF">2022-12-01T09:25:49Z</dcterms:created>
  <dcterms:modified xsi:type="dcterms:W3CDTF">2025-08-01T07:11:51Z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