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viewProps.xml" ContentType="application/vnd.openxmlformats-officedocument.presentationml.viewProps+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ppt/slides/slide16.xml" ContentType="application/vnd.openxmlformats-officedocument.presentationml.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customXml/item1.xml" ContentType="application/xml"/>
  <Override PartName="/customXml/itemProps1.xml" ContentType="application/vnd.openxmlformats-officedocument.customXmlProperties+xml"/>
  <Override PartName="/ppt/commentAuthors.xml" ContentType="application/vnd.openxmlformats-officedocument.presentationml.commentAuthors+xml"/>
  <Override PartName="/ppt/authors.xml" ContentType="application/vnd.ms-powerpoint.authors+xml"/>
  <Override PartName="/ppt/tableStyles.xml" ContentType="application/vnd.openxmlformats-officedocument.presentationml.tableStyles+xml"/>
  <Override PartName="/customXml/item3.xml" ContentType="application/xml"/>
  <Override PartName="/customXml/itemProps3.xml" ContentType="application/vnd.openxmlformats-officedocument.customXmlProperties+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1"/>
  </p:notesMasterIdLst>
  <p:sldIdLst>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41DB9F62-204C-19DC-636D-A1B2049BF9B5}" name="Rob Campbell" initials="RC" userId="Rob Campbell" providerId="None"/>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6DA543E5-BBF9-C2D7-E64D-9A05235F1911}" name="Microsoft account" initials="Ma" userId="402e67764050f68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9" clrIdx="0">
    <p:extLst>
      <p:ext uri="{19B8F6BF-5375-455C-9EA6-DF929625EA0E}">
        <p15:presenceInfo xmlns:p15="http://schemas.microsoft.com/office/powerpoint/2012/main" userId="402e67764050f687" providerId="Windows Live"/>
      </p:ext>
    </p:extLst>
  </p:cmAuthor>
  <p:cmAuthor id="2" name="KD" initials="KD" lastIdx="3" clrIdx="1">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CBB"/>
    <a:srgbClr val="CBD8E4"/>
    <a:srgbClr val="DFE6E3"/>
    <a:srgbClr val="99B3A8"/>
    <a:srgbClr val="FFFFFF"/>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4" autoAdjust="0"/>
    <p:restoredTop sz="79613" autoAdjust="0"/>
  </p:normalViewPr>
  <p:slideViewPr>
    <p:cSldViewPr snapToGrid="0">
      <p:cViewPr>
        <p:scale>
          <a:sx n="66" d="100"/>
          <a:sy n="66" d="100"/>
        </p:scale>
        <p:origin x="2412" y="474"/>
      </p:cViewPr>
      <p:guideLst/>
    </p:cSldViewPr>
  </p:slideViewPr>
  <p:notesTextViewPr>
    <p:cViewPr>
      <p:scale>
        <a:sx n="1" d="1"/>
        <a:sy n="1" d="1"/>
      </p:scale>
      <p:origin x="0" y="0"/>
    </p:cViewPr>
  </p:notesTextViewPr>
  <p:sorterViewPr>
    <p:cViewPr>
      <p:scale>
        <a:sx n="100" d="100"/>
        <a:sy n="100" d="100"/>
      </p:scale>
      <p:origin x="0" y="-4300"/>
    </p:cViewPr>
  </p:sorterViewPr>
  <p:notesViewPr>
    <p:cSldViewPr snapToGrid="0">
      <p:cViewPr>
        <p:scale>
          <a:sx n="71" d="100"/>
          <a:sy n="71" d="100"/>
        </p:scale>
        <p:origin x="4098" y="37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viewProps" Target="/ppt/viewProps.xml" Id="rId34" /><Relationship Type="http://schemas.openxmlformats.org/officeDocument/2006/relationships/presProps" Target="/ppt/presProps.xml" Id="rId33" /><Relationship Type="http://schemas.openxmlformats.org/officeDocument/2006/relationships/customXml" Target="/customXml/item2.xml" Id="rId2" /><Relationship Type="http://schemas.openxmlformats.org/officeDocument/2006/relationships/slide" Target="/ppt/slides/slide16.xml" Id="rId20" /><Relationship Type="http://schemas.openxmlformats.org/officeDocument/2006/relationships/customXml" Target="/customXml/item1.xml" Id="rId1" /><Relationship Type="http://schemas.openxmlformats.org/officeDocument/2006/relationships/commentAuthors" Target="/ppt/commentAuthors.xml" Id="rId32" /><Relationship Type="http://schemas.microsoft.com/office/2018/10/relationships/authors" Target="/ppt/authors.xml" Id="rId37" /><Relationship Type="http://schemas.openxmlformats.org/officeDocument/2006/relationships/tableStyles" Target="/ppt/tableStyles.xml" Id="rId36" /><Relationship Type="http://schemas.openxmlformats.org/officeDocument/2006/relationships/notesMaster" Target="/ppt/notesMasters/notesMaster1.xml" Id="rId31" /><Relationship Type="http://schemas.openxmlformats.org/officeDocument/2006/relationships/slideMaster" Target="/ppt/slideMasters/slideMaster1.xml" Id="rId4" /><Relationship Type="http://schemas.openxmlformats.org/officeDocument/2006/relationships/theme" Target="/ppt/theme/theme1.xml" Id="rId35" /><Relationship Type="http://schemas.openxmlformats.org/officeDocument/2006/relationships/customXml" Target="/customXml/item3.xml" Id="rId3"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6.xml.rels>&#65279;<?xml version="1.0" encoding="utf-8"?><Relationships xmlns="http://schemas.openxmlformats.org/package/2006/relationships"><Relationship Type="http://schemas.openxmlformats.org/officeDocument/2006/relationships/slide" Target="/ppt/slides/slide16.xml" Id="rId2" /><Relationship Type="http://schemas.openxmlformats.org/officeDocument/2006/relationships/notesMaster" Target="/ppt/notesMasters/notesMaster1.xml" Id="rId1" /></Relationship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Anxiety and anxiety disorders are thought to be associated with many different neurological diseases, including epilepsy, multiple sclerosis, and Parkinson’s disease.</a:t>
            </a:r>
            <a:r>
              <a:rPr lang="en-GB" baseline="30000" dirty="0"/>
              <a:t>1-6</a:t>
            </a:r>
          </a:p>
          <a:p>
            <a:endParaRPr lang="en-GB" dirty="0"/>
          </a:p>
          <a:p>
            <a:r>
              <a:rPr lang="en-GB" dirty="0"/>
              <a:t>References:</a:t>
            </a:r>
          </a:p>
          <a:p>
            <a:pPr marL="228600" indent="-228600">
              <a:buFont typeface="+mj-lt"/>
              <a:buAutoNum type="arabicPeriod"/>
            </a:pPr>
            <a:r>
              <a:rPr lang="en-GB" dirty="0"/>
              <a:t>Tuft M, Henning O, Nakken KO. Epilepsy and anxiety. </a:t>
            </a:r>
            <a:r>
              <a:rPr lang="en-GB" dirty="0" err="1"/>
              <a:t>Tidsskr</a:t>
            </a:r>
            <a:r>
              <a:rPr lang="en-GB" dirty="0"/>
              <a:t> Nor </a:t>
            </a:r>
            <a:r>
              <a:rPr lang="en-GB" dirty="0" err="1"/>
              <a:t>Laegeforen</a:t>
            </a:r>
            <a:r>
              <a:rPr lang="en-GB" dirty="0"/>
              <a:t> 2018; 138 (17).</a:t>
            </a:r>
          </a:p>
          <a:p>
            <a:pPr marL="228600" indent="-228600">
              <a:buFont typeface="+mj-lt"/>
              <a:buAutoNum type="arabicPeriod"/>
            </a:pPr>
            <a:r>
              <a:rPr lang="en-GB" dirty="0"/>
              <a:t>Jansen C, </a:t>
            </a:r>
            <a:r>
              <a:rPr lang="en-GB" dirty="0" err="1"/>
              <a:t>Francomme</a:t>
            </a:r>
            <a:r>
              <a:rPr lang="en-GB" dirty="0"/>
              <a:t> L, </a:t>
            </a:r>
            <a:r>
              <a:rPr lang="en-GB" dirty="0" err="1"/>
              <a:t>Vignal</a:t>
            </a:r>
            <a:r>
              <a:rPr lang="en-GB" dirty="0"/>
              <a:t> JP, et al. Interictal psychiatric comorbidities of drug-resistant focal epilepsy: prevalence and influence of the localization of the epilepsy. Epilepsy </a:t>
            </a:r>
            <a:r>
              <a:rPr lang="en-GB" dirty="0" err="1"/>
              <a:t>Behav</a:t>
            </a:r>
            <a:r>
              <a:rPr lang="en-GB" dirty="0"/>
              <a:t> 2019; 94: 288–296.</a:t>
            </a:r>
          </a:p>
          <a:p>
            <a:pPr marL="228600" indent="-228600">
              <a:buFont typeface="+mj-lt"/>
              <a:buAutoNum type="arabicPeriod"/>
            </a:pPr>
            <a:r>
              <a:rPr lang="en-GB" dirty="0"/>
              <a:t>Marrie RA, Patel R, Figley CR, et al.; Comorbidity and Cognition in Multiple Sclerosis (CCOMS) Study Group. Diabetes and anxiety adversely affect cognition in multiple sclerosis. Mult </a:t>
            </a:r>
            <a:r>
              <a:rPr lang="en-GB" dirty="0" err="1"/>
              <a:t>Scler</a:t>
            </a:r>
            <a:r>
              <a:rPr lang="en-GB" dirty="0"/>
              <a:t> </a:t>
            </a:r>
            <a:r>
              <a:rPr lang="en-GB" dirty="0" err="1"/>
              <a:t>Relat</a:t>
            </a:r>
            <a:r>
              <a:rPr lang="en-GB" dirty="0"/>
              <a:t> </a:t>
            </a:r>
            <a:r>
              <a:rPr lang="en-GB" dirty="0" err="1"/>
              <a:t>Disord</a:t>
            </a:r>
            <a:r>
              <a:rPr lang="en-GB" dirty="0"/>
              <a:t> 2019; 27: 164–170.</a:t>
            </a:r>
          </a:p>
          <a:p>
            <a:pPr marL="228600" indent="-228600">
              <a:buFont typeface="+mj-lt"/>
              <a:buAutoNum type="arabicPeriod"/>
            </a:pPr>
            <a:r>
              <a:rPr lang="en-GB" dirty="0"/>
              <a:t>Whitehouse CE, Fisk JD, Bernstein CN, et al.; CIHR Team in Defining the Burden and Managing the Effects of Psychiatric Comorbidity in Chronic Immunoinflammatory Disease. Comorbid anxiety, depression, and cognition in MS and other immune-mediated disorders. Neurology 2019; 92 (5): e406–e417.</a:t>
            </a:r>
          </a:p>
          <a:p>
            <a:pPr marL="228600" indent="-228600">
              <a:buFont typeface="+mj-lt"/>
              <a:buAutoNum type="arabicPeriod"/>
            </a:pPr>
            <a:r>
              <a:rPr lang="lv-LV" dirty="0"/>
              <a:t>Smeltere L, Kuzņecovs V, Erts R. Depression and social phobia in essential tremor and Parkinson</a:t>
            </a:r>
            <a:r>
              <a:rPr lang="en-GB" dirty="0"/>
              <a:t>’</a:t>
            </a:r>
            <a:r>
              <a:rPr lang="lv-LV" dirty="0"/>
              <a:t>s disease. Brain Behav 2017;</a:t>
            </a:r>
            <a:r>
              <a:rPr lang="en-GB" dirty="0"/>
              <a:t> </a:t>
            </a:r>
            <a:r>
              <a:rPr lang="lv-LV" dirty="0"/>
              <a:t>7</a:t>
            </a:r>
            <a:r>
              <a:rPr lang="en-GB" dirty="0"/>
              <a:t> </a:t>
            </a:r>
            <a:r>
              <a:rPr lang="lv-LV" dirty="0"/>
              <a:t>(9):</a:t>
            </a:r>
            <a:r>
              <a:rPr lang="en-GB" dirty="0"/>
              <a:t> </a:t>
            </a:r>
            <a:r>
              <a:rPr lang="lv-LV" dirty="0"/>
              <a:t>e00781.</a:t>
            </a:r>
            <a:endParaRPr lang="en-GB" dirty="0"/>
          </a:p>
          <a:p>
            <a:pPr marL="228600" indent="-228600">
              <a:buFont typeface="+mj-lt"/>
              <a:buAutoNum type="arabicPeriod"/>
            </a:pPr>
            <a:r>
              <a:rPr lang="en-GB" dirty="0"/>
              <a:t>Rana AQ, Ansari H, Qureshi ARM, Rahman E. Impact of progression of Parkinson’s disease and various other factors on generalized anxiety disorder. J </a:t>
            </a:r>
            <a:r>
              <a:rPr lang="en-GB" dirty="0" err="1"/>
              <a:t>Neurosci</a:t>
            </a:r>
            <a:r>
              <a:rPr lang="en-GB" dirty="0"/>
              <a:t> Rural </a:t>
            </a:r>
            <a:r>
              <a:rPr lang="en-GB" dirty="0" err="1"/>
              <a:t>Pract</a:t>
            </a:r>
            <a:r>
              <a:rPr lang="en-GB" dirty="0"/>
              <a:t> 2018; 9 (3): 287–290.</a:t>
            </a:r>
          </a:p>
        </p:txBody>
      </p:sp>
      <p:sp>
        <p:nvSpPr>
          <p:cNvPr id="4" name="Slide Number Placeholder 3"/>
          <p:cNvSpPr>
            <a:spLocks noGrp="1"/>
          </p:cNvSpPr>
          <p:nvPr>
            <p:ph type="sldNum" sz="quarter" idx="5"/>
          </p:nvPr>
        </p:nvSpPr>
        <p:spPr/>
        <p:txBody>
          <a:bodyPr/>
          <a:lstStyle/>
          <a:p>
            <a:fld id="{0D721F48-A6A6-4C52-B94D-420AADA25D47}" type="slidenum">
              <a:rPr lang="en-US" smtClean="0"/>
              <a:t>16</a:t>
            </a:fld>
            <a:endParaRPr lang="en-US"/>
          </a:p>
        </p:txBody>
      </p:sp>
    </p:spTree>
    <p:extLst>
      <p:ext uri="{BB962C8B-B14F-4D97-AF65-F5344CB8AC3E}">
        <p14:creationId xmlns:p14="http://schemas.microsoft.com/office/powerpoint/2010/main" val="3264099826"/>
      </p:ext>
    </p:extLst>
  </p:cSld>
  <p:clrMapOvr>
    <a:masterClrMapping/>
  </p:clrMapOvr>
</p:note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slideLayout" Target="/ppt/slideLayouts/slideLayout7.xml" Id="rId7" /><Relationship Type="http://schemas.openxmlformats.org/officeDocument/2006/relationships/image" Target="/ppt/media/image1.png" Id="rId38"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7" r:id="rId7"/>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6.xml.rels>&#65279;<?xml version="1.0" encoding="utf-8"?><Relationships xmlns="http://schemas.openxmlformats.org/package/2006/relationships"><Relationship Type="http://schemas.openxmlformats.org/officeDocument/2006/relationships/notesSlide" Target="/ppt/notesSlides/notesSlide16.xml" Id="rId2" /><Relationship Type="http://schemas.openxmlformats.org/officeDocument/2006/relationships/slideLayout" Target="/ppt/slideLayouts/slideLayout7.xml" Id="rId1" /></Relationships>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95125E7C-9D90-E22D-BEF9-952E9FC97441}"/>
              </a:ext>
            </a:extLst>
          </p:cNvPr>
          <p:cNvSpPr>
            <a:spLocks noGrp="1"/>
          </p:cNvSpPr>
          <p:nvPr>
            <p:ph type="body" sz="quarter" idx="17"/>
          </p:nvPr>
        </p:nvSpPr>
        <p:spPr/>
        <p:txBody>
          <a:bodyPr/>
          <a:lstStyle/>
          <a:p>
            <a:r>
              <a:rPr lang="en-US" dirty="0"/>
              <a:t>Anxiety disorders – Comorbidities</a:t>
            </a:r>
          </a:p>
        </p:txBody>
      </p:sp>
      <p:sp>
        <p:nvSpPr>
          <p:cNvPr id="2" name="Naslov 1">
            <a:extLst>
              <a:ext uri="{FF2B5EF4-FFF2-40B4-BE49-F238E27FC236}">
                <a16:creationId xmlns:a16="http://schemas.microsoft.com/office/drawing/2014/main" id="{A1838307-FB03-66FB-5856-6D3985F2BE35}"/>
              </a:ext>
            </a:extLst>
          </p:cNvPr>
          <p:cNvSpPr>
            <a:spLocks noGrp="1"/>
          </p:cNvSpPr>
          <p:nvPr>
            <p:ph type="title"/>
          </p:nvPr>
        </p:nvSpPr>
        <p:spPr/>
        <p:txBody>
          <a:bodyPr>
            <a:normAutofit/>
          </a:bodyPr>
          <a:lstStyle/>
          <a:p>
            <a:r>
              <a:rPr lang="en-GB"/>
              <a:t>Neurological diseases and anxiety disorders</a:t>
            </a:r>
            <a:endParaRPr lang="sr-Latn-RS"/>
          </a:p>
        </p:txBody>
      </p:sp>
      <p:sp>
        <p:nvSpPr>
          <p:cNvPr id="3" name="Čuvar mesta za sadržaj 2">
            <a:extLst>
              <a:ext uri="{FF2B5EF4-FFF2-40B4-BE49-F238E27FC236}">
                <a16:creationId xmlns:a16="http://schemas.microsoft.com/office/drawing/2014/main" id="{F633348B-BF04-CF32-1507-C6D72500D237}"/>
              </a:ext>
            </a:extLst>
          </p:cNvPr>
          <p:cNvSpPr>
            <a:spLocks noGrp="1"/>
          </p:cNvSpPr>
          <p:nvPr>
            <p:ph sz="half" idx="20"/>
          </p:nvPr>
        </p:nvSpPr>
        <p:spPr/>
        <p:txBody>
          <a:bodyPr>
            <a:normAutofit/>
          </a:bodyPr>
          <a:lstStyle/>
          <a:p>
            <a:pPr marL="0" indent="0" algn="ctr">
              <a:buNone/>
            </a:pPr>
            <a:r>
              <a:rPr lang="en-US" sz="1400" b="1"/>
              <a:t>Parkinson’s disease (PD)</a:t>
            </a:r>
          </a:p>
          <a:p>
            <a:r>
              <a:rPr lang="en-US" sz="1400"/>
              <a:t>One study found an elevated prevalence of social phobia in patients with PD or essential tremor, and that anxiety symptoms caused changes in tremor severity</a:t>
            </a:r>
            <a:r>
              <a:rPr lang="en-US" sz="1400" baseline="30000"/>
              <a:t>5</a:t>
            </a:r>
          </a:p>
          <a:p>
            <a:r>
              <a:rPr lang="en-US" sz="1400"/>
              <a:t>Worsening PD is associated with higher prevalence of GAD</a:t>
            </a:r>
            <a:r>
              <a:rPr lang="en-US" sz="1400" baseline="30000"/>
              <a:t>6</a:t>
            </a:r>
          </a:p>
        </p:txBody>
      </p:sp>
      <p:sp>
        <p:nvSpPr>
          <p:cNvPr id="21" name="Content Placeholder 20">
            <a:extLst>
              <a:ext uri="{FF2B5EF4-FFF2-40B4-BE49-F238E27FC236}">
                <a16:creationId xmlns:a16="http://schemas.microsoft.com/office/drawing/2014/main" id="{178A6A4F-5C67-1926-273A-1E3C64A8AC19}"/>
              </a:ext>
            </a:extLst>
          </p:cNvPr>
          <p:cNvSpPr>
            <a:spLocks noGrp="1"/>
          </p:cNvSpPr>
          <p:nvPr>
            <p:ph sz="half" idx="21"/>
          </p:nvPr>
        </p:nvSpPr>
        <p:spPr/>
        <p:txBody>
          <a:bodyPr/>
          <a:lstStyle/>
          <a:p>
            <a:pPr marL="0" indent="0" algn="ctr">
              <a:buNone/>
            </a:pPr>
            <a:r>
              <a:rPr lang="en-US" sz="1400" b="1"/>
              <a:t>Epilepsy</a:t>
            </a:r>
          </a:p>
          <a:p>
            <a:r>
              <a:rPr lang="en-US" sz="1400"/>
              <a:t>The prevalence rates of anxiety disorders in people with epilepsy from epidemiological studies in one review ranged from </a:t>
            </a:r>
            <a:r>
              <a:rPr lang="en-US" sz="1400" b="1"/>
              <a:t>11–50%</a:t>
            </a:r>
            <a:r>
              <a:rPr lang="en-US" sz="1400"/>
              <a:t>, and the incidence increased with the severity of the epilepsy</a:t>
            </a:r>
            <a:r>
              <a:rPr lang="en-US" sz="1400" baseline="30000"/>
              <a:t>1</a:t>
            </a:r>
          </a:p>
          <a:p>
            <a:r>
              <a:rPr lang="en-US" sz="1400"/>
              <a:t>Anxiety disorders and mood disorders are underdiagnosed in people with epilepsy – one study of people with drug-resistant epilepsy found that anxiety was probably more underdiagnosed than mood disorders</a:t>
            </a:r>
            <a:r>
              <a:rPr lang="en-US" sz="1400" baseline="30000"/>
              <a:t>2</a:t>
            </a:r>
          </a:p>
          <a:p>
            <a:endParaRPr lang="en-GB" sz="1400"/>
          </a:p>
        </p:txBody>
      </p:sp>
      <p:sp>
        <p:nvSpPr>
          <p:cNvPr id="22" name="Content Placeholder 21">
            <a:extLst>
              <a:ext uri="{FF2B5EF4-FFF2-40B4-BE49-F238E27FC236}">
                <a16:creationId xmlns:a16="http://schemas.microsoft.com/office/drawing/2014/main" id="{0112D776-B241-9180-52B5-FFBCE3129196}"/>
              </a:ext>
            </a:extLst>
          </p:cNvPr>
          <p:cNvSpPr>
            <a:spLocks noGrp="1"/>
          </p:cNvSpPr>
          <p:nvPr>
            <p:ph sz="half" idx="22"/>
          </p:nvPr>
        </p:nvSpPr>
        <p:spPr/>
        <p:txBody>
          <a:bodyPr/>
          <a:lstStyle/>
          <a:p>
            <a:pPr marL="0" indent="0" algn="ctr">
              <a:buNone/>
            </a:pPr>
            <a:r>
              <a:rPr lang="en-US" sz="1400" b="1" dirty="0"/>
              <a:t>Multiple sclerosis (MS)</a:t>
            </a:r>
          </a:p>
          <a:p>
            <a:r>
              <a:rPr lang="en-US" sz="1400" dirty="0"/>
              <a:t>The prevalence of any current anxiety disorder, current GAD, and current panic disorder, were high in one study of people with MS (ranging from 4.5–9.9%)</a:t>
            </a:r>
            <a:r>
              <a:rPr lang="en-US" sz="1400" baseline="30000" dirty="0"/>
              <a:t>3</a:t>
            </a:r>
          </a:p>
          <a:p>
            <a:r>
              <a:rPr lang="en-US" sz="1400" dirty="0"/>
              <a:t>The presence of anxiety and current diagnosis of an anxiety disorder is associated with lower cognitive function in patients with MS, but improved treatment of anxiety may improve cognitive symptoms in those patients</a:t>
            </a:r>
            <a:r>
              <a:rPr lang="en-US" sz="1400" baseline="30000" dirty="0"/>
              <a:t>4</a:t>
            </a:r>
          </a:p>
          <a:p>
            <a:endParaRPr lang="en-GB" sz="1400" dirty="0"/>
          </a:p>
        </p:txBody>
      </p:sp>
      <p:sp>
        <p:nvSpPr>
          <p:cNvPr id="20" name="Text Placeholder 19">
            <a:extLst>
              <a:ext uri="{FF2B5EF4-FFF2-40B4-BE49-F238E27FC236}">
                <a16:creationId xmlns:a16="http://schemas.microsoft.com/office/drawing/2014/main" id="{C084C692-CC4D-983C-A320-AF00CECDD282}"/>
              </a:ext>
            </a:extLst>
          </p:cNvPr>
          <p:cNvSpPr>
            <a:spLocks noGrp="1"/>
          </p:cNvSpPr>
          <p:nvPr>
            <p:ph type="body" sz="quarter" idx="18"/>
          </p:nvPr>
        </p:nvSpPr>
        <p:spPr/>
        <p:txBody>
          <a:bodyPr/>
          <a:lstStyle/>
          <a:p>
            <a:r>
              <a:rPr lang="en-GB" dirty="0"/>
              <a:t>GAD=generalized anxiety disorder; PD=Parkinson’s disease; MS=multiple sclerosis</a:t>
            </a:r>
          </a:p>
          <a:p>
            <a:endParaRPr lang="en-GB" dirty="0"/>
          </a:p>
          <a:p>
            <a:r>
              <a:rPr lang="en-GB" dirty="0"/>
              <a:t>1. Tuft et al. </a:t>
            </a:r>
            <a:r>
              <a:rPr lang="en-GB" dirty="0" err="1"/>
              <a:t>Tidsskr</a:t>
            </a:r>
            <a:r>
              <a:rPr lang="en-GB" dirty="0"/>
              <a:t> Nor </a:t>
            </a:r>
            <a:r>
              <a:rPr lang="en-GB" dirty="0" err="1"/>
              <a:t>Laegeforen</a:t>
            </a:r>
            <a:r>
              <a:rPr lang="en-GB" dirty="0"/>
              <a:t> 2018;138(17); 2. Jansen et al. Epilepsy </a:t>
            </a:r>
            <a:r>
              <a:rPr lang="en-GB" dirty="0" err="1"/>
              <a:t>Behav</a:t>
            </a:r>
            <a:r>
              <a:rPr lang="en-GB" dirty="0"/>
              <a:t> 2019;94:288–296; 3. Marrie et al. Mult </a:t>
            </a:r>
            <a:r>
              <a:rPr lang="en-GB" dirty="0" err="1"/>
              <a:t>Scler</a:t>
            </a:r>
            <a:r>
              <a:rPr lang="en-GB" dirty="0"/>
              <a:t> </a:t>
            </a:r>
            <a:r>
              <a:rPr lang="en-GB" dirty="0" err="1"/>
              <a:t>Relat</a:t>
            </a:r>
            <a:r>
              <a:rPr lang="en-GB" dirty="0"/>
              <a:t> </a:t>
            </a:r>
            <a:r>
              <a:rPr lang="en-GB" dirty="0" err="1"/>
              <a:t>Disord</a:t>
            </a:r>
            <a:r>
              <a:rPr lang="en-GB" dirty="0"/>
              <a:t> 2019;27:164–170; </a:t>
            </a:r>
            <a:br>
              <a:rPr lang="en-GB" dirty="0"/>
            </a:br>
            <a:r>
              <a:rPr lang="en-GB" dirty="0"/>
              <a:t>4. Whitehouse et al. Neurology 2019;92(5):e406–e417; 5. </a:t>
            </a:r>
            <a:r>
              <a:rPr lang="lv-LV" dirty="0"/>
              <a:t>Smeltere </a:t>
            </a:r>
            <a:r>
              <a:rPr lang="en-GB" dirty="0"/>
              <a:t>et al. </a:t>
            </a:r>
            <a:r>
              <a:rPr lang="lv-LV" dirty="0"/>
              <a:t>Brain Behav 2017;7(9):e00781</a:t>
            </a:r>
            <a:r>
              <a:rPr lang="en-GB" dirty="0"/>
              <a:t>; 6. </a:t>
            </a:r>
            <a:r>
              <a:rPr lang="lv-LV" dirty="0"/>
              <a:t>Rana </a:t>
            </a:r>
            <a:r>
              <a:rPr lang="en-GB" dirty="0"/>
              <a:t>et al. </a:t>
            </a:r>
            <a:r>
              <a:rPr lang="lv-LV" dirty="0"/>
              <a:t>J Neurosci Rural Pract 2018;9(3):287–290</a:t>
            </a:r>
          </a:p>
        </p:txBody>
      </p:sp>
      <p:sp>
        <p:nvSpPr>
          <p:cNvPr id="18" name="Slide Number Placeholder 17">
            <a:extLst>
              <a:ext uri="{FF2B5EF4-FFF2-40B4-BE49-F238E27FC236}">
                <a16:creationId xmlns:a16="http://schemas.microsoft.com/office/drawing/2014/main" id="{0419E870-740F-1376-9F1C-B72DFBB9A8ED}"/>
              </a:ext>
            </a:extLst>
          </p:cNvPr>
          <p:cNvSpPr>
            <a:spLocks noGrp="1"/>
          </p:cNvSpPr>
          <p:nvPr>
            <p:ph type="sldNum" sz="quarter" idx="4"/>
          </p:nvPr>
        </p:nvSpPr>
        <p:spPr/>
        <p:txBody>
          <a:bodyPr/>
          <a:lstStyle/>
          <a:p>
            <a:fld id="{6DBC486D-4FAB-B746-8B02-8D7C842291C6}" type="slidenum">
              <a:rPr lang="en-US" smtClean="0"/>
              <a:pPr/>
              <a:t>16</a:t>
            </a:fld>
            <a:endParaRPr lang="en-US"/>
          </a:p>
        </p:txBody>
      </p:sp>
    </p:spTree>
    <p:extLst>
      <p:ext uri="{BB962C8B-B14F-4D97-AF65-F5344CB8AC3E}">
        <p14:creationId xmlns:p14="http://schemas.microsoft.com/office/powerpoint/2010/main" val="1503231094"/>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schemas.microsoft.com/office/2006/documentManagement/types"/>
    <ds:schemaRef ds:uri="08562aa6-c0ad-4fb9-8a82-15409d3a28b4"/>
    <ds:schemaRef ds:uri="http://purl.org/dc/dcmitype/"/>
    <ds:schemaRef ds:uri="http://purl.org/dc/terms/"/>
    <ds:schemaRef ds:uri="28627d7c-4416-4bc1-86cf-ca6c3a42a8f2"/>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318</TotalTime>
  <Words>7811</Words>
  <Application>Microsoft Office PowerPoint</Application>
  <PresentationFormat>Widescreen</PresentationFormat>
  <Paragraphs>728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Neurotorium - PowerPoint-Skabelon - 2022-01-28</vt:lpstr>
      <vt:lpstr>PowerPoint Presentation</vt:lpstr>
      <vt:lpstr>Defining comorbidity</vt:lpstr>
      <vt:lpstr>Comorbidity in people with anxiety disorders</vt:lpstr>
      <vt:lpstr>Clinical implications of comorbidity in anxiety disorders</vt:lpstr>
      <vt:lpstr>Psychiatric and neurological comorbidities of anxiety disorders</vt:lpstr>
      <vt:lpstr>Common conditions comorbid with anxiety disorders</vt:lpstr>
      <vt:lpstr>Mutual comorbidity of different anxiety disorders</vt:lpstr>
      <vt:lpstr>Clinical complications of mutual comorbidity in anxiety disorders</vt:lpstr>
      <vt:lpstr>Anxiety disorders and depression</vt:lpstr>
      <vt:lpstr>Anxiety disorders and substance-use disorders</vt:lpstr>
      <vt:lpstr>Anxiety disorders and personality disorders</vt:lpstr>
      <vt:lpstr>The clinical importance of comorbid personality disorders</vt:lpstr>
      <vt:lpstr>Anxiety disorders and autism</vt:lpstr>
      <vt:lpstr>Somatic comorbidities and           co-conditions of anxiety disorders</vt:lpstr>
      <vt:lpstr>Co-occurrence of somatic illnesses and anxiety disorders</vt:lpstr>
      <vt:lpstr>Neurological diseases and anxiety disorders</vt:lpstr>
      <vt:lpstr>Cardiovascular diseases and anxiety disorders</vt:lpstr>
      <vt:lpstr>Cancer and anxiety disorders</vt:lpstr>
      <vt:lpstr>Diabetes and anxiety disorders</vt:lpstr>
      <vt:lpstr>Pain and anxiety disorders</vt:lpstr>
      <vt:lpstr>Pregnancy and anxiety disorders</vt:lpstr>
      <vt:lpstr>Important issues in patients with anxiety and somatic comorbidities</vt:lpstr>
      <vt:lpstr>Diagnostic issues of comorbidity</vt:lpstr>
      <vt:lpstr>Summary</vt:lpstr>
      <vt:lpstr>Summary</vt:lpstr>
      <vt:lpstr>Almost all authors conclude that anxiety symptoms and anxiety disorders are inadequately evaluated and treated in clinical practice in the context of various medical diseases. This could be due to general attitude in considering anxiety as a natural consequence of suffering, the lack of training in the area of psychopathology, the lack of time in very busy clinics and so on  As a result, this neglect of the role of anxiety and its treatment in patients with medical diseases should be re-evaluated, and researchers and clinicians should broaden their scope in assessing and treating anxiety and related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Rachel Jagger</cp:lastModifiedBy>
  <cp:revision>13</cp:revision>
  <dcterms:created xsi:type="dcterms:W3CDTF">2022-12-01T09:25:49Z</dcterms:created>
  <dcterms:modified xsi:type="dcterms:W3CDTF">2025-08-01T07:11:51Z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