
<file path=[Content_Types].xml><?xml version="1.0" encoding="utf-8"?>
<Types xmlns="http://schemas.openxmlformats.org/package/2006/content-types">
  <Default Extension="xml" ContentType="application/vnd.openxmlformats-officedocument.extended-properties+xml"/>
  <Default Extension="xlsx" ContentType="application/vnd.openxmlformats-officedocument.spreadsheetml.sheet"/>
  <Default Extension="png" ContentType="image/png"/>
  <Default Extension="svg" ContentType="image/svg+xml"/>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viewProps.xml" ContentType="application/vnd.openxmlformats-officedocument.presentationml.viewProps+xml"/>
  <Override PartName="/ppt/presProps.xml" ContentType="application/vnd.openxmlformats-officedocument.presentationml.presProps+xml"/>
  <Override PartName="/customXml/item2.xml" ContentType="application/xml"/>
  <Override PartName="/customXml/itemProps2.xml" ContentType="application/vnd.openxmlformats-officedocument.customXmlProperties+xml"/>
  <Override PartName="/customXml/item1.xml" ContentType="application/xml"/>
  <Override PartName="/customXml/itemProps1.xml" ContentType="application/vnd.openxmlformats-officedocument.customXmlProperties+xml"/>
  <Override PartName="/ppt/commentAuthors.xml" ContentType="application/vnd.openxmlformats-officedocument.presentationml.commentAuthors+xml"/>
  <Override PartName="/ppt/authors.xml" ContentType="application/vnd.ms-powerpoint.authors+xml"/>
  <Override PartName="/ppt/slides/slide19.xml" ContentType="application/vnd.openxmlformats-officedocument.presentationml.slide+xml"/>
  <Override PartName="/ppt/charts/chart3.xml" ContentType="application/vnd.openxmlformats-officedocument.drawingml.chart+xml"/>
  <Override PartName="/ppt/charts/colors3.xml" ContentType="application/vnd.ms-office.chartcolorstyle+xml"/>
  <Override PartName="/ppt/charts/style3.xml" ContentType="application/vnd.ms-office.chartstyle+xml"/>
  <Override PartName="/ppt/notesSlides/notesSlide19.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ableStyles.xml" ContentType="application/vnd.openxmlformats-officedocument.presentationml.tableStyles+xml"/>
  <Override PartName="/customXml/item3.xml" ContentType="application/xml"/>
  <Override PartName="/customXml/itemProps3.xml" ContentType="application/vnd.openxmlformats-officedocument.customXmlProperties+xml"/>
  <Override PartName="/docProps/custom.xml" ContentType="application/vnd.openxmlformats-officedocument.custom-properties+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 Type="http://schemas.openxmlformats.org/officeDocument/2006/relationships/custom-properties" Target="/docProps/custom.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31"/>
  </p:notesMasterIdLst>
  <p:sldIdLst>
    <p:sldId id="27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B81437-613F-A4F1-739F-9D8EF4ADACA4}" name="KD" initials="KD" userId="KD" providerId="None"/>
  <p188:author id="{6A82CB39-BC0E-B291-2729-B0EE88F28A76}" name="Sam Kew" initials="SK" userId="Sam Kew" providerId="None"/>
  <p188:author id="{41DB9F62-204C-19DC-636D-A1B2049BF9B5}" name="Rob Campbell" initials="RC" userId="Rob Campbell" providerId="None"/>
  <p188:author id="{F286F46B-D11B-7411-908D-9B4A368D0C37}" name="Chris Edge" initials="CE" userId="S::Chris.Edge@primeglobalpeople.com::9878e1fe-fc43-4c11-846c-29f97c46eb4b" providerId="AD"/>
  <p188:author id="{62E723AE-9468-6AF4-9FB1-9993C575DEE3}" name="Rachel Jagger" initials="RJ" userId="Rachel Jagger" providerId="None"/>
  <p188:author id="{548E33BE-41FD-592C-5C8D-31BD765ADCA9}" name="Cambridge" initials="CB" userId="Cambridge" providerId="None"/>
  <p188:author id="{5ACDF9C1-C97A-4004-6B13-08511EB5CE41}" name="Rachel Jagger" initials="RJ" userId="S::Rachel.Jagger@primeglobalpeople.com::cf4acb15-657a-45e0-bad4-d602a69c1922" providerId="AD"/>
  <p188:author id="{6DA543E5-BBF9-C2D7-E64D-9A05235F1911}" name="Microsoft account" initials="Ma" userId="402e67764050f687"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account" initials="Ma" lastIdx="9" clrIdx="0">
    <p:extLst>
      <p:ext uri="{19B8F6BF-5375-455C-9EA6-DF929625EA0E}">
        <p15:presenceInfo xmlns:p15="http://schemas.microsoft.com/office/powerpoint/2012/main" userId="402e67764050f687" providerId="Windows Live"/>
      </p:ext>
    </p:extLst>
  </p:cmAuthor>
  <p:cmAuthor id="2" name="KD" initials="KD" lastIdx="3" clrIdx="1">
    <p:extLst>
      <p:ext uri="{19B8F6BF-5375-455C-9EA6-DF929625EA0E}">
        <p15:presenceInfo xmlns:p15="http://schemas.microsoft.com/office/powerpoint/2012/main" userId="K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9CBB"/>
    <a:srgbClr val="CBD8E4"/>
    <a:srgbClr val="DFE6E3"/>
    <a:srgbClr val="99B3A8"/>
    <a:srgbClr val="FFFFFF"/>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4" autoAdjust="0"/>
    <p:restoredTop sz="79613" autoAdjust="0"/>
  </p:normalViewPr>
  <p:slideViewPr>
    <p:cSldViewPr snapToGrid="0">
      <p:cViewPr>
        <p:scale>
          <a:sx n="66" d="100"/>
          <a:sy n="66" d="100"/>
        </p:scale>
        <p:origin x="2412" y="474"/>
      </p:cViewPr>
      <p:guideLst/>
    </p:cSldViewPr>
  </p:slideViewPr>
  <p:notesTextViewPr>
    <p:cViewPr>
      <p:scale>
        <a:sx n="1" d="1"/>
        <a:sy n="1" d="1"/>
      </p:scale>
      <p:origin x="0" y="0"/>
    </p:cViewPr>
  </p:notesTextViewPr>
  <p:sorterViewPr>
    <p:cViewPr>
      <p:scale>
        <a:sx n="100" d="100"/>
        <a:sy n="100" d="100"/>
      </p:scale>
      <p:origin x="0" y="-4300"/>
    </p:cViewPr>
  </p:sorterViewPr>
  <p:notesViewPr>
    <p:cSldViewPr snapToGrid="0">
      <p:cViewPr>
        <p:scale>
          <a:sx n="71" d="100"/>
          <a:sy n="71" d="100"/>
        </p:scale>
        <p:origin x="4098" y="378"/>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viewProps" Target="/ppt/viewProps.xml" Id="rId34" /><Relationship Type="http://schemas.openxmlformats.org/officeDocument/2006/relationships/presProps" Target="/ppt/presProps.xml" Id="rId33" /><Relationship Type="http://schemas.openxmlformats.org/officeDocument/2006/relationships/customXml" Target="/customXml/item2.xml" Id="rId2" /><Relationship Type="http://schemas.openxmlformats.org/officeDocument/2006/relationships/customXml" Target="/customXml/item1.xml" Id="rId1" /><Relationship Type="http://schemas.openxmlformats.org/officeDocument/2006/relationships/commentAuthors" Target="/ppt/commentAuthors.xml" Id="rId32" /><Relationship Type="http://schemas.microsoft.com/office/2018/10/relationships/authors" Target="/ppt/authors.xml" Id="rId37" /><Relationship Type="http://schemas.openxmlformats.org/officeDocument/2006/relationships/slide" Target="/ppt/slides/slide19.xml" Id="rId23" /><Relationship Type="http://schemas.openxmlformats.org/officeDocument/2006/relationships/tableStyles" Target="/ppt/tableStyles.xml" Id="rId36" /><Relationship Type="http://schemas.openxmlformats.org/officeDocument/2006/relationships/notesMaster" Target="/ppt/notesMasters/notesMaster1.xml" Id="rId31" /><Relationship Type="http://schemas.openxmlformats.org/officeDocument/2006/relationships/slideMaster" Target="/ppt/slideMasters/slideMaster1.xml" Id="rId4" /><Relationship Type="http://schemas.openxmlformats.org/officeDocument/2006/relationships/theme" Target="/ppt/theme/theme1.xml" Id="rId35" /><Relationship Type="http://schemas.openxmlformats.org/officeDocument/2006/relationships/customXml" Target="/customXml/item3.xml" Id="rId3" /></Relationships>
</file>

<file path=ppt/charts/_rels/chart3.xml.rels>&#65279;<?xml version="1.0" encoding="utf-8"?><Relationships xmlns="http://schemas.openxmlformats.org/package/2006/relationships"><Relationship Type="http://schemas.openxmlformats.org/officeDocument/2006/relationships/package" Target="/ppt/embeddings/Microsoft_Excel_Worksheet2.xlsx" Id="rId3" /><Relationship Type="http://schemas.microsoft.com/office/2011/relationships/chartColorStyle" Target="/ppt/charts/colors3.xml" Id="rId2" /><Relationship Type="http://schemas.microsoft.com/office/2011/relationships/chartStyle" Target="/ppt/charts/style3.xml" Id="rId1" /></Relationships>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644844394450687E-2"/>
          <c:y val="7.2285893069373455E-2"/>
          <c:w val="0.81933618297712785"/>
          <c:h val="0.81073222407471957"/>
        </c:manualLayout>
      </c:layout>
      <c:scatterChart>
        <c:scatterStyle val="lineMarker"/>
        <c:varyColors val="0"/>
        <c:ser>
          <c:idx val="0"/>
          <c:order val="0"/>
          <c:tx>
            <c:strRef>
              <c:f>Sheet1!$B$1</c:f>
              <c:strCache>
                <c:ptCount val="1"/>
                <c:pt idx="0">
                  <c:v>Y-Values</c:v>
                </c:pt>
              </c:strCache>
            </c:strRef>
          </c:tx>
          <c:spPr>
            <a:ln w="25400" cap="rnd">
              <a:noFill/>
              <a:round/>
            </a:ln>
            <a:effectLst/>
          </c:spPr>
          <c:marker>
            <c:symbol val="square"/>
            <c:size val="8"/>
            <c:spPr>
              <a:solidFill>
                <a:schemeClr val="accent5"/>
              </a:solidFill>
              <a:ln w="9525">
                <a:solidFill>
                  <a:schemeClr val="accent5"/>
                </a:solidFill>
                <a:round/>
              </a:ln>
              <a:effectLst/>
            </c:spPr>
          </c:marker>
          <c:dPt>
            <c:idx val="0"/>
            <c:marker>
              <c:symbol val="diamond"/>
              <c:size val="15"/>
              <c:spPr>
                <a:solidFill>
                  <a:schemeClr val="accent5">
                    <a:lumMod val="50000"/>
                  </a:schemeClr>
                </a:solidFill>
                <a:ln w="9525">
                  <a:noFill/>
                  <a:round/>
                </a:ln>
                <a:effectLst/>
              </c:spPr>
            </c:marker>
            <c:bubble3D val="0"/>
            <c:spPr>
              <a:ln w="25400" cap="rnd">
                <a:noFill/>
                <a:round/>
              </a:ln>
              <a:effectLst/>
            </c:spPr>
            <c:extLst>
              <c:ext xmlns:c16="http://schemas.microsoft.com/office/drawing/2014/chart" uri="{C3380CC4-5D6E-409C-BE32-E72D297353CC}">
                <c16:uniqueId val="{00000001-4518-4DF0-B22C-B1B356E09608}"/>
              </c:ext>
            </c:extLst>
          </c:dPt>
          <c:dPt>
            <c:idx val="5"/>
            <c:marker>
              <c:symbol val="diamond"/>
              <c:size val="15"/>
              <c:spPr>
                <a:solidFill>
                  <a:schemeClr val="accent5">
                    <a:lumMod val="50000"/>
                  </a:schemeClr>
                </a:solidFill>
                <a:ln w="9525">
                  <a:noFill/>
                  <a:round/>
                </a:ln>
                <a:effectLst/>
              </c:spPr>
            </c:marker>
            <c:bubble3D val="0"/>
            <c:spPr>
              <a:ln w="25400" cap="rnd">
                <a:noFill/>
                <a:round/>
              </a:ln>
              <a:effectLst/>
            </c:spPr>
            <c:extLst>
              <c:ext xmlns:c16="http://schemas.microsoft.com/office/drawing/2014/chart" uri="{C3380CC4-5D6E-409C-BE32-E72D297353CC}">
                <c16:uniqueId val="{00000002-4518-4DF0-B22C-B1B356E09608}"/>
              </c:ext>
            </c:extLst>
          </c:dPt>
          <c:errBars>
            <c:errDir val="x"/>
            <c:errBarType val="both"/>
            <c:errValType val="cust"/>
            <c:noEndCap val="0"/>
            <c:plus>
              <c:numRef>
                <c:f>Sheet1!$J$2:$J$13</c:f>
                <c:numCache>
                  <c:formatCode>General</c:formatCode>
                  <c:ptCount val="12"/>
                  <c:pt idx="0">
                    <c:v>0.24</c:v>
                  </c:pt>
                  <c:pt idx="1">
                    <c:v>0.99</c:v>
                  </c:pt>
                  <c:pt idx="2">
                    <c:v>1.04</c:v>
                  </c:pt>
                  <c:pt idx="3">
                    <c:v>0.6100000000000001</c:v>
                  </c:pt>
                  <c:pt idx="4">
                    <c:v>0.25999999999999979</c:v>
                  </c:pt>
                  <c:pt idx="5">
                    <c:v>0.25</c:v>
                  </c:pt>
                  <c:pt idx="6">
                    <c:v>0.83000000000000007</c:v>
                  </c:pt>
                  <c:pt idx="7">
                    <c:v>0.36999999999999988</c:v>
                  </c:pt>
                  <c:pt idx="8">
                    <c:v>0.54</c:v>
                  </c:pt>
                  <c:pt idx="9">
                    <c:v>0.50999999999999979</c:v>
                  </c:pt>
                  <c:pt idx="10">
                    <c:v>0.36999999999999988</c:v>
                  </c:pt>
                  <c:pt idx="11">
                    <c:v>0.52</c:v>
                  </c:pt>
                </c:numCache>
              </c:numRef>
            </c:plus>
            <c:minus>
              <c:numRef>
                <c:f>Sheet1!$I$2:$I$13</c:f>
                <c:numCache>
                  <c:formatCode>General</c:formatCode>
                  <c:ptCount val="12"/>
                  <c:pt idx="0">
                    <c:v>0.20999999999999996</c:v>
                  </c:pt>
                  <c:pt idx="1">
                    <c:v>0.60000000000000009</c:v>
                  </c:pt>
                  <c:pt idx="2">
                    <c:v>0.41000000000000003</c:v>
                  </c:pt>
                  <c:pt idx="3">
                    <c:v>0.42999999999999994</c:v>
                  </c:pt>
                  <c:pt idx="4">
                    <c:v>0.2200000000000002</c:v>
                  </c:pt>
                  <c:pt idx="5">
                    <c:v>0.2200000000000002</c:v>
                  </c:pt>
                  <c:pt idx="6">
                    <c:v>0.51999999999999991</c:v>
                  </c:pt>
                  <c:pt idx="7">
                    <c:v>0.30000000000000004</c:v>
                  </c:pt>
                  <c:pt idx="8">
                    <c:v>0.37</c:v>
                  </c:pt>
                  <c:pt idx="9">
                    <c:v>0.38000000000000012</c:v>
                  </c:pt>
                  <c:pt idx="10">
                    <c:v>0.29000000000000004</c:v>
                  </c:pt>
                  <c:pt idx="11">
                    <c:v>0.35999999999999988</c:v>
                  </c:pt>
                </c:numCache>
              </c:numRef>
            </c:minus>
            <c:spPr>
              <a:noFill/>
              <a:ln w="9525">
                <a:solidFill>
                  <a:schemeClr val="tx2">
                    <a:lumMod val="75000"/>
                  </a:schemeClr>
                </a:solidFill>
                <a:round/>
              </a:ln>
              <a:effectLst/>
            </c:spPr>
          </c:errBars>
          <c:xVal>
            <c:numRef>
              <c:f>Sheet1!$A$2:$A$13</c:f>
              <c:numCache>
                <c:formatCode>General</c:formatCode>
                <c:ptCount val="12"/>
                <c:pt idx="0">
                  <c:v>1.4</c:v>
                </c:pt>
                <c:pt idx="1">
                  <c:v>1.57</c:v>
                </c:pt>
                <c:pt idx="2">
                  <c:v>0.67</c:v>
                </c:pt>
                <c:pt idx="3">
                  <c:v>1.41</c:v>
                </c:pt>
                <c:pt idx="4">
                  <c:v>1.37</c:v>
                </c:pt>
                <c:pt idx="5">
                  <c:v>1.36</c:v>
                </c:pt>
                <c:pt idx="6">
                  <c:v>1.4</c:v>
                </c:pt>
                <c:pt idx="7">
                  <c:v>1.3</c:v>
                </c:pt>
                <c:pt idx="8">
                  <c:v>1.27</c:v>
                </c:pt>
                <c:pt idx="9">
                  <c:v>1.62</c:v>
                </c:pt>
                <c:pt idx="10">
                  <c:v>1.32</c:v>
                </c:pt>
                <c:pt idx="11">
                  <c:v>1.1499999999999999</c:v>
                </c:pt>
              </c:numCache>
            </c:numRef>
          </c:xVal>
          <c:yVal>
            <c:numRef>
              <c:f>Sheet1!$B$2:$B$13</c:f>
              <c:numCache>
                <c:formatCode>General</c:formatCode>
                <c:ptCount val="12"/>
                <c:pt idx="0">
                  <c:v>11.5</c:v>
                </c:pt>
                <c:pt idx="1">
                  <c:v>10.5</c:v>
                </c:pt>
                <c:pt idx="2">
                  <c:v>9.5</c:v>
                </c:pt>
                <c:pt idx="3">
                  <c:v>8.5</c:v>
                </c:pt>
                <c:pt idx="4">
                  <c:v>7.5</c:v>
                </c:pt>
                <c:pt idx="5">
                  <c:v>6.5</c:v>
                </c:pt>
                <c:pt idx="6">
                  <c:v>5.5</c:v>
                </c:pt>
                <c:pt idx="7">
                  <c:v>4.5</c:v>
                </c:pt>
                <c:pt idx="8">
                  <c:v>3.5</c:v>
                </c:pt>
                <c:pt idx="9">
                  <c:v>2.5</c:v>
                </c:pt>
                <c:pt idx="10">
                  <c:v>1.5</c:v>
                </c:pt>
                <c:pt idx="11">
                  <c:v>0.5</c:v>
                </c:pt>
              </c:numCache>
            </c:numRef>
          </c:yVal>
          <c:smooth val="0"/>
          <c:extLst>
            <c:ext xmlns:c16="http://schemas.microsoft.com/office/drawing/2014/chart" uri="{C3380CC4-5D6E-409C-BE32-E72D297353CC}">
              <c16:uniqueId val="{00000000-4518-4DF0-B22C-B1B356E09608}"/>
            </c:ext>
          </c:extLst>
        </c:ser>
        <c:dLbls>
          <c:showLegendKey val="0"/>
          <c:showVal val="0"/>
          <c:showCatName val="0"/>
          <c:showSerName val="0"/>
          <c:showPercent val="0"/>
          <c:showBubbleSize val="0"/>
        </c:dLbls>
        <c:axId val="2004003487"/>
        <c:axId val="2004002047"/>
      </c:scatterChart>
      <c:valAx>
        <c:axId val="2004003487"/>
        <c:scaling>
          <c:orientation val="minMax"/>
        </c:scaling>
        <c:delete val="0"/>
        <c:axPos val="b"/>
        <c:numFmt formatCode="#,##0.0" sourceLinked="0"/>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de-DE"/>
          </a:p>
        </c:txPr>
        <c:crossAx val="2004002047"/>
        <c:crosses val="autoZero"/>
        <c:crossBetween val="midCat"/>
      </c:valAx>
      <c:valAx>
        <c:axId val="2004002047"/>
        <c:scaling>
          <c:orientation val="minMax"/>
          <c:max val="12"/>
        </c:scaling>
        <c:delete val="1"/>
        <c:axPos val="l"/>
        <c:numFmt formatCode="General" sourceLinked="1"/>
        <c:majorTickMark val="out"/>
        <c:minorTickMark val="none"/>
        <c:tickLblPos val="nextTo"/>
        <c:crossAx val="2004003487"/>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3.xml><?xml version="1.0" encoding="utf-8"?>
<cs:chartStyle xmlns:cs="http://schemas.microsoft.com/office/drawing/2012/chartStyle" xmlns:a="http://schemas.openxmlformats.org/drawingml/2006/main" id="24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1197" kern="1200"/>
  </cs:valueAxis>
  <cs:wall>
    <cs:lnRef idx="0"/>
    <cs:fillRef idx="0"/>
    <cs:effectRef idx="0"/>
    <cs:fontRef idx="minor">
      <a:schemeClr val="tx2"/>
    </cs:fontRef>
  </cs:wall>
</cs:chartStyl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8/1/2025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9.xml.rels>&#65279;<?xml version="1.0" encoding="utf-8"?><Relationships xmlns="http://schemas.openxmlformats.org/package/2006/relationships"><Relationship Type="http://schemas.openxmlformats.org/officeDocument/2006/relationships/slide" Target="/ppt/slides/slide19.xml" Id="rId2" /><Relationship Type="http://schemas.openxmlformats.org/officeDocument/2006/relationships/notesMaster" Target="/ppt/notesMasters/notesMaster1.xml" Id="rId1" /></Relationship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Anxiety and anxiety disorders are associated with diabetes, as diabetes appears to increase the risk of experiencing anxiety.</a:t>
            </a:r>
            <a:r>
              <a:rPr lang="en-GB" baseline="30000" dirty="0"/>
              <a:t>2,3</a:t>
            </a:r>
          </a:p>
          <a:p>
            <a:endParaRPr lang="en-GB" dirty="0"/>
          </a:p>
          <a:p>
            <a:r>
              <a:rPr lang="en-GB" dirty="0"/>
              <a:t>References:</a:t>
            </a:r>
          </a:p>
          <a:p>
            <a:pPr marL="228600" indent="-228600">
              <a:buFont typeface="+mj-lt"/>
              <a:buAutoNum type="arabicPeriod"/>
            </a:pPr>
            <a:r>
              <a:rPr lang="en-GB" dirty="0"/>
              <a:t>Diabetes UK. </a:t>
            </a:r>
            <a:r>
              <a:rPr lang="en-US" dirty="0"/>
              <a:t>Diabetes and emotional health – a practical guide for healthcare professionals supporting adults with Type 1 and Type 2 diabetes. </a:t>
            </a:r>
            <a:r>
              <a:rPr lang="en-GB" dirty="0"/>
              <a:t>Chapter 7 – anxiety disorders. Available at: https://www.diabetes.org.uk/for-professionals/improving-care/good-practice/psychological-care/emotional-health-professionals-guide/chapter-7-anxiety. Accessed March 2025.</a:t>
            </a:r>
          </a:p>
          <a:p>
            <a:pPr marL="228600" indent="-228600">
              <a:buFont typeface="+mj-lt"/>
              <a:buAutoNum type="arabicPeriod"/>
            </a:pPr>
            <a:r>
              <a:rPr lang="en-GB" dirty="0"/>
              <a:t>Aftab A, Bhat C, </a:t>
            </a:r>
            <a:r>
              <a:rPr lang="en-GB" dirty="0" err="1"/>
              <a:t>Gunzler</a:t>
            </a:r>
            <a:r>
              <a:rPr lang="en-GB" dirty="0"/>
              <a:t> D, et al. Associations among comorbid anxiety, psychiatric symptomatology, and diabetic control in a population with serious mental illness and diabetes: findings from an interventional randomized controlled trial. Int J Psychiatry Med 2018; 53 (3): 126–140.</a:t>
            </a:r>
          </a:p>
          <a:p>
            <a:pPr marL="228600" indent="-228600">
              <a:buFont typeface="+mj-lt"/>
              <a:buAutoNum type="arabicPeriod"/>
            </a:pPr>
            <a:r>
              <a:rPr lang="en-GB" dirty="0"/>
              <a:t>Boden MT. Prevalence of mental disorders and related functioning and treatment engagement among people with diabetes. J </a:t>
            </a:r>
            <a:r>
              <a:rPr lang="en-GB" dirty="0" err="1"/>
              <a:t>Psychosom</a:t>
            </a:r>
            <a:r>
              <a:rPr lang="en-GB" dirty="0"/>
              <a:t> Res 2018; 106: 62–69.</a:t>
            </a:r>
          </a:p>
        </p:txBody>
      </p:sp>
      <p:sp>
        <p:nvSpPr>
          <p:cNvPr id="4" name="Slide Number Placeholder 3"/>
          <p:cNvSpPr>
            <a:spLocks noGrp="1"/>
          </p:cNvSpPr>
          <p:nvPr>
            <p:ph type="sldNum" sz="quarter" idx="5"/>
          </p:nvPr>
        </p:nvSpPr>
        <p:spPr/>
        <p:txBody>
          <a:bodyPr/>
          <a:lstStyle/>
          <a:p>
            <a:fld id="{0D721F48-A6A6-4C52-B94D-420AADA25D47}" type="slidenum">
              <a:rPr lang="en-US" smtClean="0"/>
              <a:t>19</a:t>
            </a:fld>
            <a:endParaRPr lang="en-US"/>
          </a:p>
        </p:txBody>
      </p:sp>
    </p:spTree>
    <p:extLst>
      <p:ext uri="{BB962C8B-B14F-4D97-AF65-F5344CB8AC3E}">
        <p14:creationId xmlns:p14="http://schemas.microsoft.com/office/powerpoint/2010/main" val="2707613617"/>
      </p:ext>
    </p:extLst>
  </p:cSld>
  <p:clrMapOvr>
    <a:masterClrMapping/>
  </p:clrMapOvr>
</p:note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6571401"/>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theme" Target="/ppt/theme/theme1.xml" Id="rId37" /><Relationship Type="http://schemas.openxmlformats.org/officeDocument/2006/relationships/slideLayout" Target="/ppt/slideLayouts/slideLayout4.xml" Id="rId4"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4" r:id="rId4"/>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9.xml.rels>&#65279;<?xml version="1.0" encoding="utf-8"?><Relationships xmlns="http://schemas.openxmlformats.org/package/2006/relationships"><Relationship Type="http://schemas.openxmlformats.org/officeDocument/2006/relationships/chart" Target="/ppt/charts/chart3.xml" Id="rId3" /><Relationship Type="http://schemas.openxmlformats.org/officeDocument/2006/relationships/notesSlide" Target="/ppt/notesSlides/notesSlide19.xml" Id="rId2" /><Relationship Type="http://schemas.openxmlformats.org/officeDocument/2006/relationships/slideLayout" Target="/ppt/slideLayouts/slideLayout4.xml" Id="rId1" /></Relationships>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669695C8-A1CA-9B32-1227-10E626ABC784}"/>
              </a:ext>
            </a:extLst>
          </p:cNvPr>
          <p:cNvSpPr>
            <a:spLocks noGrp="1"/>
          </p:cNvSpPr>
          <p:nvPr>
            <p:ph type="body" sz="quarter" idx="17"/>
          </p:nvPr>
        </p:nvSpPr>
        <p:spPr/>
        <p:txBody>
          <a:bodyPr/>
          <a:lstStyle/>
          <a:p>
            <a:r>
              <a:rPr lang="en-US" dirty="0"/>
              <a:t>Anxiety disorders – Comorbidities</a:t>
            </a:r>
          </a:p>
        </p:txBody>
      </p:sp>
      <p:sp>
        <p:nvSpPr>
          <p:cNvPr id="2" name="Naslov 1">
            <a:extLst>
              <a:ext uri="{FF2B5EF4-FFF2-40B4-BE49-F238E27FC236}">
                <a16:creationId xmlns:a16="http://schemas.microsoft.com/office/drawing/2014/main" id="{87034FF7-4983-2777-C2AD-5C6D8B083983}"/>
              </a:ext>
            </a:extLst>
          </p:cNvPr>
          <p:cNvSpPr>
            <a:spLocks noGrp="1"/>
          </p:cNvSpPr>
          <p:nvPr>
            <p:ph type="title"/>
          </p:nvPr>
        </p:nvSpPr>
        <p:spPr/>
        <p:txBody>
          <a:bodyPr/>
          <a:lstStyle/>
          <a:p>
            <a:r>
              <a:rPr lang="en-GB"/>
              <a:t>Diabetes and anxiety disorders</a:t>
            </a:r>
            <a:endParaRPr lang="sr-Latn-RS"/>
          </a:p>
        </p:txBody>
      </p:sp>
      <p:sp>
        <p:nvSpPr>
          <p:cNvPr id="3" name="Čuvar mesta za sadržaj 2">
            <a:extLst>
              <a:ext uri="{FF2B5EF4-FFF2-40B4-BE49-F238E27FC236}">
                <a16:creationId xmlns:a16="http://schemas.microsoft.com/office/drawing/2014/main" id="{997956BF-C152-0A8F-C610-BC7907A36E61}"/>
              </a:ext>
            </a:extLst>
          </p:cNvPr>
          <p:cNvSpPr>
            <a:spLocks noGrp="1"/>
          </p:cNvSpPr>
          <p:nvPr>
            <p:ph idx="20"/>
          </p:nvPr>
        </p:nvSpPr>
        <p:spPr/>
        <p:txBody>
          <a:bodyPr>
            <a:normAutofit/>
          </a:bodyPr>
          <a:lstStyle/>
          <a:p>
            <a:pPr lvl="0"/>
            <a:r>
              <a:rPr lang="en-US" dirty="0"/>
              <a:t>As many as 1 in 5 people with diabetes experience moderate-to-severe symptoms of anxiety</a:t>
            </a:r>
            <a:r>
              <a:rPr lang="en-US" baseline="30000" dirty="0"/>
              <a:t>1</a:t>
            </a:r>
            <a:endParaRPr lang="en-US" dirty="0"/>
          </a:p>
          <a:p>
            <a:pPr lvl="0"/>
            <a:r>
              <a:rPr lang="en-US" dirty="0"/>
              <a:t>A secondary analysis of data from a 60-week study of 200 people with serious mental illness and diabetes found that </a:t>
            </a:r>
            <a:r>
              <a:rPr lang="en-US" b="1" dirty="0"/>
              <a:t>47% of the sample had ≥1 anxiety disorder</a:t>
            </a:r>
            <a:r>
              <a:rPr lang="en-US" baseline="30000" dirty="0"/>
              <a:t>2</a:t>
            </a:r>
            <a:endParaRPr lang="en-US" b="1" dirty="0"/>
          </a:p>
          <a:p>
            <a:pPr lvl="1"/>
            <a:r>
              <a:rPr lang="en-US" sz="1600" dirty="0"/>
              <a:t>Panic disorder: 15.5%</a:t>
            </a:r>
          </a:p>
          <a:p>
            <a:pPr lvl="1"/>
            <a:r>
              <a:rPr lang="pt-BR" sz="1600" dirty="0"/>
              <a:t>Agoraphobia: 18.5%</a:t>
            </a:r>
          </a:p>
          <a:p>
            <a:pPr lvl="1"/>
            <a:r>
              <a:rPr lang="pt-BR" sz="1600" dirty="0"/>
              <a:t>Social phobia: 17.5%</a:t>
            </a:r>
          </a:p>
          <a:p>
            <a:pPr lvl="1"/>
            <a:r>
              <a:rPr lang="pt-BR" sz="1600" dirty="0"/>
              <a:t>Generalized anxiety disorder: 25.5%</a:t>
            </a:r>
            <a:endParaRPr lang="en-US" sz="1600" dirty="0"/>
          </a:p>
          <a:p>
            <a:pPr lvl="0"/>
            <a:r>
              <a:rPr lang="en-US" dirty="0"/>
              <a:t>People in the study with an anxiety disorder had higher severity of illness compared with those without</a:t>
            </a:r>
            <a:r>
              <a:rPr lang="en-US" baseline="30000" dirty="0"/>
              <a:t>2</a:t>
            </a:r>
          </a:p>
          <a:p>
            <a:pPr lvl="0"/>
            <a:r>
              <a:rPr lang="en-GB" dirty="0"/>
              <a:t>Anxiety disorders in people with diabetes are common, and need to be better studied to help patients</a:t>
            </a:r>
            <a:r>
              <a:rPr lang="en-GB" baseline="30000" dirty="0"/>
              <a:t>2</a:t>
            </a:r>
            <a:endParaRPr lang="sr-Latn-RS" dirty="0"/>
          </a:p>
        </p:txBody>
      </p:sp>
      <p:sp>
        <p:nvSpPr>
          <p:cNvPr id="22" name="Content Placeholder 21">
            <a:extLst>
              <a:ext uri="{FF2B5EF4-FFF2-40B4-BE49-F238E27FC236}">
                <a16:creationId xmlns:a16="http://schemas.microsoft.com/office/drawing/2014/main" id="{D8F5CB5D-2C19-F59E-1F92-C96A1DAA6631}"/>
              </a:ext>
            </a:extLst>
          </p:cNvPr>
          <p:cNvSpPr>
            <a:spLocks noGrp="1"/>
          </p:cNvSpPr>
          <p:nvPr>
            <p:ph idx="21"/>
          </p:nvPr>
        </p:nvSpPr>
        <p:spPr/>
        <p:txBody>
          <a:bodyPr/>
          <a:lstStyle/>
          <a:p>
            <a:r>
              <a:rPr lang="en-US" dirty="0"/>
              <a:t>An analysis of the NESARC-III dataset, including 36,138 people with diabetes, found many types of mood and anxiety disorder were prevalent in the sample:</a:t>
            </a:r>
            <a:r>
              <a:rPr lang="en-US" baseline="30000" dirty="0"/>
              <a:t>3</a:t>
            </a:r>
            <a:endParaRPr lang="en-US" dirty="0"/>
          </a:p>
          <a:p>
            <a:endParaRPr lang="en-GB" dirty="0"/>
          </a:p>
          <a:p>
            <a:endParaRPr lang="en-GB" dirty="0"/>
          </a:p>
          <a:p>
            <a:endParaRPr lang="en-GB" dirty="0"/>
          </a:p>
          <a:p>
            <a:endParaRPr lang="en-GB" dirty="0"/>
          </a:p>
          <a:p>
            <a:endParaRPr lang="en-US" dirty="0"/>
          </a:p>
          <a:p>
            <a:endParaRPr lang="en-US" dirty="0"/>
          </a:p>
          <a:p>
            <a:endParaRPr lang="en-US" dirty="0"/>
          </a:p>
        </p:txBody>
      </p:sp>
      <p:sp>
        <p:nvSpPr>
          <p:cNvPr id="13" name="Text Placeholder 12">
            <a:extLst>
              <a:ext uri="{FF2B5EF4-FFF2-40B4-BE49-F238E27FC236}">
                <a16:creationId xmlns:a16="http://schemas.microsoft.com/office/drawing/2014/main" id="{93CC96BE-2E04-00C8-499F-389D8B014762}"/>
              </a:ext>
            </a:extLst>
          </p:cNvPr>
          <p:cNvSpPr>
            <a:spLocks noGrp="1"/>
          </p:cNvSpPr>
          <p:nvPr>
            <p:ph type="body" sz="quarter" idx="18"/>
          </p:nvPr>
        </p:nvSpPr>
        <p:spPr>
          <a:xfrm>
            <a:off x="539749" y="6102000"/>
            <a:ext cx="9683751" cy="619200"/>
          </a:xfrm>
        </p:spPr>
        <p:txBody>
          <a:bodyPr/>
          <a:lstStyle/>
          <a:p>
            <a:r>
              <a:rPr lang="en-GB" dirty="0"/>
              <a:t>CI=confidence interval; NESARC-III=</a:t>
            </a:r>
            <a:r>
              <a:rPr lang="en-US" dirty="0"/>
              <a:t>National Epidemiologic Survey on Alcohol and Related Conditions – III; OR=odds ratio</a:t>
            </a:r>
            <a:endParaRPr lang="en-GB" dirty="0"/>
          </a:p>
          <a:p>
            <a:endParaRPr lang="en-GB" dirty="0"/>
          </a:p>
          <a:p>
            <a:r>
              <a:rPr lang="en-GB" dirty="0"/>
              <a:t>1. </a:t>
            </a:r>
            <a:r>
              <a:rPr lang="en-US" dirty="0"/>
              <a:t>Diabetes UK. https://www.diabetes.org.uk/for-professionals/improving-care/good-practice/psychological-care/emotional-health-professionals-guide/chapter-7-anxiety. Accessed Mar 2025; </a:t>
            </a:r>
          </a:p>
          <a:p>
            <a:r>
              <a:rPr lang="en-GB"/>
              <a:t>2. </a:t>
            </a:r>
            <a:r>
              <a:rPr lang="en-GB" dirty="0"/>
              <a:t>Aftab et al. Int J Psychiatry Med 2018; 53(3):126–140; 3. Boden. J </a:t>
            </a:r>
            <a:r>
              <a:rPr lang="en-GB" dirty="0" err="1"/>
              <a:t>Psychosom</a:t>
            </a:r>
            <a:r>
              <a:rPr lang="en-GB" dirty="0"/>
              <a:t> Res 2018;106:62–69</a:t>
            </a:r>
          </a:p>
        </p:txBody>
      </p:sp>
      <p:sp>
        <p:nvSpPr>
          <p:cNvPr id="14" name="Slide Number Placeholder 13">
            <a:extLst>
              <a:ext uri="{FF2B5EF4-FFF2-40B4-BE49-F238E27FC236}">
                <a16:creationId xmlns:a16="http://schemas.microsoft.com/office/drawing/2014/main" id="{5C5787F4-BAE4-2440-723D-CAB41979A77C}"/>
              </a:ext>
            </a:extLst>
          </p:cNvPr>
          <p:cNvSpPr>
            <a:spLocks noGrp="1"/>
          </p:cNvSpPr>
          <p:nvPr>
            <p:ph type="sldNum" sz="quarter" idx="4"/>
          </p:nvPr>
        </p:nvSpPr>
        <p:spPr/>
        <p:txBody>
          <a:bodyPr/>
          <a:lstStyle/>
          <a:p>
            <a:fld id="{6DBC486D-4FAB-B746-8B02-8D7C842291C6}" type="slidenum">
              <a:rPr lang="en-US" smtClean="0"/>
              <a:pPr/>
              <a:t>19</a:t>
            </a:fld>
            <a:endParaRPr lang="en-US"/>
          </a:p>
        </p:txBody>
      </p:sp>
      <p:graphicFrame>
        <p:nvGraphicFramePr>
          <p:cNvPr id="5" name="Table 4">
            <a:extLst>
              <a:ext uri="{FF2B5EF4-FFF2-40B4-BE49-F238E27FC236}">
                <a16:creationId xmlns:a16="http://schemas.microsoft.com/office/drawing/2014/main" id="{4721C056-58D2-DFB3-D27C-39DEFAE3F265}"/>
              </a:ext>
            </a:extLst>
          </p:cNvPr>
          <p:cNvGraphicFramePr>
            <a:graphicFrameLocks noGrp="1"/>
          </p:cNvGraphicFramePr>
          <p:nvPr>
            <p:extLst>
              <p:ext uri="{D42A27DB-BD31-4B8C-83A1-F6EECF244321}">
                <p14:modId xmlns:p14="http://schemas.microsoft.com/office/powerpoint/2010/main" val="196139051"/>
              </p:ext>
            </p:extLst>
          </p:nvPr>
        </p:nvGraphicFramePr>
        <p:xfrm>
          <a:off x="6407501" y="2233742"/>
          <a:ext cx="5076000" cy="3368040"/>
        </p:xfrm>
        <a:graphic>
          <a:graphicData uri="http://schemas.openxmlformats.org/drawingml/2006/table">
            <a:tbl>
              <a:tblPr firstRow="1" firstCol="1" lastRow="1" lastCol="1" bandRow="1" bandCol="1"/>
              <a:tblGrid>
                <a:gridCol w="2340000">
                  <a:extLst>
                    <a:ext uri="{9D8B030D-6E8A-4147-A177-3AD203B41FA5}">
                      <a16:colId xmlns:a16="http://schemas.microsoft.com/office/drawing/2014/main" val="1709217141"/>
                    </a:ext>
                  </a:extLst>
                </a:gridCol>
                <a:gridCol w="2736000">
                  <a:extLst>
                    <a:ext uri="{9D8B030D-6E8A-4147-A177-3AD203B41FA5}">
                      <a16:colId xmlns:a16="http://schemas.microsoft.com/office/drawing/2014/main" val="1461450930"/>
                    </a:ext>
                  </a:extLst>
                </a:gridCol>
              </a:tblGrid>
              <a:tr h="218717">
                <a:tc>
                  <a:txBody>
                    <a:bodyPr/>
                    <a:lstStyle/>
                    <a:p>
                      <a:pPr marL="0" algn="l">
                        <a:lnSpc>
                          <a:spcPct val="100000"/>
                        </a:lnSpc>
                        <a:spcBef>
                          <a:spcPts val="0"/>
                        </a:spcBef>
                        <a:buNone/>
                      </a:pPr>
                      <a:r>
                        <a:rPr lang="en-GB" sz="1100" b="1" dirty="0">
                          <a:solidFill>
                            <a:schemeClr val="bg1"/>
                          </a:solidFill>
                          <a:effectLst/>
                          <a:latin typeface="+mn-lt"/>
                          <a:ea typeface="Book Antiqua" panose="02040602050305030304" pitchFamily="18" charset="0"/>
                          <a:cs typeface="Book Antiqua" panose="02040602050305030304" pitchFamily="18" charset="0"/>
                        </a:rPr>
                        <a:t>Comorbidity</a:t>
                      </a:r>
                    </a:p>
                  </a:txBody>
                  <a:tcPr marL="45720" marR="0">
                    <a:lnL>
                      <a:noFill/>
                    </a:lnL>
                    <a:lnR>
                      <a:noFill/>
                    </a:lnR>
                    <a:lnT w="12700" cap="flat" cmpd="sng" algn="ctr">
                      <a:solidFill>
                        <a:srgbClr val="000000"/>
                      </a:solidFill>
                      <a:prstDash val="solid"/>
                      <a:round/>
                      <a:headEnd type="none" w="med" len="med"/>
                      <a:tailEnd type="none" w="med" len="med"/>
                    </a:lnT>
                    <a:lnB>
                      <a:noFill/>
                    </a:lnB>
                    <a:solidFill>
                      <a:schemeClr val="accent5">
                        <a:lumMod val="75000"/>
                      </a:schemeClr>
                    </a:solidFill>
                  </a:tcPr>
                </a:tc>
                <a:tc>
                  <a:txBody>
                    <a:bodyPr/>
                    <a:lstStyle/>
                    <a:p>
                      <a:pPr marL="0" algn="ctr">
                        <a:lnSpc>
                          <a:spcPct val="100000"/>
                        </a:lnSpc>
                        <a:spcBef>
                          <a:spcPts val="0"/>
                        </a:spcBef>
                        <a:buNone/>
                      </a:pPr>
                      <a:r>
                        <a:rPr lang="en-GB" sz="1100" b="1" dirty="0">
                          <a:solidFill>
                            <a:schemeClr val="bg1"/>
                          </a:solidFill>
                          <a:effectLst/>
                          <a:latin typeface="+mn-lt"/>
                          <a:ea typeface="Book Antiqua" panose="02040602050305030304" pitchFamily="18" charset="0"/>
                          <a:cs typeface="Book Antiqua" panose="02040602050305030304" pitchFamily="18" charset="0"/>
                        </a:rPr>
                        <a:t>Adjusted OR (99% CI)</a:t>
                      </a:r>
                    </a:p>
                  </a:txBody>
                  <a:tcPr marL="45720" marR="45720">
                    <a:lnL>
                      <a:noFill/>
                    </a:lnL>
                    <a:lnR>
                      <a:noFill/>
                    </a:lnR>
                    <a:lnT w="12700" cap="flat" cmpd="sng" algn="ctr">
                      <a:solidFill>
                        <a:srgbClr val="000000"/>
                      </a:solidFill>
                      <a:prstDash val="solid"/>
                      <a:round/>
                      <a:headEnd type="none" w="med" len="med"/>
                      <a:tailEnd type="none" w="med" len="med"/>
                    </a:lnT>
                    <a:lnB>
                      <a:noFill/>
                    </a:lnB>
                    <a:solidFill>
                      <a:schemeClr val="accent5">
                        <a:lumMod val="75000"/>
                      </a:schemeClr>
                    </a:solidFill>
                  </a:tcPr>
                </a:tc>
                <a:extLst>
                  <a:ext uri="{0D108BD9-81ED-4DB2-BD59-A6C34878D82A}">
                    <a16:rowId xmlns:a16="http://schemas.microsoft.com/office/drawing/2014/main" val="1127291261"/>
                  </a:ext>
                </a:extLst>
              </a:tr>
              <a:tr h="132792">
                <a:tc>
                  <a:txBody>
                    <a:bodyPr/>
                    <a:lstStyle/>
                    <a:p>
                      <a:pPr marL="0" algn="l">
                        <a:lnSpc>
                          <a:spcPct val="100000"/>
                        </a:lnSpc>
                        <a:spcBef>
                          <a:spcPts val="0"/>
                        </a:spcBef>
                        <a:buNone/>
                      </a:pPr>
                      <a:r>
                        <a:rPr lang="en-US" sz="1100" b="1" dirty="0">
                          <a:effectLst/>
                          <a:latin typeface="+mn-lt"/>
                          <a:ea typeface="Book Antiqua" panose="02040602050305030304" pitchFamily="18" charset="0"/>
                          <a:cs typeface="Book Antiqua" panose="02040602050305030304" pitchFamily="18" charset="0"/>
                        </a:rPr>
                        <a:t>Any mood</a:t>
                      </a:r>
                      <a:r>
                        <a:rPr lang="en-US" sz="1100" b="1" spc="80" dirty="0">
                          <a:effectLst/>
                          <a:latin typeface="+mn-lt"/>
                          <a:ea typeface="Book Antiqua" panose="02040602050305030304" pitchFamily="18" charset="0"/>
                          <a:cs typeface="Book Antiqua" panose="02040602050305030304" pitchFamily="18" charset="0"/>
                        </a:rPr>
                        <a:t> </a:t>
                      </a:r>
                      <a:r>
                        <a:rPr lang="en-US" sz="1100" b="1" spc="-10" dirty="0">
                          <a:effectLst/>
                          <a:latin typeface="+mn-lt"/>
                          <a:ea typeface="Book Antiqua" panose="02040602050305030304" pitchFamily="18" charset="0"/>
                          <a:cs typeface="Book Antiqua" panose="02040602050305030304" pitchFamily="18" charset="0"/>
                        </a:rPr>
                        <a:t>disorder</a:t>
                      </a:r>
                      <a:endParaRPr lang="en-GB" sz="1100" b="1" dirty="0">
                        <a:effectLst/>
                        <a:latin typeface="+mn-lt"/>
                        <a:ea typeface="Book Antiqua" panose="02040602050305030304" pitchFamily="18" charset="0"/>
                        <a:cs typeface="Book Antiqua" panose="02040602050305030304" pitchFamily="18" charset="0"/>
                      </a:endParaRPr>
                    </a:p>
                  </a:txBody>
                  <a:tcPr marL="45720" marR="0">
                    <a:lnL>
                      <a:noFill/>
                    </a:lnL>
                    <a:lnR>
                      <a:noFill/>
                    </a:lnR>
                    <a:lnT w="12700" cap="flat" cmpd="sng" algn="ctr">
                      <a:noFill/>
                      <a:prstDash val="solid"/>
                      <a:round/>
                      <a:headEnd type="none" w="med" len="med"/>
                      <a:tailEnd type="none" w="med" len="med"/>
                    </a:lnT>
                    <a:lnB>
                      <a:noFill/>
                    </a:lnB>
                    <a:solidFill>
                      <a:schemeClr val="accent5">
                        <a:lumMod val="20000"/>
                        <a:lumOff val="80000"/>
                      </a:schemeClr>
                    </a:solidFill>
                  </a:tcPr>
                </a:tc>
                <a:tc>
                  <a:txBody>
                    <a:bodyPr/>
                    <a:lstStyle/>
                    <a:p>
                      <a:pPr marL="0" algn="l">
                        <a:lnSpc>
                          <a:spcPct val="100000"/>
                        </a:lnSpc>
                        <a:spcBef>
                          <a:spcPts val="0"/>
                        </a:spcBef>
                        <a:buNone/>
                      </a:pPr>
                      <a:endParaRPr lang="en-GB" sz="1100" b="1" dirty="0">
                        <a:effectLst/>
                        <a:latin typeface="+mn-lt"/>
                        <a:ea typeface="Book Antiqua" panose="02040602050305030304" pitchFamily="18" charset="0"/>
                        <a:cs typeface="Book Antiqua" panose="02040602050305030304" pitchFamily="18" charset="0"/>
                      </a:endParaRPr>
                    </a:p>
                  </a:txBody>
                  <a:tcPr marL="45720" marR="45720">
                    <a:lnL>
                      <a:noFill/>
                    </a:lnL>
                    <a:lnR>
                      <a:noFill/>
                    </a:lnR>
                    <a:lnT w="12700" cap="flat" cmpd="sng" algn="ctr">
                      <a:noFill/>
                      <a:prstDash val="solid"/>
                      <a:round/>
                      <a:headEnd type="none" w="med" len="med"/>
                      <a:tailEnd type="none" w="med" len="med"/>
                    </a:lnT>
                    <a:lnB>
                      <a:noFill/>
                    </a:lnB>
                    <a:solidFill>
                      <a:schemeClr val="accent5">
                        <a:lumMod val="20000"/>
                        <a:lumOff val="80000"/>
                      </a:schemeClr>
                    </a:solidFill>
                  </a:tcPr>
                </a:tc>
                <a:extLst>
                  <a:ext uri="{0D108BD9-81ED-4DB2-BD59-A6C34878D82A}">
                    <a16:rowId xmlns:a16="http://schemas.microsoft.com/office/drawing/2014/main" val="4019308"/>
                  </a:ext>
                </a:extLst>
              </a:tr>
              <a:tr h="132792">
                <a:tc>
                  <a:txBody>
                    <a:bodyPr/>
                    <a:lstStyle/>
                    <a:p>
                      <a:pPr marL="0" algn="l">
                        <a:lnSpc>
                          <a:spcPct val="100000"/>
                        </a:lnSpc>
                        <a:spcBef>
                          <a:spcPts val="0"/>
                        </a:spcBef>
                        <a:buNone/>
                      </a:pPr>
                      <a:r>
                        <a:rPr lang="en-US" sz="1100" dirty="0">
                          <a:effectLst/>
                          <a:latin typeface="+mn-lt"/>
                          <a:ea typeface="Book Antiqua" panose="02040602050305030304" pitchFamily="18" charset="0"/>
                          <a:cs typeface="Book Antiqua" panose="02040602050305030304" pitchFamily="18" charset="0"/>
                        </a:rPr>
                        <a:t>Bipolar</a:t>
                      </a:r>
                      <a:r>
                        <a:rPr lang="en-US" sz="1100" spc="50" dirty="0">
                          <a:effectLst/>
                          <a:latin typeface="+mn-lt"/>
                          <a:ea typeface="Book Antiqua" panose="02040602050305030304" pitchFamily="18" charset="0"/>
                          <a:cs typeface="Book Antiqua" panose="02040602050305030304" pitchFamily="18" charset="0"/>
                        </a:rPr>
                        <a:t> </a:t>
                      </a:r>
                      <a:r>
                        <a:rPr lang="en-US" sz="1100" spc="-50" dirty="0">
                          <a:effectLst/>
                          <a:latin typeface="+mn-lt"/>
                          <a:ea typeface="Book Antiqua" panose="02040602050305030304" pitchFamily="18" charset="0"/>
                          <a:cs typeface="Book Antiqua" panose="02040602050305030304" pitchFamily="18" charset="0"/>
                        </a:rPr>
                        <a:t>I</a:t>
                      </a:r>
                      <a:endParaRPr lang="en-GB" sz="1100" dirty="0">
                        <a:effectLst/>
                        <a:latin typeface="+mn-lt"/>
                        <a:ea typeface="Book Antiqua" panose="02040602050305030304" pitchFamily="18" charset="0"/>
                        <a:cs typeface="Book Antiqua" panose="02040602050305030304" pitchFamily="18" charset="0"/>
                      </a:endParaRPr>
                    </a:p>
                  </a:txBody>
                  <a:tcPr marL="45720" marR="0">
                    <a:lnL>
                      <a:noFill/>
                    </a:lnL>
                    <a:lnR>
                      <a:noFill/>
                    </a:lnR>
                    <a:lnT>
                      <a:noFill/>
                    </a:lnT>
                    <a:lnB>
                      <a:noFill/>
                    </a:lnB>
                    <a:noFill/>
                  </a:tcPr>
                </a:tc>
                <a:tc>
                  <a:txBody>
                    <a:bodyPr/>
                    <a:lstStyle/>
                    <a:p>
                      <a:pPr marL="0" algn="l">
                        <a:lnSpc>
                          <a:spcPct val="100000"/>
                        </a:lnSpc>
                        <a:spcBef>
                          <a:spcPts val="0"/>
                        </a:spcBef>
                        <a:buNone/>
                      </a:pPr>
                      <a:endParaRPr lang="en-GB" sz="1100" dirty="0">
                        <a:effectLst/>
                        <a:latin typeface="+mn-lt"/>
                        <a:ea typeface="Book Antiqua" panose="02040602050305030304" pitchFamily="18" charset="0"/>
                        <a:cs typeface="Book Antiqua" panose="02040602050305030304" pitchFamily="18" charset="0"/>
                      </a:endParaRPr>
                    </a:p>
                  </a:txBody>
                  <a:tcPr marL="45720" marR="45720">
                    <a:lnL>
                      <a:noFill/>
                    </a:lnL>
                    <a:lnR>
                      <a:noFill/>
                    </a:lnR>
                    <a:lnT>
                      <a:noFill/>
                    </a:lnT>
                    <a:lnB>
                      <a:noFill/>
                    </a:lnB>
                    <a:noFill/>
                  </a:tcPr>
                </a:tc>
                <a:extLst>
                  <a:ext uri="{0D108BD9-81ED-4DB2-BD59-A6C34878D82A}">
                    <a16:rowId xmlns:a16="http://schemas.microsoft.com/office/drawing/2014/main" val="3367641260"/>
                  </a:ext>
                </a:extLst>
              </a:tr>
              <a:tr h="132792">
                <a:tc>
                  <a:txBody>
                    <a:bodyPr/>
                    <a:lstStyle/>
                    <a:p>
                      <a:pPr marL="0" algn="l">
                        <a:lnSpc>
                          <a:spcPct val="100000"/>
                        </a:lnSpc>
                        <a:spcBef>
                          <a:spcPts val="0"/>
                        </a:spcBef>
                        <a:buNone/>
                      </a:pPr>
                      <a:r>
                        <a:rPr lang="en-US" sz="1100" dirty="0">
                          <a:effectLst/>
                          <a:latin typeface="+mn-lt"/>
                          <a:ea typeface="Book Antiqua" panose="02040602050305030304" pitchFamily="18" charset="0"/>
                          <a:cs typeface="Book Antiqua" panose="02040602050305030304" pitchFamily="18" charset="0"/>
                        </a:rPr>
                        <a:t>Bipolar</a:t>
                      </a:r>
                      <a:r>
                        <a:rPr lang="en-US" sz="1100" spc="50" dirty="0">
                          <a:effectLst/>
                          <a:latin typeface="+mn-lt"/>
                          <a:ea typeface="Book Antiqua" panose="02040602050305030304" pitchFamily="18" charset="0"/>
                          <a:cs typeface="Book Antiqua" panose="02040602050305030304" pitchFamily="18" charset="0"/>
                        </a:rPr>
                        <a:t> </a:t>
                      </a:r>
                      <a:r>
                        <a:rPr lang="en-US" sz="1100" dirty="0">
                          <a:effectLst/>
                          <a:latin typeface="+mn-lt"/>
                          <a:ea typeface="Book Antiqua" panose="02040602050305030304" pitchFamily="18" charset="0"/>
                          <a:cs typeface="Book Antiqua" panose="02040602050305030304" pitchFamily="18" charset="0"/>
                        </a:rPr>
                        <a:t>II</a:t>
                      </a:r>
                      <a:r>
                        <a:rPr lang="en-US" sz="1100" spc="50" dirty="0">
                          <a:effectLst/>
                          <a:latin typeface="+mn-lt"/>
                          <a:ea typeface="Book Antiqua" panose="02040602050305030304" pitchFamily="18" charset="0"/>
                          <a:cs typeface="Book Antiqua" panose="02040602050305030304" pitchFamily="18" charset="0"/>
                        </a:rPr>
                        <a:t> </a:t>
                      </a:r>
                      <a:r>
                        <a:rPr lang="en-US" sz="1100" spc="-10" dirty="0">
                          <a:effectLst/>
                          <a:latin typeface="+mn-lt"/>
                          <a:ea typeface="Book Antiqua" panose="02040602050305030304" pitchFamily="18" charset="0"/>
                          <a:cs typeface="Book Antiqua" panose="02040602050305030304" pitchFamily="18" charset="0"/>
                        </a:rPr>
                        <a:t>disorder</a:t>
                      </a:r>
                      <a:endParaRPr lang="en-GB" sz="1100" dirty="0">
                        <a:effectLst/>
                        <a:latin typeface="+mn-lt"/>
                        <a:ea typeface="Book Antiqua" panose="02040602050305030304" pitchFamily="18" charset="0"/>
                        <a:cs typeface="Book Antiqua" panose="02040602050305030304" pitchFamily="18" charset="0"/>
                      </a:endParaRPr>
                    </a:p>
                  </a:txBody>
                  <a:tcPr marL="45720" marR="0">
                    <a:lnL>
                      <a:noFill/>
                    </a:lnL>
                    <a:lnR>
                      <a:noFill/>
                    </a:lnR>
                    <a:lnT>
                      <a:noFill/>
                    </a:lnT>
                    <a:lnB>
                      <a:noFill/>
                    </a:lnB>
                    <a:solidFill>
                      <a:schemeClr val="accent5">
                        <a:lumMod val="20000"/>
                        <a:lumOff val="80000"/>
                      </a:schemeClr>
                    </a:solidFill>
                  </a:tcPr>
                </a:tc>
                <a:tc>
                  <a:txBody>
                    <a:bodyPr/>
                    <a:lstStyle/>
                    <a:p>
                      <a:pPr marL="0" algn="l">
                        <a:lnSpc>
                          <a:spcPct val="100000"/>
                        </a:lnSpc>
                        <a:spcBef>
                          <a:spcPts val="0"/>
                        </a:spcBef>
                        <a:buNone/>
                      </a:pPr>
                      <a:endParaRPr lang="en-GB" sz="1100" dirty="0">
                        <a:effectLst/>
                        <a:latin typeface="+mn-lt"/>
                        <a:ea typeface="Book Antiqua" panose="02040602050305030304" pitchFamily="18" charset="0"/>
                        <a:cs typeface="Book Antiqua" panose="02040602050305030304" pitchFamily="18" charset="0"/>
                      </a:endParaRPr>
                    </a:p>
                  </a:txBody>
                  <a:tcPr marL="45720" marR="45720">
                    <a:lnL>
                      <a:noFill/>
                    </a:lnL>
                    <a:lnR>
                      <a:noFill/>
                    </a:lnR>
                    <a:lnT>
                      <a:noFill/>
                    </a:lnT>
                    <a:lnB>
                      <a:noFill/>
                    </a:lnB>
                    <a:solidFill>
                      <a:schemeClr val="accent5">
                        <a:lumMod val="20000"/>
                        <a:lumOff val="80000"/>
                      </a:schemeClr>
                    </a:solidFill>
                  </a:tcPr>
                </a:tc>
                <a:extLst>
                  <a:ext uri="{0D108BD9-81ED-4DB2-BD59-A6C34878D82A}">
                    <a16:rowId xmlns:a16="http://schemas.microsoft.com/office/drawing/2014/main" val="2115303861"/>
                  </a:ext>
                </a:extLst>
              </a:tr>
              <a:tr h="218717">
                <a:tc>
                  <a:txBody>
                    <a:bodyPr/>
                    <a:lstStyle/>
                    <a:p>
                      <a:pPr marL="0" marR="391160" algn="l">
                        <a:lnSpc>
                          <a:spcPct val="100000"/>
                        </a:lnSpc>
                        <a:spcBef>
                          <a:spcPts val="0"/>
                        </a:spcBef>
                        <a:buNone/>
                      </a:pPr>
                      <a:r>
                        <a:rPr lang="en-US" sz="1100" dirty="0">
                          <a:effectLst/>
                          <a:latin typeface="+mn-lt"/>
                          <a:ea typeface="Book Antiqua" panose="02040602050305030304" pitchFamily="18" charset="0"/>
                          <a:cs typeface="Book Antiqua" panose="02040602050305030304" pitchFamily="18" charset="0"/>
                        </a:rPr>
                        <a:t>Persistent</a:t>
                      </a:r>
                      <a:r>
                        <a:rPr lang="en-US" sz="1100" spc="20" dirty="0">
                          <a:effectLst/>
                          <a:latin typeface="+mn-lt"/>
                          <a:ea typeface="Book Antiqua" panose="02040602050305030304" pitchFamily="18" charset="0"/>
                          <a:cs typeface="Book Antiqua" panose="02040602050305030304" pitchFamily="18" charset="0"/>
                        </a:rPr>
                        <a:t> </a:t>
                      </a:r>
                      <a:r>
                        <a:rPr lang="en-US" sz="1100" dirty="0">
                          <a:effectLst/>
                          <a:latin typeface="+mn-lt"/>
                          <a:ea typeface="Book Antiqua" panose="02040602050305030304" pitchFamily="18" charset="0"/>
                          <a:cs typeface="Book Antiqua" panose="02040602050305030304" pitchFamily="18" charset="0"/>
                        </a:rPr>
                        <a:t>depressive</a:t>
                      </a:r>
                      <a:r>
                        <a:rPr lang="en-US" sz="1100" spc="30" dirty="0">
                          <a:effectLst/>
                          <a:latin typeface="+mn-lt"/>
                          <a:ea typeface="Book Antiqua" panose="02040602050305030304" pitchFamily="18" charset="0"/>
                          <a:cs typeface="Book Antiqua" panose="02040602050305030304" pitchFamily="18" charset="0"/>
                        </a:rPr>
                        <a:t> </a:t>
                      </a:r>
                      <a:r>
                        <a:rPr lang="en-US" sz="1100" spc="-10" dirty="0">
                          <a:effectLst/>
                          <a:latin typeface="+mn-lt"/>
                          <a:ea typeface="Book Antiqua" panose="02040602050305030304" pitchFamily="18" charset="0"/>
                          <a:cs typeface="Book Antiqua" panose="02040602050305030304" pitchFamily="18" charset="0"/>
                        </a:rPr>
                        <a:t>disorder</a:t>
                      </a:r>
                      <a:endParaRPr lang="en-GB" sz="1100" dirty="0">
                        <a:effectLst/>
                        <a:latin typeface="+mn-lt"/>
                        <a:ea typeface="Book Antiqua" panose="02040602050305030304" pitchFamily="18" charset="0"/>
                        <a:cs typeface="Book Antiqua" panose="02040602050305030304" pitchFamily="18" charset="0"/>
                      </a:endParaRPr>
                    </a:p>
                  </a:txBody>
                  <a:tcPr marL="45720" marR="0">
                    <a:lnL>
                      <a:noFill/>
                    </a:lnL>
                    <a:lnR>
                      <a:noFill/>
                    </a:lnR>
                    <a:lnT>
                      <a:noFill/>
                    </a:lnT>
                    <a:lnB>
                      <a:noFill/>
                    </a:lnB>
                    <a:noFill/>
                  </a:tcPr>
                </a:tc>
                <a:tc>
                  <a:txBody>
                    <a:bodyPr/>
                    <a:lstStyle/>
                    <a:p>
                      <a:pPr marL="0" algn="l">
                        <a:lnSpc>
                          <a:spcPct val="100000"/>
                        </a:lnSpc>
                        <a:spcBef>
                          <a:spcPts val="0"/>
                        </a:spcBef>
                        <a:buNone/>
                      </a:pPr>
                      <a:endParaRPr lang="en-GB" sz="1100" dirty="0">
                        <a:effectLst/>
                        <a:latin typeface="+mn-lt"/>
                        <a:ea typeface="Book Antiqua" panose="02040602050305030304" pitchFamily="18" charset="0"/>
                        <a:cs typeface="Book Antiqua" panose="02040602050305030304" pitchFamily="18" charset="0"/>
                      </a:endParaRPr>
                    </a:p>
                  </a:txBody>
                  <a:tcPr marL="45720" marR="45720">
                    <a:lnL>
                      <a:noFill/>
                    </a:lnL>
                    <a:lnR>
                      <a:noFill/>
                    </a:lnR>
                    <a:lnT>
                      <a:noFill/>
                    </a:lnT>
                    <a:lnB>
                      <a:noFill/>
                    </a:lnB>
                    <a:noFill/>
                  </a:tcPr>
                </a:tc>
                <a:extLst>
                  <a:ext uri="{0D108BD9-81ED-4DB2-BD59-A6C34878D82A}">
                    <a16:rowId xmlns:a16="http://schemas.microsoft.com/office/drawing/2014/main" val="2311489763"/>
                  </a:ext>
                </a:extLst>
              </a:tr>
              <a:tr h="132792">
                <a:tc>
                  <a:txBody>
                    <a:bodyPr/>
                    <a:lstStyle/>
                    <a:p>
                      <a:pPr marL="0" algn="l">
                        <a:lnSpc>
                          <a:spcPct val="100000"/>
                        </a:lnSpc>
                        <a:spcBef>
                          <a:spcPts val="0"/>
                        </a:spcBef>
                        <a:buNone/>
                      </a:pPr>
                      <a:r>
                        <a:rPr lang="en-US" sz="1100" dirty="0">
                          <a:effectLst/>
                          <a:latin typeface="+mn-lt"/>
                          <a:ea typeface="Book Antiqua" panose="02040602050305030304" pitchFamily="18" charset="0"/>
                          <a:cs typeface="Book Antiqua" panose="02040602050305030304" pitchFamily="18" charset="0"/>
                        </a:rPr>
                        <a:t>Major</a:t>
                      </a:r>
                      <a:r>
                        <a:rPr lang="en-US" sz="1100" spc="20" dirty="0">
                          <a:effectLst/>
                          <a:latin typeface="+mn-lt"/>
                          <a:ea typeface="Book Antiqua" panose="02040602050305030304" pitchFamily="18" charset="0"/>
                          <a:cs typeface="Book Antiqua" panose="02040602050305030304" pitchFamily="18" charset="0"/>
                        </a:rPr>
                        <a:t> </a:t>
                      </a:r>
                      <a:r>
                        <a:rPr lang="en-US" sz="1100" dirty="0">
                          <a:effectLst/>
                          <a:latin typeface="+mn-lt"/>
                          <a:ea typeface="Book Antiqua" panose="02040602050305030304" pitchFamily="18" charset="0"/>
                          <a:cs typeface="Book Antiqua" panose="02040602050305030304" pitchFamily="18" charset="0"/>
                        </a:rPr>
                        <a:t>depressive</a:t>
                      </a:r>
                      <a:r>
                        <a:rPr lang="en-US" sz="1100" spc="25" dirty="0">
                          <a:effectLst/>
                          <a:latin typeface="+mn-lt"/>
                          <a:ea typeface="Book Antiqua" panose="02040602050305030304" pitchFamily="18" charset="0"/>
                          <a:cs typeface="Book Antiqua" panose="02040602050305030304" pitchFamily="18" charset="0"/>
                        </a:rPr>
                        <a:t> </a:t>
                      </a:r>
                      <a:r>
                        <a:rPr lang="en-US" sz="1100" spc="-10" dirty="0">
                          <a:effectLst/>
                          <a:latin typeface="+mn-lt"/>
                          <a:ea typeface="Book Antiqua" panose="02040602050305030304" pitchFamily="18" charset="0"/>
                          <a:cs typeface="Book Antiqua" panose="02040602050305030304" pitchFamily="18" charset="0"/>
                        </a:rPr>
                        <a:t>disorder</a:t>
                      </a:r>
                      <a:endParaRPr lang="en-GB" sz="1100" dirty="0">
                        <a:effectLst/>
                        <a:latin typeface="+mn-lt"/>
                        <a:ea typeface="Book Antiqua" panose="02040602050305030304" pitchFamily="18" charset="0"/>
                        <a:cs typeface="Book Antiqua" panose="02040602050305030304" pitchFamily="18" charset="0"/>
                      </a:endParaRPr>
                    </a:p>
                  </a:txBody>
                  <a:tcPr marL="45720" marR="0">
                    <a:lnL>
                      <a:noFill/>
                    </a:lnL>
                    <a:lnR>
                      <a:noFill/>
                    </a:lnR>
                    <a:lnT>
                      <a:noFill/>
                    </a:lnT>
                    <a:lnB>
                      <a:noFill/>
                    </a:lnB>
                    <a:solidFill>
                      <a:schemeClr val="accent5">
                        <a:lumMod val="20000"/>
                        <a:lumOff val="80000"/>
                      </a:schemeClr>
                    </a:solidFill>
                  </a:tcPr>
                </a:tc>
                <a:tc>
                  <a:txBody>
                    <a:bodyPr/>
                    <a:lstStyle/>
                    <a:p>
                      <a:pPr marL="0" algn="l">
                        <a:lnSpc>
                          <a:spcPct val="100000"/>
                        </a:lnSpc>
                        <a:spcBef>
                          <a:spcPts val="0"/>
                        </a:spcBef>
                        <a:buNone/>
                      </a:pPr>
                      <a:endParaRPr lang="en-GB" sz="1100" dirty="0">
                        <a:effectLst/>
                        <a:latin typeface="+mn-lt"/>
                        <a:ea typeface="Book Antiqua" panose="02040602050305030304" pitchFamily="18" charset="0"/>
                        <a:cs typeface="Book Antiqua" panose="02040602050305030304" pitchFamily="18" charset="0"/>
                      </a:endParaRPr>
                    </a:p>
                  </a:txBody>
                  <a:tcPr marL="45720" marR="45720">
                    <a:lnL>
                      <a:noFill/>
                    </a:lnL>
                    <a:lnR>
                      <a:noFill/>
                    </a:lnR>
                    <a:lnT>
                      <a:noFill/>
                    </a:lnT>
                    <a:lnB>
                      <a:noFill/>
                    </a:lnB>
                    <a:solidFill>
                      <a:schemeClr val="accent5">
                        <a:lumMod val="20000"/>
                        <a:lumOff val="80000"/>
                      </a:schemeClr>
                    </a:solidFill>
                  </a:tcPr>
                </a:tc>
                <a:extLst>
                  <a:ext uri="{0D108BD9-81ED-4DB2-BD59-A6C34878D82A}">
                    <a16:rowId xmlns:a16="http://schemas.microsoft.com/office/drawing/2014/main" val="548353332"/>
                  </a:ext>
                </a:extLst>
              </a:tr>
              <a:tr h="132792">
                <a:tc>
                  <a:txBody>
                    <a:bodyPr/>
                    <a:lstStyle/>
                    <a:p>
                      <a:pPr marL="0" algn="l">
                        <a:lnSpc>
                          <a:spcPct val="100000"/>
                        </a:lnSpc>
                        <a:spcBef>
                          <a:spcPts val="0"/>
                        </a:spcBef>
                        <a:buNone/>
                      </a:pPr>
                      <a:r>
                        <a:rPr lang="en-US" sz="1100" b="1" dirty="0">
                          <a:effectLst/>
                          <a:latin typeface="+mn-lt"/>
                          <a:ea typeface="Book Antiqua" panose="02040602050305030304" pitchFamily="18" charset="0"/>
                          <a:cs typeface="Book Antiqua" panose="02040602050305030304" pitchFamily="18" charset="0"/>
                        </a:rPr>
                        <a:t>Any anxiety</a:t>
                      </a:r>
                      <a:r>
                        <a:rPr lang="en-US" sz="1100" b="1" spc="-15" dirty="0">
                          <a:effectLst/>
                          <a:latin typeface="+mn-lt"/>
                          <a:ea typeface="Book Antiqua" panose="02040602050305030304" pitchFamily="18" charset="0"/>
                          <a:cs typeface="Book Antiqua" panose="02040602050305030304" pitchFamily="18" charset="0"/>
                        </a:rPr>
                        <a:t> </a:t>
                      </a:r>
                      <a:r>
                        <a:rPr lang="en-US" sz="1100" b="1" spc="-10" dirty="0">
                          <a:effectLst/>
                          <a:latin typeface="+mn-lt"/>
                          <a:ea typeface="Book Antiqua" panose="02040602050305030304" pitchFamily="18" charset="0"/>
                          <a:cs typeface="Book Antiqua" panose="02040602050305030304" pitchFamily="18" charset="0"/>
                        </a:rPr>
                        <a:t>disorder</a:t>
                      </a:r>
                      <a:endParaRPr lang="en-GB" sz="1100" b="1" dirty="0">
                        <a:effectLst/>
                        <a:latin typeface="+mn-lt"/>
                        <a:ea typeface="Book Antiqua" panose="02040602050305030304" pitchFamily="18" charset="0"/>
                        <a:cs typeface="Book Antiqua" panose="02040602050305030304" pitchFamily="18" charset="0"/>
                      </a:endParaRPr>
                    </a:p>
                  </a:txBody>
                  <a:tcPr marL="45720" marR="0">
                    <a:lnL>
                      <a:noFill/>
                    </a:lnL>
                    <a:lnR>
                      <a:noFill/>
                    </a:lnR>
                    <a:lnT>
                      <a:noFill/>
                    </a:lnT>
                    <a:lnB>
                      <a:noFill/>
                    </a:lnB>
                    <a:noFill/>
                  </a:tcPr>
                </a:tc>
                <a:tc>
                  <a:txBody>
                    <a:bodyPr/>
                    <a:lstStyle/>
                    <a:p>
                      <a:pPr marL="0" algn="l">
                        <a:lnSpc>
                          <a:spcPct val="100000"/>
                        </a:lnSpc>
                        <a:spcBef>
                          <a:spcPts val="0"/>
                        </a:spcBef>
                        <a:buNone/>
                      </a:pPr>
                      <a:endParaRPr lang="en-GB" sz="1100" b="1" dirty="0">
                        <a:effectLst/>
                        <a:latin typeface="+mn-lt"/>
                        <a:ea typeface="Book Antiqua" panose="02040602050305030304" pitchFamily="18" charset="0"/>
                        <a:cs typeface="Book Antiqua" panose="02040602050305030304" pitchFamily="18" charset="0"/>
                      </a:endParaRPr>
                    </a:p>
                  </a:txBody>
                  <a:tcPr marL="45720" marR="45720">
                    <a:lnL>
                      <a:noFill/>
                    </a:lnL>
                    <a:lnR>
                      <a:noFill/>
                    </a:lnR>
                    <a:lnT>
                      <a:noFill/>
                    </a:lnT>
                    <a:lnB>
                      <a:noFill/>
                    </a:lnB>
                    <a:noFill/>
                  </a:tcPr>
                </a:tc>
                <a:extLst>
                  <a:ext uri="{0D108BD9-81ED-4DB2-BD59-A6C34878D82A}">
                    <a16:rowId xmlns:a16="http://schemas.microsoft.com/office/drawing/2014/main" val="3758185611"/>
                  </a:ext>
                </a:extLst>
              </a:tr>
              <a:tr h="132792">
                <a:tc>
                  <a:txBody>
                    <a:bodyPr/>
                    <a:lstStyle/>
                    <a:p>
                      <a:pPr marL="0" algn="l">
                        <a:lnSpc>
                          <a:spcPct val="100000"/>
                        </a:lnSpc>
                        <a:spcBef>
                          <a:spcPts val="0"/>
                        </a:spcBef>
                        <a:buNone/>
                      </a:pPr>
                      <a:r>
                        <a:rPr lang="en-US" sz="1100" spc="-10" dirty="0">
                          <a:effectLst/>
                          <a:latin typeface="+mn-lt"/>
                          <a:ea typeface="Book Antiqua" panose="02040602050305030304" pitchFamily="18" charset="0"/>
                          <a:cs typeface="Book Antiqua" panose="02040602050305030304" pitchFamily="18" charset="0"/>
                        </a:rPr>
                        <a:t>Agoraphobia</a:t>
                      </a:r>
                      <a:endParaRPr lang="en-GB" sz="1100" dirty="0">
                        <a:effectLst/>
                        <a:latin typeface="+mn-lt"/>
                        <a:ea typeface="Book Antiqua" panose="02040602050305030304" pitchFamily="18" charset="0"/>
                        <a:cs typeface="Book Antiqua" panose="02040602050305030304" pitchFamily="18" charset="0"/>
                      </a:endParaRPr>
                    </a:p>
                  </a:txBody>
                  <a:tcPr marL="45720" marR="0">
                    <a:lnL>
                      <a:noFill/>
                    </a:lnL>
                    <a:lnR>
                      <a:noFill/>
                    </a:lnR>
                    <a:lnT>
                      <a:noFill/>
                    </a:lnT>
                    <a:lnB>
                      <a:noFill/>
                    </a:lnB>
                    <a:solidFill>
                      <a:schemeClr val="accent5">
                        <a:lumMod val="20000"/>
                        <a:lumOff val="80000"/>
                      </a:schemeClr>
                    </a:solidFill>
                  </a:tcPr>
                </a:tc>
                <a:tc>
                  <a:txBody>
                    <a:bodyPr/>
                    <a:lstStyle/>
                    <a:p>
                      <a:pPr marL="0" algn="l">
                        <a:lnSpc>
                          <a:spcPct val="100000"/>
                        </a:lnSpc>
                        <a:spcBef>
                          <a:spcPts val="0"/>
                        </a:spcBef>
                        <a:buNone/>
                      </a:pPr>
                      <a:endParaRPr lang="en-GB" sz="1100" dirty="0">
                        <a:effectLst/>
                        <a:latin typeface="+mn-lt"/>
                        <a:ea typeface="Book Antiqua" panose="02040602050305030304" pitchFamily="18" charset="0"/>
                        <a:cs typeface="Book Antiqua" panose="02040602050305030304" pitchFamily="18" charset="0"/>
                      </a:endParaRPr>
                    </a:p>
                  </a:txBody>
                  <a:tcPr marL="45720" marR="45720">
                    <a:lnL>
                      <a:noFill/>
                    </a:lnL>
                    <a:lnR>
                      <a:noFill/>
                    </a:lnR>
                    <a:lnT>
                      <a:noFill/>
                    </a:lnT>
                    <a:lnB>
                      <a:noFill/>
                    </a:lnB>
                    <a:solidFill>
                      <a:schemeClr val="accent5">
                        <a:lumMod val="20000"/>
                        <a:lumOff val="80000"/>
                      </a:schemeClr>
                    </a:solidFill>
                  </a:tcPr>
                </a:tc>
                <a:extLst>
                  <a:ext uri="{0D108BD9-81ED-4DB2-BD59-A6C34878D82A}">
                    <a16:rowId xmlns:a16="http://schemas.microsoft.com/office/drawing/2014/main" val="2506866353"/>
                  </a:ext>
                </a:extLst>
              </a:tr>
              <a:tr h="218717">
                <a:tc>
                  <a:txBody>
                    <a:bodyPr/>
                    <a:lstStyle/>
                    <a:p>
                      <a:pPr marL="0" marR="424180" algn="l">
                        <a:lnSpc>
                          <a:spcPct val="100000"/>
                        </a:lnSpc>
                        <a:spcBef>
                          <a:spcPts val="0"/>
                        </a:spcBef>
                        <a:buNone/>
                      </a:pPr>
                      <a:r>
                        <a:rPr lang="en-US" sz="1100" dirty="0">
                          <a:effectLst/>
                          <a:latin typeface="+mn-lt"/>
                          <a:ea typeface="Book Antiqua" panose="02040602050305030304" pitchFamily="18" charset="0"/>
                          <a:cs typeface="Book Antiqua" panose="02040602050305030304" pitchFamily="18" charset="0"/>
                        </a:rPr>
                        <a:t>Generalized</a:t>
                      </a:r>
                      <a:r>
                        <a:rPr lang="en-US" sz="1100" spc="30" dirty="0">
                          <a:effectLst/>
                          <a:latin typeface="+mn-lt"/>
                          <a:ea typeface="Book Antiqua" panose="02040602050305030304" pitchFamily="18" charset="0"/>
                          <a:cs typeface="Book Antiqua" panose="02040602050305030304" pitchFamily="18" charset="0"/>
                        </a:rPr>
                        <a:t> </a:t>
                      </a:r>
                      <a:r>
                        <a:rPr lang="en-US" sz="1100" dirty="0">
                          <a:effectLst/>
                          <a:latin typeface="+mn-lt"/>
                          <a:ea typeface="Book Antiqua" panose="02040602050305030304" pitchFamily="18" charset="0"/>
                          <a:cs typeface="Book Antiqua" panose="02040602050305030304" pitchFamily="18" charset="0"/>
                        </a:rPr>
                        <a:t>anxiety</a:t>
                      </a:r>
                      <a:r>
                        <a:rPr lang="en-US" sz="1100" spc="35" dirty="0">
                          <a:effectLst/>
                          <a:latin typeface="+mn-lt"/>
                          <a:ea typeface="Book Antiqua" panose="02040602050305030304" pitchFamily="18" charset="0"/>
                          <a:cs typeface="Book Antiqua" panose="02040602050305030304" pitchFamily="18" charset="0"/>
                        </a:rPr>
                        <a:t> </a:t>
                      </a:r>
                      <a:r>
                        <a:rPr lang="en-US" sz="1100" spc="-10" dirty="0">
                          <a:effectLst/>
                          <a:latin typeface="+mn-lt"/>
                          <a:ea typeface="Book Antiqua" panose="02040602050305030304" pitchFamily="18" charset="0"/>
                          <a:cs typeface="Book Antiqua" panose="02040602050305030304" pitchFamily="18" charset="0"/>
                        </a:rPr>
                        <a:t>disorder</a:t>
                      </a:r>
                      <a:endParaRPr lang="en-GB" sz="1100" dirty="0">
                        <a:effectLst/>
                        <a:latin typeface="+mn-lt"/>
                        <a:ea typeface="Book Antiqua" panose="02040602050305030304" pitchFamily="18" charset="0"/>
                        <a:cs typeface="Book Antiqua" panose="02040602050305030304" pitchFamily="18" charset="0"/>
                      </a:endParaRPr>
                    </a:p>
                  </a:txBody>
                  <a:tcPr marL="45720" marR="0">
                    <a:lnL>
                      <a:noFill/>
                    </a:lnL>
                    <a:lnR>
                      <a:noFill/>
                    </a:lnR>
                    <a:lnT>
                      <a:noFill/>
                    </a:lnT>
                    <a:lnB>
                      <a:noFill/>
                    </a:lnB>
                    <a:noFill/>
                  </a:tcPr>
                </a:tc>
                <a:tc>
                  <a:txBody>
                    <a:bodyPr/>
                    <a:lstStyle/>
                    <a:p>
                      <a:pPr marL="0" algn="l">
                        <a:lnSpc>
                          <a:spcPct val="100000"/>
                        </a:lnSpc>
                        <a:spcBef>
                          <a:spcPts val="0"/>
                        </a:spcBef>
                        <a:buNone/>
                      </a:pPr>
                      <a:endParaRPr lang="en-GB" sz="1100">
                        <a:effectLst/>
                        <a:latin typeface="+mn-lt"/>
                        <a:ea typeface="Book Antiqua" panose="02040602050305030304" pitchFamily="18" charset="0"/>
                        <a:cs typeface="Book Antiqua" panose="02040602050305030304" pitchFamily="18" charset="0"/>
                      </a:endParaRPr>
                    </a:p>
                  </a:txBody>
                  <a:tcPr marL="45720" marR="45720">
                    <a:lnL>
                      <a:noFill/>
                    </a:lnL>
                    <a:lnR>
                      <a:noFill/>
                    </a:lnR>
                    <a:lnT>
                      <a:noFill/>
                    </a:lnT>
                    <a:lnB>
                      <a:noFill/>
                    </a:lnB>
                    <a:noFill/>
                  </a:tcPr>
                </a:tc>
                <a:extLst>
                  <a:ext uri="{0D108BD9-81ED-4DB2-BD59-A6C34878D82A}">
                    <a16:rowId xmlns:a16="http://schemas.microsoft.com/office/drawing/2014/main" val="3352432785"/>
                  </a:ext>
                </a:extLst>
              </a:tr>
              <a:tr h="132792">
                <a:tc>
                  <a:txBody>
                    <a:bodyPr/>
                    <a:lstStyle/>
                    <a:p>
                      <a:pPr marL="0" algn="l">
                        <a:lnSpc>
                          <a:spcPct val="100000"/>
                        </a:lnSpc>
                        <a:spcBef>
                          <a:spcPts val="0"/>
                        </a:spcBef>
                        <a:buNone/>
                      </a:pPr>
                      <a:r>
                        <a:rPr lang="en-US" sz="1100" dirty="0">
                          <a:effectLst/>
                          <a:latin typeface="+mn-lt"/>
                          <a:ea typeface="Book Antiqua" panose="02040602050305030304" pitchFamily="18" charset="0"/>
                          <a:cs typeface="Book Antiqua" panose="02040602050305030304" pitchFamily="18" charset="0"/>
                        </a:rPr>
                        <a:t>Panic</a:t>
                      </a:r>
                      <a:r>
                        <a:rPr lang="en-US" sz="1100" spc="65" dirty="0">
                          <a:effectLst/>
                          <a:latin typeface="+mn-lt"/>
                          <a:ea typeface="Book Antiqua" panose="02040602050305030304" pitchFamily="18" charset="0"/>
                          <a:cs typeface="Book Antiqua" panose="02040602050305030304" pitchFamily="18" charset="0"/>
                        </a:rPr>
                        <a:t> </a:t>
                      </a:r>
                      <a:r>
                        <a:rPr lang="en-US" sz="1100" spc="-10" dirty="0">
                          <a:effectLst/>
                          <a:latin typeface="+mn-lt"/>
                          <a:ea typeface="Book Antiqua" panose="02040602050305030304" pitchFamily="18" charset="0"/>
                          <a:cs typeface="Book Antiqua" panose="02040602050305030304" pitchFamily="18" charset="0"/>
                        </a:rPr>
                        <a:t>disorder</a:t>
                      </a:r>
                      <a:endParaRPr lang="en-GB" sz="1100" dirty="0">
                        <a:effectLst/>
                        <a:latin typeface="+mn-lt"/>
                        <a:ea typeface="Book Antiqua" panose="02040602050305030304" pitchFamily="18" charset="0"/>
                        <a:cs typeface="Book Antiqua" panose="02040602050305030304" pitchFamily="18" charset="0"/>
                      </a:endParaRPr>
                    </a:p>
                  </a:txBody>
                  <a:tcPr marL="45720" marR="0">
                    <a:lnL>
                      <a:noFill/>
                    </a:lnL>
                    <a:lnR>
                      <a:noFill/>
                    </a:lnR>
                    <a:lnT>
                      <a:noFill/>
                    </a:lnT>
                    <a:lnB>
                      <a:noFill/>
                    </a:lnB>
                    <a:solidFill>
                      <a:schemeClr val="accent5">
                        <a:lumMod val="20000"/>
                        <a:lumOff val="80000"/>
                      </a:schemeClr>
                    </a:solidFill>
                  </a:tcPr>
                </a:tc>
                <a:tc>
                  <a:txBody>
                    <a:bodyPr/>
                    <a:lstStyle/>
                    <a:p>
                      <a:pPr marL="0" algn="l">
                        <a:lnSpc>
                          <a:spcPct val="100000"/>
                        </a:lnSpc>
                        <a:spcBef>
                          <a:spcPts val="0"/>
                        </a:spcBef>
                        <a:buNone/>
                      </a:pPr>
                      <a:endParaRPr lang="en-GB" sz="1100" dirty="0">
                        <a:effectLst/>
                        <a:latin typeface="+mn-lt"/>
                        <a:ea typeface="Book Antiqua" panose="02040602050305030304" pitchFamily="18" charset="0"/>
                        <a:cs typeface="Book Antiqua" panose="02040602050305030304" pitchFamily="18" charset="0"/>
                      </a:endParaRPr>
                    </a:p>
                  </a:txBody>
                  <a:tcPr marL="45720" marR="45720">
                    <a:lnL>
                      <a:noFill/>
                    </a:lnL>
                    <a:lnR>
                      <a:noFill/>
                    </a:lnR>
                    <a:lnT>
                      <a:noFill/>
                    </a:lnT>
                    <a:lnB>
                      <a:noFill/>
                    </a:lnB>
                    <a:solidFill>
                      <a:schemeClr val="accent5">
                        <a:lumMod val="20000"/>
                        <a:lumOff val="80000"/>
                      </a:schemeClr>
                    </a:solidFill>
                  </a:tcPr>
                </a:tc>
                <a:extLst>
                  <a:ext uri="{0D108BD9-81ED-4DB2-BD59-A6C34878D82A}">
                    <a16:rowId xmlns:a16="http://schemas.microsoft.com/office/drawing/2014/main" val="187067362"/>
                  </a:ext>
                </a:extLst>
              </a:tr>
              <a:tr h="218717">
                <a:tc>
                  <a:txBody>
                    <a:bodyPr/>
                    <a:lstStyle/>
                    <a:p>
                      <a:pPr marL="0" marR="420370" algn="l">
                        <a:lnSpc>
                          <a:spcPct val="100000"/>
                        </a:lnSpc>
                        <a:spcBef>
                          <a:spcPts val="0"/>
                        </a:spcBef>
                        <a:buNone/>
                      </a:pPr>
                      <a:r>
                        <a:rPr lang="en-US" sz="1100" dirty="0">
                          <a:effectLst/>
                          <a:latin typeface="+mn-lt"/>
                          <a:ea typeface="Book Antiqua" panose="02040602050305030304" pitchFamily="18" charset="0"/>
                          <a:cs typeface="Book Antiqua" panose="02040602050305030304" pitchFamily="18" charset="0"/>
                        </a:rPr>
                        <a:t>Post-traumatic</a:t>
                      </a:r>
                      <a:r>
                        <a:rPr lang="en-US" sz="1100" spc="35" dirty="0">
                          <a:effectLst/>
                          <a:latin typeface="+mn-lt"/>
                          <a:ea typeface="Book Antiqua" panose="02040602050305030304" pitchFamily="18" charset="0"/>
                          <a:cs typeface="Book Antiqua" panose="02040602050305030304" pitchFamily="18" charset="0"/>
                        </a:rPr>
                        <a:t> </a:t>
                      </a:r>
                      <a:r>
                        <a:rPr lang="en-US" sz="1100" dirty="0">
                          <a:effectLst/>
                          <a:latin typeface="+mn-lt"/>
                          <a:ea typeface="Book Antiqua" panose="02040602050305030304" pitchFamily="18" charset="0"/>
                          <a:cs typeface="Book Antiqua" panose="02040602050305030304" pitchFamily="18" charset="0"/>
                        </a:rPr>
                        <a:t>stress</a:t>
                      </a:r>
                      <a:r>
                        <a:rPr lang="en-US" sz="1100" spc="50" dirty="0">
                          <a:effectLst/>
                          <a:latin typeface="+mn-lt"/>
                          <a:ea typeface="Book Antiqua" panose="02040602050305030304" pitchFamily="18" charset="0"/>
                          <a:cs typeface="Book Antiqua" panose="02040602050305030304" pitchFamily="18" charset="0"/>
                        </a:rPr>
                        <a:t> </a:t>
                      </a:r>
                      <a:r>
                        <a:rPr lang="en-US" sz="1100" spc="-10" dirty="0">
                          <a:effectLst/>
                          <a:latin typeface="+mn-lt"/>
                          <a:ea typeface="Book Antiqua" panose="02040602050305030304" pitchFamily="18" charset="0"/>
                          <a:cs typeface="Book Antiqua" panose="02040602050305030304" pitchFamily="18" charset="0"/>
                        </a:rPr>
                        <a:t>disorder</a:t>
                      </a:r>
                      <a:endParaRPr lang="en-GB" sz="1100" dirty="0">
                        <a:effectLst/>
                        <a:latin typeface="+mn-lt"/>
                        <a:ea typeface="Book Antiqua" panose="02040602050305030304" pitchFamily="18" charset="0"/>
                        <a:cs typeface="Book Antiqua" panose="02040602050305030304" pitchFamily="18" charset="0"/>
                      </a:endParaRPr>
                    </a:p>
                  </a:txBody>
                  <a:tcPr marL="45720" marR="0">
                    <a:lnL>
                      <a:noFill/>
                    </a:lnL>
                    <a:lnR>
                      <a:noFill/>
                    </a:lnR>
                    <a:lnT>
                      <a:noFill/>
                    </a:lnT>
                    <a:lnB>
                      <a:noFill/>
                    </a:lnB>
                    <a:noFill/>
                  </a:tcPr>
                </a:tc>
                <a:tc>
                  <a:txBody>
                    <a:bodyPr/>
                    <a:lstStyle/>
                    <a:p>
                      <a:pPr marL="0" algn="l">
                        <a:lnSpc>
                          <a:spcPct val="100000"/>
                        </a:lnSpc>
                        <a:spcBef>
                          <a:spcPts val="0"/>
                        </a:spcBef>
                        <a:buNone/>
                      </a:pPr>
                      <a:endParaRPr lang="en-GB" sz="1100">
                        <a:effectLst/>
                        <a:latin typeface="+mn-lt"/>
                        <a:ea typeface="Book Antiqua" panose="02040602050305030304" pitchFamily="18" charset="0"/>
                        <a:cs typeface="Book Antiqua" panose="02040602050305030304" pitchFamily="18" charset="0"/>
                      </a:endParaRPr>
                    </a:p>
                  </a:txBody>
                  <a:tcPr marL="45720" marR="45720">
                    <a:lnL>
                      <a:noFill/>
                    </a:lnL>
                    <a:lnR>
                      <a:noFill/>
                    </a:lnR>
                    <a:lnT>
                      <a:noFill/>
                    </a:lnT>
                    <a:lnB>
                      <a:noFill/>
                    </a:lnB>
                    <a:noFill/>
                  </a:tcPr>
                </a:tc>
                <a:extLst>
                  <a:ext uri="{0D108BD9-81ED-4DB2-BD59-A6C34878D82A}">
                    <a16:rowId xmlns:a16="http://schemas.microsoft.com/office/drawing/2014/main" val="2106612359"/>
                  </a:ext>
                </a:extLst>
              </a:tr>
              <a:tr h="132792">
                <a:tc>
                  <a:txBody>
                    <a:bodyPr/>
                    <a:lstStyle/>
                    <a:p>
                      <a:pPr marL="0" algn="l">
                        <a:lnSpc>
                          <a:spcPct val="100000"/>
                        </a:lnSpc>
                        <a:spcBef>
                          <a:spcPts val="0"/>
                        </a:spcBef>
                        <a:buNone/>
                      </a:pPr>
                      <a:r>
                        <a:rPr lang="en-US" sz="1100" dirty="0">
                          <a:effectLst/>
                          <a:latin typeface="+mn-lt"/>
                          <a:ea typeface="Book Antiqua" panose="02040602050305030304" pitchFamily="18" charset="0"/>
                          <a:cs typeface="Book Antiqua" panose="02040602050305030304" pitchFamily="18" charset="0"/>
                        </a:rPr>
                        <a:t>Speciﬁc</a:t>
                      </a:r>
                      <a:r>
                        <a:rPr lang="en-US" sz="1100" spc="120" dirty="0">
                          <a:effectLst/>
                          <a:latin typeface="+mn-lt"/>
                          <a:ea typeface="Book Antiqua" panose="02040602050305030304" pitchFamily="18" charset="0"/>
                          <a:cs typeface="Book Antiqua" panose="02040602050305030304" pitchFamily="18" charset="0"/>
                        </a:rPr>
                        <a:t> </a:t>
                      </a:r>
                      <a:r>
                        <a:rPr lang="en-US" sz="1100" spc="-10" dirty="0">
                          <a:effectLst/>
                          <a:latin typeface="+mn-lt"/>
                          <a:ea typeface="Book Antiqua" panose="02040602050305030304" pitchFamily="18" charset="0"/>
                          <a:cs typeface="Book Antiqua" panose="02040602050305030304" pitchFamily="18" charset="0"/>
                        </a:rPr>
                        <a:t>phobia</a:t>
                      </a:r>
                      <a:endParaRPr lang="en-GB" sz="1100" dirty="0">
                        <a:effectLst/>
                        <a:latin typeface="+mn-lt"/>
                        <a:ea typeface="Book Antiqua" panose="02040602050305030304" pitchFamily="18" charset="0"/>
                        <a:cs typeface="Book Antiqua" panose="02040602050305030304" pitchFamily="18" charset="0"/>
                      </a:endParaRPr>
                    </a:p>
                  </a:txBody>
                  <a:tcPr marL="45720" marR="0">
                    <a:lnL>
                      <a:noFill/>
                    </a:lnL>
                    <a:lnR>
                      <a:noFill/>
                    </a:lnR>
                    <a:lnT>
                      <a:noFill/>
                    </a:lnT>
                    <a:lnB>
                      <a:noFill/>
                    </a:lnB>
                    <a:solidFill>
                      <a:schemeClr val="accent5">
                        <a:lumMod val="20000"/>
                        <a:lumOff val="80000"/>
                      </a:schemeClr>
                    </a:solidFill>
                  </a:tcPr>
                </a:tc>
                <a:tc>
                  <a:txBody>
                    <a:bodyPr/>
                    <a:lstStyle/>
                    <a:p>
                      <a:pPr marL="0" algn="l">
                        <a:lnSpc>
                          <a:spcPct val="100000"/>
                        </a:lnSpc>
                        <a:spcBef>
                          <a:spcPts val="0"/>
                        </a:spcBef>
                        <a:buNone/>
                      </a:pPr>
                      <a:endParaRPr lang="en-GB" sz="1100" dirty="0">
                        <a:effectLst/>
                        <a:latin typeface="+mn-lt"/>
                        <a:ea typeface="Book Antiqua" panose="02040602050305030304" pitchFamily="18" charset="0"/>
                        <a:cs typeface="Book Antiqua" panose="02040602050305030304" pitchFamily="18" charset="0"/>
                      </a:endParaRPr>
                    </a:p>
                  </a:txBody>
                  <a:tcPr marL="45720" marR="45720">
                    <a:lnL>
                      <a:noFill/>
                    </a:lnL>
                    <a:lnR>
                      <a:noFill/>
                    </a:lnR>
                    <a:lnT>
                      <a:noFill/>
                    </a:lnT>
                    <a:lnB>
                      <a:noFill/>
                    </a:lnB>
                    <a:solidFill>
                      <a:schemeClr val="accent5">
                        <a:lumMod val="20000"/>
                        <a:lumOff val="80000"/>
                      </a:schemeClr>
                    </a:solidFill>
                  </a:tcPr>
                </a:tc>
                <a:extLst>
                  <a:ext uri="{0D108BD9-81ED-4DB2-BD59-A6C34878D82A}">
                    <a16:rowId xmlns:a16="http://schemas.microsoft.com/office/drawing/2014/main" val="2834885379"/>
                  </a:ext>
                </a:extLst>
              </a:tr>
              <a:tr h="132792">
                <a:tc>
                  <a:txBody>
                    <a:bodyPr/>
                    <a:lstStyle/>
                    <a:p>
                      <a:pPr marL="0" algn="l">
                        <a:lnSpc>
                          <a:spcPct val="100000"/>
                        </a:lnSpc>
                        <a:spcBef>
                          <a:spcPts val="0"/>
                        </a:spcBef>
                        <a:buNone/>
                      </a:pPr>
                      <a:r>
                        <a:rPr lang="en-US" sz="1100" dirty="0">
                          <a:effectLst/>
                          <a:latin typeface="+mn-lt"/>
                          <a:ea typeface="Book Antiqua" panose="02040602050305030304" pitchFamily="18" charset="0"/>
                          <a:cs typeface="Book Antiqua" panose="02040602050305030304" pitchFamily="18" charset="0"/>
                        </a:rPr>
                        <a:t>Social</a:t>
                      </a:r>
                      <a:r>
                        <a:rPr lang="en-US" sz="1100" spc="75" dirty="0">
                          <a:effectLst/>
                          <a:latin typeface="+mn-lt"/>
                          <a:ea typeface="Book Antiqua" panose="02040602050305030304" pitchFamily="18" charset="0"/>
                          <a:cs typeface="Book Antiqua" panose="02040602050305030304" pitchFamily="18" charset="0"/>
                        </a:rPr>
                        <a:t> </a:t>
                      </a:r>
                      <a:r>
                        <a:rPr lang="en-US" sz="1100" dirty="0">
                          <a:effectLst/>
                          <a:latin typeface="+mn-lt"/>
                          <a:ea typeface="Book Antiqua" panose="02040602050305030304" pitchFamily="18" charset="0"/>
                          <a:cs typeface="Book Antiqua" panose="02040602050305030304" pitchFamily="18" charset="0"/>
                        </a:rPr>
                        <a:t>anxiety</a:t>
                      </a:r>
                      <a:r>
                        <a:rPr lang="en-US" sz="1100" spc="85" dirty="0">
                          <a:effectLst/>
                          <a:latin typeface="+mn-lt"/>
                          <a:ea typeface="Book Antiqua" panose="02040602050305030304" pitchFamily="18" charset="0"/>
                          <a:cs typeface="Book Antiqua" panose="02040602050305030304" pitchFamily="18" charset="0"/>
                        </a:rPr>
                        <a:t> </a:t>
                      </a:r>
                      <a:r>
                        <a:rPr lang="en-US" sz="1100" spc="-10" dirty="0">
                          <a:effectLst/>
                          <a:latin typeface="+mn-lt"/>
                          <a:ea typeface="Book Antiqua" panose="02040602050305030304" pitchFamily="18" charset="0"/>
                          <a:cs typeface="Book Antiqua" panose="02040602050305030304" pitchFamily="18" charset="0"/>
                        </a:rPr>
                        <a:t>disorder</a:t>
                      </a:r>
                      <a:endParaRPr lang="en-GB" sz="1100" dirty="0">
                        <a:effectLst/>
                        <a:latin typeface="+mn-lt"/>
                        <a:ea typeface="Book Antiqua" panose="02040602050305030304" pitchFamily="18" charset="0"/>
                        <a:cs typeface="Book Antiqua" panose="02040602050305030304" pitchFamily="18" charset="0"/>
                      </a:endParaRPr>
                    </a:p>
                  </a:txBody>
                  <a:tcPr marL="45720" marR="0">
                    <a:lnL>
                      <a:noFill/>
                    </a:lnL>
                    <a:lnR>
                      <a:noFill/>
                    </a:lnR>
                    <a:lnT>
                      <a:noFill/>
                    </a:lnT>
                    <a:lnB w="19050" cap="flat" cmpd="sng" algn="ctr">
                      <a:solidFill>
                        <a:schemeClr val="accent5">
                          <a:lumMod val="75000"/>
                        </a:schemeClr>
                      </a:solidFill>
                      <a:prstDash val="solid"/>
                      <a:round/>
                      <a:headEnd type="none" w="med" len="med"/>
                      <a:tailEnd type="none" w="med" len="med"/>
                    </a:lnB>
                    <a:noFill/>
                  </a:tcPr>
                </a:tc>
                <a:tc>
                  <a:txBody>
                    <a:bodyPr/>
                    <a:lstStyle/>
                    <a:p>
                      <a:pPr marL="0" algn="l">
                        <a:lnSpc>
                          <a:spcPct val="100000"/>
                        </a:lnSpc>
                        <a:spcBef>
                          <a:spcPts val="0"/>
                        </a:spcBef>
                        <a:buNone/>
                      </a:pPr>
                      <a:endParaRPr lang="en-GB" sz="1100" dirty="0">
                        <a:effectLst/>
                        <a:latin typeface="+mn-lt"/>
                        <a:ea typeface="Book Antiqua" panose="02040602050305030304" pitchFamily="18" charset="0"/>
                        <a:cs typeface="Book Antiqua" panose="02040602050305030304" pitchFamily="18" charset="0"/>
                      </a:endParaRPr>
                    </a:p>
                  </a:txBody>
                  <a:tcPr marL="45720" marR="45720">
                    <a:lnL>
                      <a:noFill/>
                    </a:lnL>
                    <a:lnR>
                      <a:noFill/>
                    </a:lnR>
                    <a:lnT>
                      <a:noFill/>
                    </a:lnT>
                    <a:lnB>
                      <a:noFill/>
                    </a:lnB>
                    <a:noFill/>
                  </a:tcPr>
                </a:tc>
                <a:extLst>
                  <a:ext uri="{0D108BD9-81ED-4DB2-BD59-A6C34878D82A}">
                    <a16:rowId xmlns:a16="http://schemas.microsoft.com/office/drawing/2014/main" val="525820613"/>
                  </a:ext>
                </a:extLst>
              </a:tr>
            </a:tbl>
          </a:graphicData>
        </a:graphic>
      </p:graphicFrame>
      <p:graphicFrame>
        <p:nvGraphicFramePr>
          <p:cNvPr id="8" name="Chart 7">
            <a:extLst>
              <a:ext uri="{FF2B5EF4-FFF2-40B4-BE49-F238E27FC236}">
                <a16:creationId xmlns:a16="http://schemas.microsoft.com/office/drawing/2014/main" id="{28AEE1A5-23DC-702F-91C7-9893CF6DD5FB}"/>
              </a:ext>
            </a:extLst>
          </p:cNvPr>
          <p:cNvGraphicFramePr/>
          <p:nvPr>
            <p:extLst>
              <p:ext uri="{D42A27DB-BD31-4B8C-83A1-F6EECF244321}">
                <p14:modId xmlns:p14="http://schemas.microsoft.com/office/powerpoint/2010/main" val="860496158"/>
              </p:ext>
            </p:extLst>
          </p:nvPr>
        </p:nvGraphicFramePr>
        <p:xfrm>
          <a:off x="8445501" y="2233742"/>
          <a:ext cx="3333750" cy="3809872"/>
        </p:xfrm>
        <a:graphic>
          <a:graphicData uri="http://schemas.openxmlformats.org/drawingml/2006/chart">
            <c:chart xmlns:c="http://schemas.openxmlformats.org/drawingml/2006/chart" xmlns:r="http://schemas.openxmlformats.org/officeDocument/2006/relationships" r:id="rId3"/>
          </a:graphicData>
        </a:graphic>
      </p:graphicFrame>
      <p:cxnSp>
        <p:nvCxnSpPr>
          <p:cNvPr id="15" name="Straight Connector 14">
            <a:extLst>
              <a:ext uri="{FF2B5EF4-FFF2-40B4-BE49-F238E27FC236}">
                <a16:creationId xmlns:a16="http://schemas.microsoft.com/office/drawing/2014/main" id="{9971D34C-72AC-DDA0-E5ED-DC1DCDDA9AA3}"/>
              </a:ext>
            </a:extLst>
          </p:cNvPr>
          <p:cNvCxnSpPr>
            <a:cxnSpLocks/>
          </p:cNvCxnSpPr>
          <p:nvPr/>
        </p:nvCxnSpPr>
        <p:spPr>
          <a:xfrm>
            <a:off x="9674486" y="2514600"/>
            <a:ext cx="0" cy="3087182"/>
          </a:xfrm>
          <a:prstGeom prst="line">
            <a:avLst/>
          </a:prstGeom>
          <a:ln w="19050">
            <a:solidFill>
              <a:schemeClr val="accent5">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2410063"/>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2.xml><?xml version="1.0" encoding="utf-8"?>
<ds:datastoreItem xmlns:ds="http://schemas.openxmlformats.org/officeDocument/2006/customXml" ds:itemID="{CA2E6415-5C23-4BE2-BA06-097342A4251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8314958-7C4D-4ED9-85EF-B13B9DA035F0}">
  <ds:schemaRefs>
    <ds:schemaRef ds:uri="http://schemas.microsoft.com/office/2006/documentManagement/types"/>
    <ds:schemaRef ds:uri="08562aa6-c0ad-4fb9-8a82-15409d3a28b4"/>
    <ds:schemaRef ds:uri="http://purl.org/dc/dcmitype/"/>
    <ds:schemaRef ds:uri="http://purl.org/dc/terms/"/>
    <ds:schemaRef ds:uri="28627d7c-4416-4bc1-86cf-ca6c3a42a8f2"/>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318</TotalTime>
  <Words>7811</Words>
  <Application>Microsoft Office PowerPoint</Application>
  <PresentationFormat>Widescreen</PresentationFormat>
  <Paragraphs>728</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Times New Roman</vt:lpstr>
      <vt:lpstr>Neurotorium - PowerPoint-Skabelon - 2022-01-28</vt:lpstr>
      <vt:lpstr>PowerPoint Presentation</vt:lpstr>
      <vt:lpstr>Defining comorbidity</vt:lpstr>
      <vt:lpstr>Comorbidity in people with anxiety disorders</vt:lpstr>
      <vt:lpstr>Clinical implications of comorbidity in anxiety disorders</vt:lpstr>
      <vt:lpstr>Psychiatric and neurological comorbidities of anxiety disorders</vt:lpstr>
      <vt:lpstr>Common conditions comorbid with anxiety disorders</vt:lpstr>
      <vt:lpstr>Mutual comorbidity of different anxiety disorders</vt:lpstr>
      <vt:lpstr>Clinical complications of mutual comorbidity in anxiety disorders</vt:lpstr>
      <vt:lpstr>Anxiety disorders and depression</vt:lpstr>
      <vt:lpstr>Anxiety disorders and substance-use disorders</vt:lpstr>
      <vt:lpstr>Anxiety disorders and personality disorders</vt:lpstr>
      <vt:lpstr>The clinical importance of comorbid personality disorders</vt:lpstr>
      <vt:lpstr>Anxiety disorders and autism</vt:lpstr>
      <vt:lpstr>Somatic comorbidities and           co-conditions of anxiety disorders</vt:lpstr>
      <vt:lpstr>Co-occurrence of somatic illnesses and anxiety disorders</vt:lpstr>
      <vt:lpstr>Neurological diseases and anxiety disorders</vt:lpstr>
      <vt:lpstr>Cardiovascular diseases and anxiety disorders</vt:lpstr>
      <vt:lpstr>Cancer and anxiety disorders</vt:lpstr>
      <vt:lpstr>Diabetes and anxiety disorders</vt:lpstr>
      <vt:lpstr>Pain and anxiety disorders</vt:lpstr>
      <vt:lpstr>Pregnancy and anxiety disorders</vt:lpstr>
      <vt:lpstr>Important issues in patients with anxiety and somatic comorbidities</vt:lpstr>
      <vt:lpstr>Diagnostic issues of comorbidity</vt:lpstr>
      <vt:lpstr>Summary</vt:lpstr>
      <vt:lpstr>Summary</vt:lpstr>
      <vt:lpstr>Almost all authors conclude that anxiety symptoms and anxiety disorders are inadequately evaluated and treated in clinical practice in the context of various medical diseases. This could be due to general attitude in considering anxiety as a natural consequence of suffering, the lack of training in the area of psychopathology, the lack of time in very busy clinics and so on  As a result, this neglect of the role of anxiety and its treatment in patients with medical diseases should be re-evaluated, and researchers and clinicians should broaden their scope in assessing and treating anxiety and related disorders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Rachel Jagger</cp:lastModifiedBy>
  <cp:revision>13</cp:revision>
  <dcterms:created xsi:type="dcterms:W3CDTF">2022-12-01T09:25:49Z</dcterms:created>
  <dcterms:modified xsi:type="dcterms:W3CDTF">2025-08-01T07:11:51Z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