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png" ContentType="image/png"/>
  <Default Extension="svg" ContentType="image/svg+xml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ppt/viewProps.xml" ContentType="application/vnd.openxmlformats-officedocument.presentationml.viewProps+xml"/>
  <Override PartName="/customXml/item1.xml" ContentType="application/xml"/>
  <Override PartName="/customXml/itemProps1.xml" ContentType="application/vnd.openxmlformats-officedocument.customXmlProperties+xml"/>
  <Override PartName="/ppt/presProps.xml" ContentType="application/vnd.openxmlformats-officedocument.presentationml.presProps+xml"/>
  <Override PartName="/ppt/authors.xml" ContentType="application/vnd.ms-powerpoint.author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tableStyles.xml" ContentType="application/vnd.openxmlformats-officedocument.presentationml.tableStyles+xml"/>
  <Override PartName="/customXml/item3.xml" ContentType="application/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39"/>
  </p:notesMasterIdLst>
  <p:sldIdLst>
    <p:sldId id="214141186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6B81437-613F-A4F1-739F-9D8EF4ADACA4}" name="KD" initials="KD" userId="KD" providerId="None"/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84097473-A357-0841-15D3-B2A84FE91602}" name="Dan Stein" initials="DS" userId="S::01406403@wf.uct.ac.za::790fcc95-24a3-4405-bca9-be023303b856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1A17"/>
    <a:srgbClr val="D9D1CC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23" autoAdjust="0"/>
    <p:restoredTop sz="86931" autoAdjust="0"/>
  </p:normalViewPr>
  <p:slideViewPr>
    <p:cSldViewPr snapToGrid="0">
      <p:cViewPr varScale="1">
        <p:scale>
          <a:sx n="96" d="100"/>
          <a:sy n="96" d="100"/>
        </p:scale>
        <p:origin x="148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3990" y="90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39" /><Relationship Type="http://schemas.openxmlformats.org/officeDocument/2006/relationships/theme" Target="/ppt/theme/theme1.xml" Id="rId42" /><Relationship Type="http://schemas.openxmlformats.org/officeDocument/2006/relationships/customXml" Target="/customXml/item2.xml" Id="rId2" /><Relationship Type="http://schemas.openxmlformats.org/officeDocument/2006/relationships/viewProps" Target="/ppt/viewProps.xml" Id="rId41" /><Relationship Type="http://schemas.openxmlformats.org/officeDocument/2006/relationships/customXml" Target="/customXml/item1.xml" Id="rId1" /><Relationship Type="http://schemas.openxmlformats.org/officeDocument/2006/relationships/presProps" Target="/ppt/presProps.xml" Id="rId40" /><Relationship Type="http://schemas.microsoft.com/office/2018/10/relationships/authors" Target="/ppt/authors.xml" Id="rId44" /><Relationship Type="http://schemas.openxmlformats.org/officeDocument/2006/relationships/slideMaster" Target="/ppt/slideMasters/slideMaster1.xml" Id="rId4" /><Relationship Type="http://schemas.openxmlformats.org/officeDocument/2006/relationships/slide" Target="/ppt/slides/slide23.xml" Id="rId27" /><Relationship Type="http://schemas.openxmlformats.org/officeDocument/2006/relationships/tableStyles" Target="/ppt/tableStyles.xml" Id="rId43" /><Relationship Type="http://schemas.openxmlformats.org/officeDocument/2006/relationships/customXml" Target="/customXml/item3.xml" Id="rId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Id2" /><Relationship Type="http://schemas.openxmlformats.org/officeDocument/2006/relationships/notesMaster" Target="/ppt/notesMasters/notesMaster1.xml" Id="rId1" /></Relationship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Reference:</a:t>
            </a:r>
          </a:p>
          <a:p>
            <a:r>
              <a:rPr lang="en-US" dirty="0"/>
              <a:t>Hendricks SM, Spijker J, Licht CMM, et al. Two-year course of anxiety disorders: different across disorders or dimensions? Acta </a:t>
            </a:r>
            <a:r>
              <a:rPr lang="en-US" dirty="0" err="1"/>
              <a:t>Psychiatr</a:t>
            </a:r>
            <a:r>
              <a:rPr lang="en-US" dirty="0"/>
              <a:t> Scand 2013; 128 (3): 212–221.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63131"/>
      </p:ext>
    </p:extLst>
  </p:cSld>
  <p:clrMapOvr>
    <a:masterClrMapping/>
  </p:clrMapOvr>
</p:note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11.xml" Id="rId11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23.xml.rels>&#65279;<?xml version="1.0" encoding="utf-8"?><Relationships xmlns="http://schemas.openxmlformats.org/package/2006/relationships"><Relationship Type="http://schemas.openxmlformats.org/officeDocument/2006/relationships/notesSlide" Target="/ppt/notesSlides/notesSlide23.xml" Id="rId2" /><Relationship Type="http://schemas.openxmlformats.org/officeDocument/2006/relationships/slideLayout" Target="/ppt/slideLayouts/slideLayout11.xml" Id="rId1" /></Relationships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0C2D249-C482-382C-77C0-1B60015D7F8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Anxiety disorders – Course, natural history and prognosis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405FDB2-7041-2DF2-5EF0-3A75C2FA1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NESDA: differences in course between anxiety disorders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C87C81-3C7D-92DA-1AB2-909495D72F27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Respondents with multiple anxiety disorders had a lower rate of remission, and greater chronicity, than respondents with separate anxiety disorders</a:t>
            </a:r>
            <a:endParaRPr lang="en-GB"/>
          </a:p>
          <a:p>
            <a:pPr marL="0" indent="0">
              <a:buNone/>
            </a:pP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088E27-5F14-5649-B4C2-46844155217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*p&lt;0.05 based on chi-squared statistics for categorical variables for a given disorder vs multiple anxiety disorders</a:t>
            </a:r>
            <a:br>
              <a:rPr lang="en-US" dirty="0"/>
            </a:br>
            <a:r>
              <a:rPr lang="en-US" dirty="0"/>
              <a:t>GAD=generalized anxiety disorder; IQR=interquartile range; NESDA=The Netherlands Study of Depression and Anxiety; SAD=social anxiety disorder</a:t>
            </a:r>
          </a:p>
          <a:p>
            <a:endParaRPr lang="en-US" dirty="0"/>
          </a:p>
          <a:p>
            <a:r>
              <a:rPr lang="en-US" dirty="0"/>
              <a:t>Adapted from Hendricks et al. Acta </a:t>
            </a:r>
            <a:r>
              <a:rPr lang="en-US" dirty="0" err="1"/>
              <a:t>Psychiatr</a:t>
            </a:r>
            <a:r>
              <a:rPr lang="en-US" dirty="0"/>
              <a:t> Scand 2013;128(3):212–221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3EA22B-6A51-D395-3984-EDBC1C06A7FF}"/>
              </a:ext>
            </a:extLst>
          </p:cNvPr>
          <p:cNvSpPr txBox="1"/>
          <p:nvPr/>
        </p:nvSpPr>
        <p:spPr>
          <a:xfrm>
            <a:off x="3384551" y="1416785"/>
            <a:ext cx="8266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chemeClr val="accent5">
                    <a:lumMod val="50000"/>
                  </a:schemeClr>
                </a:solidFill>
              </a:rPr>
              <a:t>Two-year disease course in 834 respondents with anxiety disorders</a:t>
            </a:r>
            <a:endParaRPr lang="en-GB" sz="1600" b="1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12" name="Content Placeholder 6">
            <a:extLst>
              <a:ext uri="{FF2B5EF4-FFF2-40B4-BE49-F238E27FC236}">
                <a16:creationId xmlns:a16="http://schemas.microsoft.com/office/drawing/2014/main" id="{D99F0354-4A98-D692-B9C8-2A4D3B1699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8223316"/>
              </p:ext>
            </p:extLst>
          </p:nvPr>
        </p:nvGraphicFramePr>
        <p:xfrm>
          <a:off x="3384550" y="1939925"/>
          <a:ext cx="8266112" cy="332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6528">
                  <a:extLst>
                    <a:ext uri="{9D8B030D-6E8A-4147-A177-3AD203B41FA5}">
                      <a16:colId xmlns:a16="http://schemas.microsoft.com/office/drawing/2014/main" val="1256799623"/>
                    </a:ext>
                  </a:extLst>
                </a:gridCol>
                <a:gridCol w="2066528">
                  <a:extLst>
                    <a:ext uri="{9D8B030D-6E8A-4147-A177-3AD203B41FA5}">
                      <a16:colId xmlns:a16="http://schemas.microsoft.com/office/drawing/2014/main" val="3330443585"/>
                    </a:ext>
                  </a:extLst>
                </a:gridCol>
                <a:gridCol w="2066528">
                  <a:extLst>
                    <a:ext uri="{9D8B030D-6E8A-4147-A177-3AD203B41FA5}">
                      <a16:colId xmlns:a16="http://schemas.microsoft.com/office/drawing/2014/main" val="3002056304"/>
                    </a:ext>
                  </a:extLst>
                </a:gridCol>
                <a:gridCol w="2066528">
                  <a:extLst>
                    <a:ext uri="{9D8B030D-6E8A-4147-A177-3AD203B41FA5}">
                      <a16:colId xmlns:a16="http://schemas.microsoft.com/office/drawing/2014/main" val="1312219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Remission from anxiety disorder</a:t>
                      </a:r>
                      <a:br>
                        <a:rPr lang="en-US" sz="1400"/>
                      </a:br>
                      <a:r>
                        <a:rPr lang="en-US" sz="1400"/>
                        <a:t>(%)</a:t>
                      </a:r>
                      <a:endParaRPr lang="en-GB" sz="140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Median time to remission, </a:t>
                      </a:r>
                      <a:br>
                        <a:rPr lang="en-US" sz="1400"/>
                      </a:br>
                      <a:r>
                        <a:rPr lang="en-US" sz="1400"/>
                        <a:t>month (IQR)</a:t>
                      </a:r>
                      <a:endParaRPr lang="en-GB" sz="140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Chronic course without remission</a:t>
                      </a:r>
                      <a:br>
                        <a:rPr lang="en-US" sz="1400"/>
                      </a:br>
                      <a:r>
                        <a:rPr lang="en-US" sz="1400"/>
                        <a:t>(%)</a:t>
                      </a:r>
                      <a:endParaRPr lang="en-GB" sz="140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837108"/>
                  </a:ext>
                </a:extLst>
              </a:tr>
              <a:tr h="518400">
                <a:tc>
                  <a:txBody>
                    <a:bodyPr/>
                    <a:lstStyle/>
                    <a:p>
                      <a:r>
                        <a:rPr lang="en-US" sz="1400"/>
                        <a:t>Panic disorder with agoraphobia (n=112)</a:t>
                      </a:r>
                      <a:endParaRPr lang="en-GB" sz="1400"/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52.7</a:t>
                      </a:r>
                      <a:endParaRPr lang="en-GB" sz="1400" baseline="300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23.0 (20.0)</a:t>
                      </a:r>
                      <a:endParaRPr lang="en-GB" sz="14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49.1</a:t>
                      </a:r>
                      <a:endParaRPr lang="en-GB" sz="14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54105"/>
                  </a:ext>
                </a:extLst>
              </a:tr>
              <a:tr h="518400">
                <a:tc>
                  <a:txBody>
                    <a:bodyPr/>
                    <a:lstStyle/>
                    <a:p>
                      <a:r>
                        <a:rPr lang="en-US" sz="1400"/>
                        <a:t>Panic disorder without agoraphobia (n=70)</a:t>
                      </a:r>
                      <a:endParaRPr lang="en-GB" sz="1400"/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72.5*</a:t>
                      </a:r>
                      <a:endParaRPr lang="en-GB" sz="1400" baseline="300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4.0 (20.0)*</a:t>
                      </a:r>
                      <a:endParaRPr lang="en-GB" sz="14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27.5*</a:t>
                      </a:r>
                      <a:endParaRPr lang="en-GB" sz="14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889521"/>
                  </a:ext>
                </a:extLst>
              </a:tr>
              <a:tr h="518400">
                <a:tc>
                  <a:txBody>
                    <a:bodyPr/>
                    <a:lstStyle/>
                    <a:p>
                      <a:r>
                        <a:rPr lang="en-US" sz="1400" dirty="0"/>
                        <a:t>SAD (n=202)</a:t>
                      </a:r>
                      <a:endParaRPr lang="en-GB" sz="1400" dirty="0"/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53.5*</a:t>
                      </a:r>
                      <a:endParaRPr lang="en-GB" sz="1400" baseline="300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18.0 (20.0)*</a:t>
                      </a:r>
                      <a:endParaRPr lang="en-GB" sz="14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48.3*</a:t>
                      </a:r>
                      <a:endParaRPr lang="en-GB" sz="1400" i="1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958241"/>
                  </a:ext>
                </a:extLst>
              </a:tr>
              <a:tr h="518400">
                <a:tc>
                  <a:txBody>
                    <a:bodyPr/>
                    <a:lstStyle/>
                    <a:p>
                      <a:r>
                        <a:rPr lang="en-US" sz="1400"/>
                        <a:t>GAD (n=121)</a:t>
                      </a:r>
                      <a:endParaRPr lang="en-GB" sz="1400"/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69.7*</a:t>
                      </a:r>
                      <a:endParaRPr lang="en-GB" sz="14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4.0 (20.0)*</a:t>
                      </a:r>
                      <a:endParaRPr lang="en-GB" sz="14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31.7*</a:t>
                      </a:r>
                      <a:endParaRPr lang="en-GB" sz="14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904279"/>
                  </a:ext>
                </a:extLst>
              </a:tr>
              <a:tr h="518400">
                <a:tc>
                  <a:txBody>
                    <a:bodyPr/>
                    <a:lstStyle/>
                    <a:p>
                      <a:r>
                        <a:rPr lang="en-US" sz="1400"/>
                        <a:t>Multiple anxiety disorders (n=329)</a:t>
                      </a:r>
                      <a:endParaRPr lang="en-GB" sz="1400"/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42.9</a:t>
                      </a:r>
                      <a:endParaRPr lang="en-GB" sz="140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24.0 (20.0)</a:t>
                      </a:r>
                      <a:endParaRPr lang="en-GB" sz="140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59.0</a:t>
                      </a:r>
                      <a:endParaRPr lang="en-GB" sz="14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142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9084133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2E6415-5C23-4BE2-BA06-097342A4251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28627d7c-4416-4bc1-86cf-ca6c3a42a8f2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8562aa6-c0ad-4fb9-8a82-15409d3a28b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7693</Words>
  <Application>Microsoft Office PowerPoint</Application>
  <PresentationFormat>Widescreen</PresentationFormat>
  <Paragraphs>753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Times New Roman</vt:lpstr>
      <vt:lpstr>Neurotorium - PowerPoint-Skabelon - 2022-01-28</vt:lpstr>
      <vt:lpstr>PowerPoint Presentation</vt:lpstr>
      <vt:lpstr>The value of a longitudinal perspective </vt:lpstr>
      <vt:lpstr>The course of anxiety disorders</vt:lpstr>
      <vt:lpstr>The course of anxiety disorders</vt:lpstr>
      <vt:lpstr>Suggested staging of anxiety disorders</vt:lpstr>
      <vt:lpstr>Definition of treatment refractoriness</vt:lpstr>
      <vt:lpstr>Tools to assess functional / QoL outcomes in anxiety disorders</vt:lpstr>
      <vt:lpstr>Recovery in people with social anxiety disorder</vt:lpstr>
      <vt:lpstr>Age of onset – anxiety disorders and other mental disorders</vt:lpstr>
      <vt:lpstr>Anxiety disorders in adolescents</vt:lpstr>
      <vt:lpstr>‘Double anxiety’</vt:lpstr>
      <vt:lpstr>Specific phobia</vt:lpstr>
      <vt:lpstr>Studies of the course of anxiety disorders</vt:lpstr>
      <vt:lpstr>Key early studies: US National Comorbidity Survey Part I</vt:lpstr>
      <vt:lpstr>Key early studies: Zurich Cohort Study</vt:lpstr>
      <vt:lpstr>Key early studies: US National Comorbidity Survey Part II</vt:lpstr>
      <vt:lpstr>More recent research: NEMESIS-2</vt:lpstr>
      <vt:lpstr>NEMESIS-2: design</vt:lpstr>
      <vt:lpstr>NEMESIS-2: subthreshold vs threshold anxiety</vt:lpstr>
      <vt:lpstr>NEMESIS-2: course and recurrence of anxiety</vt:lpstr>
      <vt:lpstr>NEMESIS-2: recurrence and recovery by different definitions</vt:lpstr>
      <vt:lpstr>More recent research: NESDA</vt:lpstr>
      <vt:lpstr>NESDA: differences in course between anxiety disorders</vt:lpstr>
      <vt:lpstr>Predictors of anxiety disorder course</vt:lpstr>
      <vt:lpstr>Clinical predictors of clinical course from NEMESIS-2 study</vt:lpstr>
      <vt:lpstr>Childhood trauma</vt:lpstr>
      <vt:lpstr>Predictive biomarkers from the NESDA study</vt:lpstr>
      <vt:lpstr>Risk factors for poor outcomes in young people</vt:lpstr>
      <vt:lpstr>Predictors of anxiety disorder persistence across the lifespan</vt:lpstr>
      <vt:lpstr>Perceived helpfulness of treatment: the WMHS survey</vt:lpstr>
      <vt:lpstr>Anxiety and related disorders in pregnancy</vt:lpstr>
      <vt:lpstr>Anxiety in the elderly 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Viktoria-Maria Hvidtfelt Lykke</cp:lastModifiedBy>
  <cp:revision>7</cp:revision>
  <dcterms:created xsi:type="dcterms:W3CDTF">2022-12-01T09:25:49Z</dcterms:created>
  <dcterms:modified xsi:type="dcterms:W3CDTF">2025-08-18T09:09:25Z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