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png" ContentType="image/png"/>
  <Default Extension="svg" ContentType="image/svg+xml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customXml/item2.xml" ContentType="application/xml"/>
  <Override PartName="/customXml/itemProps2.xml" ContentType="application/vnd.openxmlformats-officedocument.customXmlProperties+xml"/>
  <Override PartName="/ppt/viewProps.xml" ContentType="application/vnd.openxmlformats-officedocument.presentationml.viewProps+xml"/>
  <Override PartName="/customXml/item1.xml" ContentType="application/xml"/>
  <Override PartName="/customXml/itemProps1.xml" ContentType="application/vnd.openxmlformats-officedocument.customXmlProperties+xml"/>
  <Override PartName="/ppt/presProps.xml" ContentType="application/vnd.openxmlformats-officedocument.presentationml.presProps+xml"/>
  <Override PartName="/ppt/authors.xml" ContentType="application/vnd.ms-powerpoint.authors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tableStyles.xml" ContentType="application/vnd.openxmlformats-officedocument.presentationml.tableStyles+xml"/>
  <Override PartName="/customXml/item3.xml" ContentType="application/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39"/>
  </p:notesMasterIdLst>
  <p:sldIdLst>
    <p:sldId id="214141185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6B81437-613F-A4F1-739F-9D8EF4ADACA4}" name="KD" initials="KD" userId="KD" providerId="None"/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84097473-A357-0841-15D3-B2A84FE91602}" name="Dan Stein" initials="DS" userId="S::01406403@wf.uct.ac.za::790fcc95-24a3-4405-bca9-be023303b856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1A17"/>
    <a:srgbClr val="D9D1CC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23" autoAdjust="0"/>
    <p:restoredTop sz="86931" autoAdjust="0"/>
  </p:normalViewPr>
  <p:slideViewPr>
    <p:cSldViewPr snapToGrid="0">
      <p:cViewPr varScale="1">
        <p:scale>
          <a:sx n="96" d="100"/>
          <a:sy n="96" d="100"/>
        </p:scale>
        <p:origin x="148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3990" y="90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39" /><Relationship Type="http://schemas.openxmlformats.org/officeDocument/2006/relationships/theme" Target="/ppt/theme/theme1.xml" Id="rId42" /><Relationship Type="http://schemas.openxmlformats.org/officeDocument/2006/relationships/customXml" Target="/customXml/item2.xml" Id="rId2" /><Relationship Type="http://schemas.openxmlformats.org/officeDocument/2006/relationships/viewProps" Target="/ppt/viewProps.xml" Id="rId41" /><Relationship Type="http://schemas.openxmlformats.org/officeDocument/2006/relationships/customXml" Target="/customXml/item1.xml" Id="rId1" /><Relationship Type="http://schemas.openxmlformats.org/officeDocument/2006/relationships/presProps" Target="/ppt/presProps.xml" Id="rId40" /><Relationship Type="http://schemas.microsoft.com/office/2018/10/relationships/authors" Target="/ppt/authors.xml" Id="rId44" /><Relationship Type="http://schemas.openxmlformats.org/officeDocument/2006/relationships/slideMaster" Target="/ppt/slideMasters/slideMaster1.xml" Id="rId4" /><Relationship Type="http://schemas.openxmlformats.org/officeDocument/2006/relationships/slide" Target="/ppt/slides/slide26.xml" Id="rId30" /><Relationship Type="http://schemas.openxmlformats.org/officeDocument/2006/relationships/tableStyles" Target="/ppt/tableStyles.xml" Id="rId43" /><Relationship Type="http://schemas.openxmlformats.org/officeDocument/2006/relationships/customXml" Target="/customXml/item3.xml" Id="rId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Id2" /><Relationship Type="http://schemas.openxmlformats.org/officeDocument/2006/relationships/notesMaster" Target="/ppt/notesMasters/notesMaster1.xml" Id="rId1" /></Relationship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Reference:</a:t>
            </a:r>
          </a:p>
          <a:p>
            <a:r>
              <a:rPr lang="en-US"/>
              <a:t>Hovens JGFM, Giltay EJ, </a:t>
            </a:r>
            <a:r>
              <a:rPr lang="en-US" err="1"/>
              <a:t>Spinhoven</a:t>
            </a:r>
            <a:r>
              <a:rPr lang="en-US"/>
              <a:t> P, et al. Impact of childhood life events and childhood trauma on the onset and recurrence of depressive and anxiety disorders. J Clin Psychiatry 2015; 76 (7): 931–938.</a:t>
            </a:r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21274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2.xml" Id="rId2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26.xml.rels>&#65279;<?xml version="1.0" encoding="utf-8"?><Relationships xmlns="http://schemas.openxmlformats.org/package/2006/relationships"><Relationship Type="http://schemas.openxmlformats.org/officeDocument/2006/relationships/notesSlide" Target="/ppt/notesSlides/notesSlide26.xml" Id="rId2" /><Relationship Type="http://schemas.openxmlformats.org/officeDocument/2006/relationships/slideLayout" Target="/ppt/slideLayouts/slideLayout2.xml" Id="rId1" /></Relationships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22413B-B802-DD78-57A0-3B3581E83CC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Anxiety disorders – Course, natural history and prognosis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6934D7-A34C-936D-73CB-B48560C17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Childhood trauma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5CD96-2BAA-6483-7096-4C67A329D96B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dirty="0"/>
              <a:t>At baseline in the NESDA study: </a:t>
            </a:r>
          </a:p>
          <a:p>
            <a:pPr lvl="1"/>
            <a:r>
              <a:rPr lang="en-US" sz="1600" dirty="0"/>
              <a:t>172 participants (14.7% of the sample) reported ≥1 childhood life event</a:t>
            </a:r>
          </a:p>
          <a:p>
            <a:pPr lvl="1"/>
            <a:r>
              <a:rPr lang="en-US" sz="1600" dirty="0"/>
              <a:t>412 participants (35.3% of the sample) reported any childhood trauma</a:t>
            </a:r>
          </a:p>
          <a:p>
            <a:r>
              <a:rPr lang="en-US" dirty="0"/>
              <a:t>During the 2-year follow-up period, 19.4% of the sample developed a new or recurrent anxiety or depressive disorder </a:t>
            </a:r>
          </a:p>
          <a:p>
            <a:pPr lvl="1"/>
            <a:r>
              <a:rPr lang="en-US" sz="1600" dirty="0"/>
              <a:t>Childhood life events did not predict this onset or recurrence </a:t>
            </a:r>
          </a:p>
          <a:p>
            <a:r>
              <a:rPr lang="en-GB" dirty="0"/>
              <a:t>The experience of e</a:t>
            </a:r>
            <a:r>
              <a:rPr lang="en-US" dirty="0"/>
              <a:t>motional neglect and psychological, physical, and sexual abuse were all associated with an increased risk of first onset and recurrence of either depressive or comorbid disorders (p&lt;0.001), but not an increased risk of anxiety disorders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4FDE04-BBB1-A179-9F04-79958DACC63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NESDA=The Netherlands Study of Depression and Anxiety</a:t>
            </a:r>
          </a:p>
          <a:p>
            <a:endParaRPr lang="en-US"/>
          </a:p>
          <a:p>
            <a:r>
              <a:rPr lang="en-US"/>
              <a:t>Hovens et al. J Clin Psychiatry 2015;76(7):931–938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415014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2E6415-5C23-4BE2-BA06-097342A4251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28627d7c-4416-4bc1-86cf-ca6c3a42a8f2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08562aa6-c0ad-4fb9-8a82-15409d3a28b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7693</Words>
  <Application>Microsoft Office PowerPoint</Application>
  <PresentationFormat>Widescreen</PresentationFormat>
  <Paragraphs>753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Times New Roman</vt:lpstr>
      <vt:lpstr>Neurotorium - PowerPoint-Skabelon - 2022-01-28</vt:lpstr>
      <vt:lpstr>PowerPoint Presentation</vt:lpstr>
      <vt:lpstr>The value of a longitudinal perspective </vt:lpstr>
      <vt:lpstr>The course of anxiety disorders</vt:lpstr>
      <vt:lpstr>The course of anxiety disorders</vt:lpstr>
      <vt:lpstr>Suggested staging of anxiety disorders</vt:lpstr>
      <vt:lpstr>Definition of treatment refractoriness</vt:lpstr>
      <vt:lpstr>Tools to assess functional / QoL outcomes in anxiety disorders</vt:lpstr>
      <vt:lpstr>Recovery in people with social anxiety disorder</vt:lpstr>
      <vt:lpstr>Age of onset – anxiety disorders and other mental disorders</vt:lpstr>
      <vt:lpstr>Anxiety disorders in adolescents</vt:lpstr>
      <vt:lpstr>‘Double anxiety’</vt:lpstr>
      <vt:lpstr>Specific phobia</vt:lpstr>
      <vt:lpstr>Studies of the course of anxiety disorders</vt:lpstr>
      <vt:lpstr>Key early studies: US National Comorbidity Survey Part I</vt:lpstr>
      <vt:lpstr>Key early studies: Zurich Cohort Study</vt:lpstr>
      <vt:lpstr>Key early studies: US National Comorbidity Survey Part II</vt:lpstr>
      <vt:lpstr>More recent research: NEMESIS-2</vt:lpstr>
      <vt:lpstr>NEMESIS-2: design</vt:lpstr>
      <vt:lpstr>NEMESIS-2: subthreshold vs threshold anxiety</vt:lpstr>
      <vt:lpstr>NEMESIS-2: course and recurrence of anxiety</vt:lpstr>
      <vt:lpstr>NEMESIS-2: recurrence and recovery by different definitions</vt:lpstr>
      <vt:lpstr>More recent research: NESDA</vt:lpstr>
      <vt:lpstr>NESDA: differences in course between anxiety disorders</vt:lpstr>
      <vt:lpstr>Predictors of anxiety disorder course</vt:lpstr>
      <vt:lpstr>Clinical predictors of clinical course from NEMESIS-2 study</vt:lpstr>
      <vt:lpstr>Childhood trauma</vt:lpstr>
      <vt:lpstr>Predictive biomarkers from the NESDA study</vt:lpstr>
      <vt:lpstr>Risk factors for poor outcomes in young people</vt:lpstr>
      <vt:lpstr>Predictors of anxiety disorder persistence across the lifespan</vt:lpstr>
      <vt:lpstr>Perceived helpfulness of treatment: the WMHS survey</vt:lpstr>
      <vt:lpstr>Anxiety and related disorders in pregnancy</vt:lpstr>
      <vt:lpstr>Anxiety in the elderly 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Viktoria-Maria Hvidtfelt Lykke</cp:lastModifiedBy>
  <cp:revision>7</cp:revision>
  <dcterms:created xsi:type="dcterms:W3CDTF">2022-12-01T09:25:49Z</dcterms:created>
  <dcterms:modified xsi:type="dcterms:W3CDTF">2025-08-18T09:09:25Z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