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svg" ContentType="image/svg+xml"/>
  <Default Extension="png" ContentType="image/pn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authors.xml" ContentType="application/vnd.ms-powerpoint.author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9"/>
  </p:notesMasterIdLst>
  <p:sldIdLst>
    <p:sldId id="214141185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84097473-A357-0841-15D3-B2A84FE91602}" name="Dan Stein" initials="DS" userId="S::01406403@wf.uct.ac.za::790fcc95-24a3-4405-bca9-be023303b856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7"/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86931" autoAdjust="0"/>
  </p:normalViewPr>
  <p:slideViewPr>
    <p:cSldViewPr snapToGrid="0">
      <p:cViewPr varScale="1">
        <p:scale>
          <a:sx n="96" d="100"/>
          <a:sy n="96" d="100"/>
        </p:scale>
        <p:origin x="14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990" y="9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theme" Target="/ppt/theme/theme1.xml" Id="rId42" /><Relationship Type="http://schemas.openxmlformats.org/officeDocument/2006/relationships/customXml" Target="/customXml/item2.xml" Id="rId2" /><Relationship Type="http://schemas.openxmlformats.org/officeDocument/2006/relationships/viewProps" Target="/ppt/viewProps.xml" Id="rId41" /><Relationship Type="http://schemas.openxmlformats.org/officeDocument/2006/relationships/customXml" Target="/customXml/item1.xml" Id="rId1" /><Relationship Type="http://schemas.openxmlformats.org/officeDocument/2006/relationships/slide" Target="/ppt/slides/slide28.xml" Id="rId32" /><Relationship Type="http://schemas.openxmlformats.org/officeDocument/2006/relationships/presProps" Target="/ppt/presProps.xml" Id="rId40" /><Relationship Type="http://schemas.microsoft.com/office/2018/10/relationships/authors" Target="/ppt/authors.xml" Id="rId44" /><Relationship Type="http://schemas.openxmlformats.org/officeDocument/2006/relationships/slideMaster" Target="/ppt/slideMasters/slideMaster1.xml" Id="rId4" /><Relationship Type="http://schemas.openxmlformats.org/officeDocument/2006/relationships/tableStyles" Target="/ppt/tableStyles.xml" Id="rId43" /><Relationship Type="http://schemas.openxmlformats.org/officeDocument/2006/relationships/customXml" Target="/customXml/item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Id2" /><Relationship Type="http://schemas.openxmlformats.org/officeDocument/2006/relationships/notesMaster" Target="/ppt/notesMasters/notesMaster1.xml" Id="rId1" /></Relationship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Reference:</a:t>
            </a:r>
          </a:p>
          <a:p>
            <a:r>
              <a:rPr lang="en-US" err="1"/>
              <a:t>Asselmann</a:t>
            </a:r>
            <a:r>
              <a:rPr lang="en-US"/>
              <a:t> E, </a:t>
            </a:r>
            <a:r>
              <a:rPr lang="en-US" err="1"/>
              <a:t>Beesdo</a:t>
            </a:r>
            <a:r>
              <a:rPr lang="en-US"/>
              <a:t>-Baum K. Predictors of the course of anxiety disorders in adolescents and young adults. Curr Psychiatry Rep 2015; 17 (2): 7.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22725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8.xml.rels>&#65279;<?xml version="1.0" encoding="utf-8"?><Relationships xmlns="http://schemas.openxmlformats.org/package/2006/relationships"><Relationship Type="http://schemas.openxmlformats.org/officeDocument/2006/relationships/image" Target="/ppt/media/image47.svg" Id="rId8" /><Relationship Type="http://schemas.openxmlformats.org/officeDocument/2006/relationships/image" Target="/ppt/media/image42.png" Id="rId3" /><Relationship Type="http://schemas.openxmlformats.org/officeDocument/2006/relationships/image" Target="/ppt/media/image46.png" Id="rId7" /><Relationship Type="http://schemas.openxmlformats.org/officeDocument/2006/relationships/notesSlide" Target="/ppt/notesSlides/notesSlide28.xml" Id="rId2" /><Relationship Type="http://schemas.openxmlformats.org/officeDocument/2006/relationships/slideLayout" Target="/ppt/slideLayouts/slideLayout2.xml" Id="rId1" /><Relationship Type="http://schemas.openxmlformats.org/officeDocument/2006/relationships/image" Target="/ppt/media/image45.svg" Id="rId6" /><Relationship Type="http://schemas.openxmlformats.org/officeDocument/2006/relationships/image" Target="/ppt/media/image44.png" Id="rId5" /><Relationship Type="http://schemas.openxmlformats.org/officeDocument/2006/relationships/image" Target="/ppt/media/image43.svg" Id="rId4" /></Relationships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1C4AF2-F043-55E3-4AD8-0EDBAD84D9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Anxiety disorders – Course, natural history and prognosis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5C3876-112A-DD63-5478-15A4A6ADD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 factors for poor outcomes in young people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281D48-EA10-C519-C4D9-277683E759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err="1"/>
              <a:t>Asselmann</a:t>
            </a:r>
            <a:r>
              <a:rPr lang="en-US"/>
              <a:t> &amp; </a:t>
            </a:r>
            <a:r>
              <a:rPr lang="en-US" err="1"/>
              <a:t>Beesdo</a:t>
            </a:r>
            <a:r>
              <a:rPr lang="en-US"/>
              <a:t>-Baum. Curr Psychiatry Rep 2015;17(2):7</a:t>
            </a:r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EC41DF-56D6-1D8C-3650-AC8B17B5A233}"/>
              </a:ext>
            </a:extLst>
          </p:cNvPr>
          <p:cNvSpPr/>
          <p:nvPr/>
        </p:nvSpPr>
        <p:spPr>
          <a:xfrm>
            <a:off x="1327778" y="1837769"/>
            <a:ext cx="1103909" cy="110390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1072B-EB7C-2D04-738D-55617F1A902B}"/>
              </a:ext>
            </a:extLst>
          </p:cNvPr>
          <p:cNvSpPr txBox="1"/>
          <p:nvPr/>
        </p:nvSpPr>
        <p:spPr>
          <a:xfrm>
            <a:off x="2675967" y="2101973"/>
            <a:ext cx="5687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More severe and persistent anxiety symptoms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F68186B-7C26-C12A-A575-91A85EBD9754}"/>
              </a:ext>
            </a:extLst>
          </p:cNvPr>
          <p:cNvSpPr/>
          <p:nvPr/>
        </p:nvSpPr>
        <p:spPr>
          <a:xfrm>
            <a:off x="2257910" y="3047082"/>
            <a:ext cx="1103909" cy="110390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pic>
        <p:nvPicPr>
          <p:cNvPr id="17" name="Graphic 16" descr="Head with gears outline">
            <a:extLst>
              <a:ext uri="{FF2B5EF4-FFF2-40B4-BE49-F238E27FC236}">
                <a16:creationId xmlns:a16="http://schemas.microsoft.com/office/drawing/2014/main" id="{6BE0F448-C132-11D6-6E22-0057D6B5D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4347" y="3177632"/>
            <a:ext cx="842808" cy="842808"/>
          </a:xfrm>
          <a:prstGeom prst="rect">
            <a:avLst/>
          </a:prstGeom>
        </p:spPr>
      </p:pic>
      <p:pic>
        <p:nvPicPr>
          <p:cNvPr id="19" name="Graphic 18" descr="Left Brain outline">
            <a:extLst>
              <a:ext uri="{FF2B5EF4-FFF2-40B4-BE49-F238E27FC236}">
                <a16:creationId xmlns:a16="http://schemas.microsoft.com/office/drawing/2014/main" id="{FADDB86F-3B4A-0D02-5264-BC88B9C84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4167" y="1916396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ACCE8F1-1814-6F60-6EDC-1AB53B8AA68D}"/>
              </a:ext>
            </a:extLst>
          </p:cNvPr>
          <p:cNvSpPr txBox="1"/>
          <p:nvPr/>
        </p:nvSpPr>
        <p:spPr>
          <a:xfrm>
            <a:off x="3596574" y="3183538"/>
            <a:ext cx="5687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Anxiety-related avoidance </a:t>
            </a:r>
            <a:r>
              <a:rPr lang="en-US" sz="1600" err="1"/>
              <a:t>behaviour</a:t>
            </a: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Catastrophic anxiety cognitions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Higher impairment/disability due to anxiety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4E5E231-DC94-F432-2562-DF9A2493A2FD}"/>
              </a:ext>
            </a:extLst>
          </p:cNvPr>
          <p:cNvSpPr/>
          <p:nvPr/>
        </p:nvSpPr>
        <p:spPr>
          <a:xfrm>
            <a:off x="3314305" y="4340732"/>
            <a:ext cx="1103909" cy="110390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pic>
        <p:nvPicPr>
          <p:cNvPr id="23" name="Graphic 22" descr="Mental Health outline">
            <a:extLst>
              <a:ext uri="{FF2B5EF4-FFF2-40B4-BE49-F238E27FC236}">
                <a16:creationId xmlns:a16="http://schemas.microsoft.com/office/drawing/2014/main" id="{FFCB37EA-2B76-C8C1-E44F-360A084F01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42144" y="4435486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24ADDF-2938-EABB-87A9-69B3EB401A15}"/>
              </a:ext>
            </a:extLst>
          </p:cNvPr>
          <p:cNvSpPr txBox="1"/>
          <p:nvPr/>
        </p:nvSpPr>
        <p:spPr>
          <a:xfrm>
            <a:off x="4546053" y="4698389"/>
            <a:ext cx="5687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Comorbid other mental disorders and medical conditions</a:t>
            </a:r>
          </a:p>
        </p:txBody>
      </p:sp>
    </p:spTree>
    <p:extLst>
      <p:ext uri="{BB962C8B-B14F-4D97-AF65-F5344CB8AC3E}">
        <p14:creationId xmlns:p14="http://schemas.microsoft.com/office/powerpoint/2010/main" val="203504454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7693</Words>
  <Application>Microsoft Office PowerPoint</Application>
  <PresentationFormat>Widescreen</PresentationFormat>
  <Paragraphs>753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Neurotorium - PowerPoint-Skabelon - 2022-01-28</vt:lpstr>
      <vt:lpstr>PowerPoint Presentation</vt:lpstr>
      <vt:lpstr>The value of a longitudinal perspective </vt:lpstr>
      <vt:lpstr>The course of anxiety disorders</vt:lpstr>
      <vt:lpstr>The course of anxiety disorders</vt:lpstr>
      <vt:lpstr>Suggested staging of anxiety disorders</vt:lpstr>
      <vt:lpstr>Definition of treatment refractoriness</vt:lpstr>
      <vt:lpstr>Tools to assess functional / QoL outcomes in anxiety disorders</vt:lpstr>
      <vt:lpstr>Recovery in people with social anxiety disorder</vt:lpstr>
      <vt:lpstr>Age of onset – anxiety disorders and other mental disorders</vt:lpstr>
      <vt:lpstr>Anxiety disorders in adolescents</vt:lpstr>
      <vt:lpstr>‘Double anxiety’</vt:lpstr>
      <vt:lpstr>Specific phobia</vt:lpstr>
      <vt:lpstr>Studies of the course of anxiety disorders</vt:lpstr>
      <vt:lpstr>Key early studies: US National Comorbidity Survey Part I</vt:lpstr>
      <vt:lpstr>Key early studies: Zurich Cohort Study</vt:lpstr>
      <vt:lpstr>Key early studies: US National Comorbidity Survey Part II</vt:lpstr>
      <vt:lpstr>More recent research: NEMESIS-2</vt:lpstr>
      <vt:lpstr>NEMESIS-2: design</vt:lpstr>
      <vt:lpstr>NEMESIS-2: subthreshold vs threshold anxiety</vt:lpstr>
      <vt:lpstr>NEMESIS-2: course and recurrence of anxiety</vt:lpstr>
      <vt:lpstr>NEMESIS-2: recurrence and recovery by different definitions</vt:lpstr>
      <vt:lpstr>More recent research: NESDA</vt:lpstr>
      <vt:lpstr>NESDA: differences in course between anxiety disorders</vt:lpstr>
      <vt:lpstr>Predictors of anxiety disorder course</vt:lpstr>
      <vt:lpstr>Clinical predictors of clinical course from NEMESIS-2 study</vt:lpstr>
      <vt:lpstr>Childhood trauma</vt:lpstr>
      <vt:lpstr>Predictive biomarkers from the NESDA study</vt:lpstr>
      <vt:lpstr>Risk factors for poor outcomes in young people</vt:lpstr>
      <vt:lpstr>Predictors of anxiety disorder persistence across the lifespan</vt:lpstr>
      <vt:lpstr>Perceived helpfulness of treatment: the WMHS survey</vt:lpstr>
      <vt:lpstr>Anxiety and related disorders in pregnancy</vt:lpstr>
      <vt:lpstr>Anxiety in the elderly 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7</cp:revision>
  <dcterms:created xsi:type="dcterms:W3CDTF">2022-12-01T09:25:49Z</dcterms:created>
  <dcterms:modified xsi:type="dcterms:W3CDTF">2025-08-18T09:09:25Z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