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9"/>
  </p:notesMasterIdLst>
  <p:sldIdLst>
    <p:sldId id="214141185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84097473-A357-0841-15D3-B2A84FE91602}" name="Dan Stein" initials="DS" userId="S::01406403@wf.uct.ac.za::790fcc95-24a3-4405-bca9-be023303b856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7"/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86931" autoAdjust="0"/>
  </p:normalViewPr>
  <p:slideViewPr>
    <p:cSldViewPr snapToGrid="0">
      <p:cViewPr varScale="1">
        <p:scale>
          <a:sx n="96" d="100"/>
          <a:sy n="96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990" y="9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theme" Target="/ppt/theme/theme1.xml" Id="rId42" /><Relationship Type="http://schemas.openxmlformats.org/officeDocument/2006/relationships/customXml" Target="/customXml/item2.xml" Id="rId2" /><Relationship Type="http://schemas.openxmlformats.org/officeDocument/2006/relationships/viewProps" Target="/ppt/viewProp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40" /><Relationship Type="http://schemas.microsoft.com/office/2018/10/relationships/authors" Target="/ppt/authors.xml" Id="rId44" /><Relationship Type="http://schemas.openxmlformats.org/officeDocument/2006/relationships/slideMaster" Target="/ppt/slideMasters/slideMaster1.xml" Id="rId4" /><Relationship Type="http://schemas.openxmlformats.org/officeDocument/2006/relationships/tableStyles" Target="/ppt/tableStyles.xml" Id="rId43" /><Relationship Type="http://schemas.openxmlformats.org/officeDocument/2006/relationships/customXml" Target="/customXml/item3.xml" Id="rId3" /><Relationship Type="http://schemas.openxmlformats.org/officeDocument/2006/relationships/slide" Target="/ppt/slides/slide29.xml" Id="rId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Id2" /><Relationship Type="http://schemas.openxmlformats.org/officeDocument/2006/relationships/notesMaster" Target="/ppt/notesMasters/notesMaster1.xml" Id="rId1" /></Relationship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Reference:</a:t>
            </a:r>
          </a:p>
          <a:p>
            <a:r>
              <a:rPr lang="en-US"/>
              <a:t>Hovenkamp-</a:t>
            </a:r>
            <a:r>
              <a:rPr lang="en-US" err="1"/>
              <a:t>Hermelink</a:t>
            </a:r>
            <a:r>
              <a:rPr lang="en-US"/>
              <a:t> JHM, Jeronimus BF, </a:t>
            </a:r>
            <a:r>
              <a:rPr lang="en-US" err="1"/>
              <a:t>Myroniuk</a:t>
            </a:r>
            <a:r>
              <a:rPr lang="en-US"/>
              <a:t> S, et al. Predictors of persistence of anxiety disorders across the lifespan: a systematic review. Lancet Psychiatry 2021; 8 (5): 428–443.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1831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9.xml.rels>&#65279;<?xml version="1.0" encoding="utf-8"?><Relationships xmlns="http://schemas.openxmlformats.org/package/2006/relationships"><Relationship Type="http://schemas.openxmlformats.org/officeDocument/2006/relationships/notesSlide" Target="/ppt/notesSlides/notesSlide29.xml" Id="rId2" /><Relationship Type="http://schemas.openxmlformats.org/officeDocument/2006/relationships/slideLayout" Target="/ppt/slideLayouts/slideLayout2.xml" Id="rId1" /></Relationships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F81379-6D5D-5672-1F37-FF7D27BC1C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Anxiety disorders – Course, natural history and prognosis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B43B68-3D4D-8784-0271-35EC679B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Predictors of anxiety disorder persistence across the lifespan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5CD3DF-2415-FB6F-5B6C-D98ECDD744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Adapted from Hovenkamp-</a:t>
            </a:r>
            <a:r>
              <a:rPr lang="en-US" err="1"/>
              <a:t>Hermelink</a:t>
            </a:r>
            <a:r>
              <a:rPr lang="en-US"/>
              <a:t> et al. Lancet Psychiatry 2021;8(5):428–443</a:t>
            </a:r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A0155FF-231C-0333-859B-14ECC20DB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690409"/>
              </p:ext>
            </p:extLst>
          </p:nvPr>
        </p:nvGraphicFramePr>
        <p:xfrm>
          <a:off x="1175661" y="1506699"/>
          <a:ext cx="9845787" cy="493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1855">
                  <a:extLst>
                    <a:ext uri="{9D8B030D-6E8A-4147-A177-3AD203B41FA5}">
                      <a16:colId xmlns:a16="http://schemas.microsoft.com/office/drawing/2014/main" val="990169839"/>
                    </a:ext>
                  </a:extLst>
                </a:gridCol>
                <a:gridCol w="1325983">
                  <a:extLst>
                    <a:ext uri="{9D8B030D-6E8A-4147-A177-3AD203B41FA5}">
                      <a16:colId xmlns:a16="http://schemas.microsoft.com/office/drawing/2014/main" val="25049456"/>
                    </a:ext>
                  </a:extLst>
                </a:gridCol>
                <a:gridCol w="1325983">
                  <a:extLst>
                    <a:ext uri="{9D8B030D-6E8A-4147-A177-3AD203B41FA5}">
                      <a16:colId xmlns:a16="http://schemas.microsoft.com/office/drawing/2014/main" val="461475062"/>
                    </a:ext>
                  </a:extLst>
                </a:gridCol>
                <a:gridCol w="1325983">
                  <a:extLst>
                    <a:ext uri="{9D8B030D-6E8A-4147-A177-3AD203B41FA5}">
                      <a16:colId xmlns:a16="http://schemas.microsoft.com/office/drawing/2014/main" val="289965678"/>
                    </a:ext>
                  </a:extLst>
                </a:gridCol>
                <a:gridCol w="1325983">
                  <a:extLst>
                    <a:ext uri="{9D8B030D-6E8A-4147-A177-3AD203B41FA5}">
                      <a16:colId xmlns:a16="http://schemas.microsoft.com/office/drawing/2014/main" val="3960092292"/>
                    </a:ext>
                  </a:extLst>
                </a:gridCol>
              </a:tblGrid>
              <a:tr h="138171">
                <a:tc>
                  <a:txBody>
                    <a:bodyPr/>
                    <a:lstStyle/>
                    <a:p>
                      <a:endParaRPr lang="en-GB" sz="1000" noProof="0"/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Children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Adolescents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Adults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Older adults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323091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r>
                        <a:rPr lang="en-GB" sz="1000" b="1" noProof="0"/>
                        <a:t>Predictive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565285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 dirty="0"/>
                        <a:t>More panic attacks or increased anxiety arousal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439611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Comorbid personality disorder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845550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Past 12-month treatment seeking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076294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Higher avoidance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030302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Lower extraversion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04884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Higher anxiety sensitivity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183467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b="0" noProof="0"/>
                        <a:t>No acute treatment response/poor clinical status after treatment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3490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b="0" noProof="0"/>
                        <a:t>Higher behavioural inhibition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noProof="0"/>
                        <a:t>Moderate 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82156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r>
                        <a:rPr lang="en-GB" sz="1000" b="1" noProof="0"/>
                        <a:t>Not predictive 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863527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Number of episodes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50526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Antidepressant use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582084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Psychological treatment/therapy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615238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Rumination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212535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Level of education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070838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Race or ethnicity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230207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Urbanicity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24991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Socioeconomic status (education, occupation, income)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848934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Physical inactivity or body mass index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Strong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370361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Physical functioning or hand grip strength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439222"/>
                  </a:ext>
                </a:extLst>
              </a:tr>
              <a:tr h="138171">
                <a:tc>
                  <a:txBody>
                    <a:bodyPr/>
                    <a:lstStyle/>
                    <a:p>
                      <a:pPr marL="180975" indent="0"/>
                      <a:r>
                        <a:rPr lang="en-GB" sz="1000" noProof="0"/>
                        <a:t>IQ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/>
                        <a:t>Moderate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noProof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noProof="0" dirty="0"/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712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BABC822-AFB8-EA6D-04F3-08F0EC38D069}"/>
              </a:ext>
            </a:extLst>
          </p:cNvPr>
          <p:cNvSpPr txBox="1"/>
          <p:nvPr/>
        </p:nvSpPr>
        <p:spPr>
          <a:xfrm>
            <a:off x="1170552" y="1241081"/>
            <a:ext cx="9845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Factors supported by strong or moderate evidence (systematic review of 48 studies; n=29,690)</a:t>
            </a:r>
            <a:endParaRPr lang="en-GB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17698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7693</Words>
  <Application>Microsoft Office PowerPoint</Application>
  <PresentationFormat>Widescreen</PresentationFormat>
  <Paragraphs>753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Neurotorium - PowerPoint-Skabelon - 2022-01-28</vt:lpstr>
      <vt:lpstr>PowerPoint Presentation</vt:lpstr>
      <vt:lpstr>The value of a longitudinal perspective </vt:lpstr>
      <vt:lpstr>The course of anxiety disorders</vt:lpstr>
      <vt:lpstr>The course of anxiety disorders</vt:lpstr>
      <vt:lpstr>Suggested staging of anxiety disorders</vt:lpstr>
      <vt:lpstr>Definition of treatment refractoriness</vt:lpstr>
      <vt:lpstr>Tools to assess functional / QoL outcomes in anxiety disorders</vt:lpstr>
      <vt:lpstr>Recovery in people with social anxiety disorder</vt:lpstr>
      <vt:lpstr>Age of onset – anxiety disorders and other mental disorders</vt:lpstr>
      <vt:lpstr>Anxiety disorders in adolescents</vt:lpstr>
      <vt:lpstr>‘Double anxiety’</vt:lpstr>
      <vt:lpstr>Specific phobia</vt:lpstr>
      <vt:lpstr>Studies of the course of anxiety disorders</vt:lpstr>
      <vt:lpstr>Key early studies: US National Comorbidity Survey Part I</vt:lpstr>
      <vt:lpstr>Key early studies: Zurich Cohort Study</vt:lpstr>
      <vt:lpstr>Key early studies: US National Comorbidity Survey Part II</vt:lpstr>
      <vt:lpstr>More recent research: NEMESIS-2</vt:lpstr>
      <vt:lpstr>NEMESIS-2: design</vt:lpstr>
      <vt:lpstr>NEMESIS-2: subthreshold vs threshold anxiety</vt:lpstr>
      <vt:lpstr>NEMESIS-2: course and recurrence of anxiety</vt:lpstr>
      <vt:lpstr>NEMESIS-2: recurrence and recovery by different definitions</vt:lpstr>
      <vt:lpstr>More recent research: NESDA</vt:lpstr>
      <vt:lpstr>NESDA: differences in course between anxiety disorders</vt:lpstr>
      <vt:lpstr>Predictors of anxiety disorder course</vt:lpstr>
      <vt:lpstr>Clinical predictors of clinical course from NEMESIS-2 study</vt:lpstr>
      <vt:lpstr>Childhood trauma</vt:lpstr>
      <vt:lpstr>Predictive biomarkers from the NESDA study</vt:lpstr>
      <vt:lpstr>Risk factors for poor outcomes in young people</vt:lpstr>
      <vt:lpstr>Predictors of anxiety disorder persistence across the lifespan</vt:lpstr>
      <vt:lpstr>Perceived helpfulness of treatment: the WMHS survey</vt:lpstr>
      <vt:lpstr>Anxiety and related disorders in pregnancy</vt:lpstr>
      <vt:lpstr>Anxiety in the elderly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7</cp:revision>
  <dcterms:created xsi:type="dcterms:W3CDTF">2022-12-01T09:25:49Z</dcterms:created>
  <dcterms:modified xsi:type="dcterms:W3CDTF">2025-08-18T09:09:25Z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