
<file path=[Content_Types].xml><?xml version="1.0" encoding="utf-8"?>
<Types xmlns="http://schemas.openxmlformats.org/package/2006/content-types">
  <Default Extension="xml" ContentType="application/vnd.openxmlformats-officedocument.extended-properties+xml"/>
  <Default Extension="png" ContentType="image/png"/>
  <Default Extension="svg" ContentType="image/svg+xml"/>
  <Default Extension="rels" ContentType="application/vnd.openxmlformats-package.relationshi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customXml/item2.xml" ContentType="application/xml"/>
  <Override PartName="/customXml/itemProps2.xml" ContentType="application/vnd.openxmlformats-officedocument.customXmlProperties+xml"/>
  <Override PartName="/ppt/viewProps.xml" ContentType="application/vnd.openxmlformats-officedocument.presentationml.viewProps+xml"/>
  <Override PartName="/customXml/item1.xml" ContentType="application/xml"/>
  <Override PartName="/customXml/itemProps1.xml" ContentType="application/vnd.openxmlformats-officedocument.customXmlProperties+xml"/>
  <Override PartName="/ppt/presProps.xml" ContentType="application/vnd.openxmlformats-officedocument.presentationml.presProps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authors.xml" ContentType="application/vnd.ms-powerpoint.authors+xml"/>
  <Override PartName="/ppt/tableStyles.xml" ContentType="application/vnd.openxmlformats-officedocument.presentationml.tableStyles+xml"/>
  <Override PartName="/customXml/item3.xml" ContentType="application/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officeDocument/2006/relationships/extended-properties" Target="/docProps/app.xml" Id="rId3" /><Relationship Type="http://schemas.openxmlformats.org/package/2006/relationships/metadata/core-properties" Target="/docProps/core.xml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39"/>
  </p:notesMasterIdLst>
  <p:sldIdLst>
    <p:sldId id="2141411860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6B81437-613F-A4F1-739F-9D8EF4ADACA4}" name="KD" initials="KD" userId="KD" providerId="None"/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84097473-A357-0841-15D3-B2A84FE91602}" name="Dan Stein" initials="DS" userId="S::01406403@wf.uct.ac.za::790fcc95-24a3-4405-bca9-be023303b856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8E3695DE-FAD3-1F21-5694-4325E99CF0BD}" name="Penny Staton" initials="MW" userId="Penny Staton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1A17"/>
    <a:srgbClr val="D9D1CC"/>
    <a:srgbClr val="3F1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23" autoAdjust="0"/>
    <p:restoredTop sz="86931" autoAdjust="0"/>
  </p:normalViewPr>
  <p:slideViewPr>
    <p:cSldViewPr snapToGrid="0">
      <p:cViewPr varScale="1">
        <p:scale>
          <a:sx n="96" d="100"/>
          <a:sy n="96" d="100"/>
        </p:scale>
        <p:origin x="148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3990" y="90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39" /><Relationship Type="http://schemas.openxmlformats.org/officeDocument/2006/relationships/theme" Target="/ppt/theme/theme1.xml" Id="rId42" /><Relationship Type="http://schemas.openxmlformats.org/officeDocument/2006/relationships/customXml" Target="/customXml/item2.xml" Id="rId2" /><Relationship Type="http://schemas.openxmlformats.org/officeDocument/2006/relationships/viewProps" Target="/ppt/viewProps.xml" Id="rId41" /><Relationship Type="http://schemas.openxmlformats.org/officeDocument/2006/relationships/customXml" Target="/customXml/item1.xml" Id="rId1" /><Relationship Type="http://schemas.openxmlformats.org/officeDocument/2006/relationships/presProps" Target="/ppt/presProps.xml" Id="rId40" /><Relationship Type="http://schemas.openxmlformats.org/officeDocument/2006/relationships/slide" Target="/ppt/slides/slide32.xml" Id="rId36" /><Relationship Type="http://schemas.microsoft.com/office/2018/10/relationships/authors" Target="/ppt/authors.xml" Id="rId44" /><Relationship Type="http://schemas.openxmlformats.org/officeDocument/2006/relationships/slideMaster" Target="/ppt/slideMasters/slideMaster1.xml" Id="rId4" /><Relationship Type="http://schemas.openxmlformats.org/officeDocument/2006/relationships/tableStyles" Target="/ppt/tableStyles.xml" Id="rId43" /><Relationship Type="http://schemas.openxmlformats.org/officeDocument/2006/relationships/customXml" Target="/customXml/item3.xml" Id="rId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Id2" /><Relationship Type="http://schemas.openxmlformats.org/officeDocument/2006/relationships/notesMaster" Target="/ppt/notesMasters/notesMaster1.xml" Id="rId1" /></Relationship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systematic review, percentages of persistence or relapse to anxiety or other mental disorders in patients with anxiety disorders alone was based on findings from 2 studies.</a:t>
            </a:r>
            <a:r>
              <a:rPr lang="en-US" baseline="30000" dirty="0"/>
              <a:t>1 </a:t>
            </a:r>
            <a:r>
              <a:rPr lang="en-US" dirty="0"/>
              <a:t>The 2-year follow-up data are from a single study including 936 patients, and the data for comorbid anxiety and depression are from a single study including 35 patients.</a:t>
            </a:r>
            <a:r>
              <a:rPr lang="en-US" baseline="30000" dirty="0"/>
              <a:t>1</a:t>
            </a:r>
          </a:p>
          <a:p>
            <a:endParaRPr lang="en-US" dirty="0"/>
          </a:p>
          <a:p>
            <a:r>
              <a:rPr lang="en-US" dirty="0"/>
              <a:t>Reference:</a:t>
            </a:r>
          </a:p>
          <a:p>
            <a:pPr marL="228600" indent="-228600">
              <a:buAutoNum type="arabicPeriod"/>
            </a:pPr>
            <a:r>
              <a:rPr lang="en-US" dirty="0"/>
              <a:t>Sami MB, </a:t>
            </a:r>
            <a:r>
              <a:rPr lang="en-US" dirty="0" err="1"/>
              <a:t>Nilforooshan</a:t>
            </a:r>
            <a:r>
              <a:rPr lang="en-US" dirty="0"/>
              <a:t> R. The natural course of anxiety disorders in the elderly: a systematic review of longitudinal trials. Int </a:t>
            </a:r>
            <a:r>
              <a:rPr lang="en-US" dirty="0" err="1"/>
              <a:t>Psychogeriatr</a:t>
            </a:r>
            <a:r>
              <a:rPr lang="en-US" dirty="0"/>
              <a:t> 2015; 27 (7): 1061–1069.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576503"/>
      </p:ext>
    </p:extLst>
  </p:cSld>
  <p:clrMapOvr>
    <a:masterClrMapping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2.xml" Id="rId2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32.xml.rels>&#65279;<?xml version="1.0" encoding="utf-8"?><Relationships xmlns="http://schemas.openxmlformats.org/package/2006/relationships"><Relationship Type="http://schemas.openxmlformats.org/officeDocument/2006/relationships/notesSlide" Target="/ppt/notesSlides/notesSlide32.xml" Id="rId2" /><Relationship Type="http://schemas.openxmlformats.org/officeDocument/2006/relationships/slideLayout" Target="/ppt/slideLayouts/slideLayout2.xml" Id="rId1" /></Relationships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FC1A720-92E7-EC47-CA52-40C2FB48856C}"/>
              </a:ext>
            </a:extLst>
          </p:cNvPr>
          <p:cNvCxnSpPr>
            <a:cxnSpLocks/>
          </p:cNvCxnSpPr>
          <p:nvPr/>
        </p:nvCxnSpPr>
        <p:spPr>
          <a:xfrm>
            <a:off x="2410669" y="3044652"/>
            <a:ext cx="0" cy="854110"/>
          </a:xfrm>
          <a:prstGeom prst="straightConnector1">
            <a:avLst/>
          </a:prstGeom>
          <a:ln w="3810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9CA262C-43B9-9283-BC0F-3AAEDEAA9DFB}"/>
              </a:ext>
            </a:extLst>
          </p:cNvPr>
          <p:cNvCxnSpPr/>
          <p:nvPr/>
        </p:nvCxnSpPr>
        <p:spPr>
          <a:xfrm>
            <a:off x="6428657" y="4105328"/>
            <a:ext cx="1034980" cy="0"/>
          </a:xfrm>
          <a:prstGeom prst="straightConnector1">
            <a:avLst/>
          </a:prstGeom>
          <a:ln w="3810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06965A6-D1C4-A4CD-9C18-D915924FBCFF}"/>
              </a:ext>
            </a:extLst>
          </p:cNvPr>
          <p:cNvCxnSpPr>
            <a:cxnSpLocks/>
          </p:cNvCxnSpPr>
          <p:nvPr/>
        </p:nvCxnSpPr>
        <p:spPr>
          <a:xfrm>
            <a:off x="3060459" y="2522137"/>
            <a:ext cx="1206741" cy="0"/>
          </a:xfrm>
          <a:prstGeom prst="straightConnector1">
            <a:avLst/>
          </a:prstGeom>
          <a:ln w="3810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05A11E9-4B1C-A7E7-B05D-9870B4614A4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Anxiety disorders – Course, natural history and prognosis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8718BA0-DEF1-C5C9-DA45-C8096D06D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Anxiety in the elderly 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B5739C-FD9E-1468-26E2-1DDCCC41B17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Sami &amp; </a:t>
            </a:r>
            <a:r>
              <a:rPr lang="en-US" err="1"/>
              <a:t>Nilforooshan</a:t>
            </a:r>
            <a:r>
              <a:rPr lang="en-US"/>
              <a:t>. Int </a:t>
            </a:r>
            <a:r>
              <a:rPr lang="en-US" err="1"/>
              <a:t>Psychogeriatr</a:t>
            </a:r>
            <a:r>
              <a:rPr lang="en-US"/>
              <a:t> 2015;27(7):1061–1069</a:t>
            </a:r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4FE3F3F-0E05-9CFC-888D-1646F1972FE0}"/>
              </a:ext>
            </a:extLst>
          </p:cNvPr>
          <p:cNvSpPr/>
          <p:nvPr/>
        </p:nvSpPr>
        <p:spPr>
          <a:xfrm>
            <a:off x="1206534" y="1899138"/>
            <a:ext cx="2431703" cy="1245996"/>
          </a:xfrm>
          <a:prstGeom prst="roundRect">
            <a:avLst>
              <a:gd name="adj" fmla="val 8258"/>
            </a:avLst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"/>
              </a:spcBef>
              <a:spcAft>
                <a:spcPts val="240"/>
              </a:spcAft>
            </a:pPr>
            <a:r>
              <a:rPr lang="en-US" sz="1600">
                <a:solidFill>
                  <a:srgbClr val="3F1A01"/>
                </a:solidFill>
              </a:rPr>
              <a:t>Anxiety alone</a:t>
            </a:r>
            <a:endParaRPr lang="en-GB" sz="1600">
              <a:solidFill>
                <a:srgbClr val="3F1A0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57ACECB-3E95-F259-9ED4-BE6545084869}"/>
              </a:ext>
            </a:extLst>
          </p:cNvPr>
          <p:cNvSpPr/>
          <p:nvPr/>
        </p:nvSpPr>
        <p:spPr>
          <a:xfrm>
            <a:off x="4274736" y="1899138"/>
            <a:ext cx="2716614" cy="1245996"/>
          </a:xfrm>
          <a:prstGeom prst="roundRect">
            <a:avLst>
              <a:gd name="adj" fmla="val 9023"/>
            </a:avLst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"/>
              </a:spcBef>
              <a:spcAft>
                <a:spcPts val="240"/>
              </a:spcAft>
            </a:pPr>
            <a:r>
              <a:rPr lang="en-US" sz="1600">
                <a:solidFill>
                  <a:srgbClr val="3F1A01"/>
                </a:solidFill>
              </a:rPr>
              <a:t>Persist or relapse to anxiety or other mental disorder (2 studies): </a:t>
            </a:r>
            <a:br>
              <a:rPr lang="en-US" sz="1600">
                <a:solidFill>
                  <a:srgbClr val="3F1A01"/>
                </a:solidFill>
              </a:rPr>
            </a:br>
            <a:r>
              <a:rPr lang="en-US" sz="1600" b="1">
                <a:solidFill>
                  <a:srgbClr val="3F1A01"/>
                </a:solidFill>
              </a:rPr>
              <a:t>up to 52% at 3–6 years</a:t>
            </a:r>
            <a:endParaRPr lang="en-GB" sz="1600" b="1">
              <a:solidFill>
                <a:srgbClr val="3F1A0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4E47C15-AC08-02E8-4E08-A4BE6558C111}"/>
              </a:ext>
            </a:extLst>
          </p:cNvPr>
          <p:cNvSpPr/>
          <p:nvPr/>
        </p:nvSpPr>
        <p:spPr>
          <a:xfrm>
            <a:off x="4559646" y="3480653"/>
            <a:ext cx="2431704" cy="1245996"/>
          </a:xfrm>
          <a:prstGeom prst="roundRect">
            <a:avLst>
              <a:gd name="adj" fmla="val 8258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"/>
              </a:spcBef>
              <a:spcAft>
                <a:spcPts val="240"/>
              </a:spcAft>
            </a:pPr>
            <a:r>
              <a:rPr lang="en-US" sz="1600" dirty="0">
                <a:solidFill>
                  <a:srgbClr val="3F1A01"/>
                </a:solidFill>
              </a:rPr>
              <a:t>Anxiety and comorbid depression</a:t>
            </a:r>
            <a:endParaRPr lang="en-GB" sz="1600" dirty="0">
              <a:solidFill>
                <a:srgbClr val="3F1A0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E409070-C072-2571-B2E5-7B609DCDEB3E}"/>
              </a:ext>
            </a:extLst>
          </p:cNvPr>
          <p:cNvSpPr/>
          <p:nvPr/>
        </p:nvSpPr>
        <p:spPr>
          <a:xfrm>
            <a:off x="7446874" y="3480653"/>
            <a:ext cx="2898000" cy="1245996"/>
          </a:xfrm>
          <a:prstGeom prst="roundRect">
            <a:avLst>
              <a:gd name="adj" fmla="val 10551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"/>
              </a:spcBef>
              <a:spcAft>
                <a:spcPts val="240"/>
              </a:spcAft>
            </a:pPr>
            <a:r>
              <a:rPr lang="en-US" sz="1600">
                <a:solidFill>
                  <a:srgbClr val="3F1A01"/>
                </a:solidFill>
              </a:rPr>
              <a:t>Persist or relapse to anxiety or mood disorder (1 study): </a:t>
            </a:r>
            <a:br>
              <a:rPr lang="en-US" sz="1600">
                <a:solidFill>
                  <a:srgbClr val="3F1A01"/>
                </a:solidFill>
              </a:rPr>
            </a:br>
            <a:r>
              <a:rPr lang="en-US" sz="1600" b="1">
                <a:solidFill>
                  <a:srgbClr val="3F1A01"/>
                </a:solidFill>
              </a:rPr>
              <a:t>up to 74% at 3 years</a:t>
            </a:r>
            <a:endParaRPr lang="en-GB" sz="1600" b="1">
              <a:solidFill>
                <a:srgbClr val="3F1A0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D9D1266-6F79-6DC5-9041-A26B4D5826BD}"/>
              </a:ext>
            </a:extLst>
          </p:cNvPr>
          <p:cNvSpPr/>
          <p:nvPr/>
        </p:nvSpPr>
        <p:spPr>
          <a:xfrm>
            <a:off x="539749" y="3897487"/>
            <a:ext cx="3746501" cy="1581517"/>
          </a:xfrm>
          <a:prstGeom prst="roundRect">
            <a:avLst>
              <a:gd name="adj" fmla="val 6659"/>
            </a:avLst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"/>
              </a:spcBef>
              <a:spcAft>
                <a:spcPts val="240"/>
              </a:spcAft>
            </a:pPr>
            <a:r>
              <a:rPr lang="en-US" sz="1600" dirty="0">
                <a:solidFill>
                  <a:srgbClr val="3F1A01"/>
                </a:solidFill>
              </a:rPr>
              <a:t>2-year follow-up (1 study):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3F1A01"/>
                </a:solidFill>
              </a:rPr>
              <a:t>21.7% persistent anxiety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3F1A01"/>
                </a:solidFill>
              </a:rPr>
              <a:t>2.5% depressive disorder alone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3F1A01"/>
                </a:solidFill>
              </a:rPr>
              <a:t>6.3% anxiety and comorbid depression </a:t>
            </a:r>
            <a:endParaRPr lang="en-GB" sz="1600" dirty="0">
              <a:solidFill>
                <a:srgbClr val="3F1A0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B3B763-9FCD-7D40-9A1E-8713F522FA3E}"/>
              </a:ext>
            </a:extLst>
          </p:cNvPr>
          <p:cNvSpPr txBox="1"/>
          <p:nvPr/>
        </p:nvSpPr>
        <p:spPr>
          <a:xfrm>
            <a:off x="2895600" y="1378996"/>
            <a:ext cx="640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chemeClr val="accent2">
                    <a:lumMod val="50000"/>
                  </a:schemeClr>
                </a:solidFill>
              </a:rPr>
              <a:t>Systematic review of 10 longitudinal studies (n=34,691)</a:t>
            </a:r>
            <a:endParaRPr lang="en-GB" sz="1600" b="1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309904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2E6415-5C23-4BE2-BA06-097342A4251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28627d7c-4416-4bc1-86cf-ca6c3a42a8f2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08562aa6-c0ad-4fb9-8a82-15409d3a28b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723</TotalTime>
  <Words>7693</Words>
  <Application>Microsoft Office PowerPoint</Application>
  <PresentationFormat>Widescreen</PresentationFormat>
  <Paragraphs>753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Times New Roman</vt:lpstr>
      <vt:lpstr>Neurotorium - PowerPoint-Skabelon - 2022-01-28</vt:lpstr>
      <vt:lpstr>PowerPoint Presentation</vt:lpstr>
      <vt:lpstr>The value of a longitudinal perspective </vt:lpstr>
      <vt:lpstr>The course of anxiety disorders</vt:lpstr>
      <vt:lpstr>The course of anxiety disorders</vt:lpstr>
      <vt:lpstr>Suggested staging of anxiety disorders</vt:lpstr>
      <vt:lpstr>Definition of treatment refractoriness</vt:lpstr>
      <vt:lpstr>Tools to assess functional / QoL outcomes in anxiety disorders</vt:lpstr>
      <vt:lpstr>Recovery in people with social anxiety disorder</vt:lpstr>
      <vt:lpstr>Age of onset – anxiety disorders and other mental disorders</vt:lpstr>
      <vt:lpstr>Anxiety disorders in adolescents</vt:lpstr>
      <vt:lpstr>‘Double anxiety’</vt:lpstr>
      <vt:lpstr>Specific phobia</vt:lpstr>
      <vt:lpstr>Studies of the course of anxiety disorders</vt:lpstr>
      <vt:lpstr>Key early studies: US National Comorbidity Survey Part I</vt:lpstr>
      <vt:lpstr>Key early studies: Zurich Cohort Study</vt:lpstr>
      <vt:lpstr>Key early studies: US National Comorbidity Survey Part II</vt:lpstr>
      <vt:lpstr>More recent research: NEMESIS-2</vt:lpstr>
      <vt:lpstr>NEMESIS-2: design</vt:lpstr>
      <vt:lpstr>NEMESIS-2: subthreshold vs threshold anxiety</vt:lpstr>
      <vt:lpstr>NEMESIS-2: course and recurrence of anxiety</vt:lpstr>
      <vt:lpstr>NEMESIS-2: recurrence and recovery by different definitions</vt:lpstr>
      <vt:lpstr>More recent research: NESDA</vt:lpstr>
      <vt:lpstr>NESDA: differences in course between anxiety disorders</vt:lpstr>
      <vt:lpstr>Predictors of anxiety disorder course</vt:lpstr>
      <vt:lpstr>Clinical predictors of clinical course from NEMESIS-2 study</vt:lpstr>
      <vt:lpstr>Childhood trauma</vt:lpstr>
      <vt:lpstr>Predictive biomarkers from the NESDA study</vt:lpstr>
      <vt:lpstr>Risk factors for poor outcomes in young people</vt:lpstr>
      <vt:lpstr>Predictors of anxiety disorder persistence across the lifespan</vt:lpstr>
      <vt:lpstr>Perceived helpfulness of treatment: the WMHS survey</vt:lpstr>
      <vt:lpstr>Anxiety and related disorders in pregnancy</vt:lpstr>
      <vt:lpstr>Anxiety in the elderly </vt:lpstr>
      <vt:lpstr>Summary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Viktoria-Maria Hvidtfelt Lykke</cp:lastModifiedBy>
  <cp:revision>7</cp:revision>
  <dcterms:created xsi:type="dcterms:W3CDTF">2022-12-01T09:25:49Z</dcterms:created>
  <dcterms:modified xsi:type="dcterms:W3CDTF">2025-08-18T09:09:25Z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