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authors.xml" ContentType="application/vnd.ms-powerpoint.authors+xml"/>
  <Override PartName="/customXml/item1.xml" ContentType="application/xml"/>
  <Override PartName="/customXml/itemProps1.xml" ContentType="application/vnd.openxmlformats-officedocument.customXmlPropertie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6"/>
  </p:notesMasterIdLst>
  <p:sldIdLst>
    <p:sldId id="3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F286F46B-D11B-7411-908D-9B4A368D0C37}" name="Chris Edge" initials="CE" userId="S::Chris.Edge@primeglobalpeople.com::9878e1fe-fc43-4c11-846c-29f97c46eb4b" providerId="AD"/>
  <p188:author id="{9E19008F-74F5-A0E3-AC4F-ACDD82F2540E}" name="Penninx, B.W.J.H. (Brenda)" initials="BP" userId="S::b.penninx@amsterdamumc.nl::d5ea70f0-ce35-4b30-ac53-28c3c1a0b362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09" autoAdjust="0"/>
  </p:normalViewPr>
  <p:slideViewPr>
    <p:cSldViewPr snapToGrid="0">
      <p:cViewPr>
        <p:scale>
          <a:sx n="55" d="100"/>
          <a:sy n="55" d="100"/>
        </p:scale>
        <p:origin x="211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notesViewPr>
    <p:cSldViewPr snapToGrid="0">
      <p:cViewPr varScale="1">
        <p:scale>
          <a:sx n="81" d="100"/>
          <a:sy n="81" d="100"/>
        </p:scale>
        <p:origin x="3258" y="96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Id39" /><Relationship Type="http://schemas.openxmlformats.org/officeDocument/2006/relationships/customXml" Target="/customXml/item2.xml" Id="rId2" /><Relationship Type="http://schemas.microsoft.com/office/2018/10/relationships/authors" Target="/ppt/authors.xml" Id="rId41" /><Relationship Type="http://schemas.openxmlformats.org/officeDocument/2006/relationships/customXml" Target="/customXml/item1.xml" Id="rId1" /><Relationship Type="http://schemas.openxmlformats.org/officeDocument/2006/relationships/presProps" Target="/ppt/presProps.xml" Id="rId37" /><Relationship Type="http://schemas.openxmlformats.org/officeDocument/2006/relationships/tableStyles" Target="/ppt/tableStyles.xml" Id="rId40" /><Relationship Type="http://schemas.openxmlformats.org/officeDocument/2006/relationships/notesMaster" Target="/ppt/notesMasters/notesMaster1.xml" Id="rId36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10.xml" Id="rId14" /><Relationship Type="http://schemas.openxmlformats.org/officeDocument/2006/relationships/customXml" Target="/customXml/item3.xml" Id="rId3" /><Relationship Type="http://schemas.openxmlformats.org/officeDocument/2006/relationships/viewProps" Target="/ppt/viewProps.xml" Id="rId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Id2" /><Relationship Type="http://schemas.openxmlformats.org/officeDocument/2006/relationships/notesMaster" Target="/ppt/notesMasters/notesMaster1.xml" Id="rId1" /></Relationship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Social anxiety disorder is persistent across all countries, with a global ratio of 1-year prevalence to lifetime prevalence of 60.2%.</a:t>
            </a:r>
            <a:r>
              <a:rPr lang="en-GB" baseline="30000"/>
              <a:t>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Reference: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1. Stein DJ, Lim CCW, Roest AM, et al. The cross-national epidemiology of social anxiety disorder: data from the World Mental Health Survey initiative. BMC Med 2017; 15 (1): 143.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C2873-EBE5-CF42-9E30-7832FC02D1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282637"/>
      </p:ext>
    </p:extLst>
  </p:cSld>
  <p:clrMapOvr>
    <a:masterClrMapping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21.svg" Id="rId8" /><Relationship Type="http://schemas.openxmlformats.org/officeDocument/2006/relationships/image" Target="/ppt/media/image26.png" Id="rId3" /><Relationship Type="http://schemas.openxmlformats.org/officeDocument/2006/relationships/image" Target="/ppt/media/image20.png" Id="rId7" /><Relationship Type="http://schemas.openxmlformats.org/officeDocument/2006/relationships/image" Target="/ppt/media/image25.svg" Id="rId12" /><Relationship Type="http://schemas.openxmlformats.org/officeDocument/2006/relationships/notesSlide" Target="/ppt/notesSlides/notesSlide10.xml" Id="rId2" /><Relationship Type="http://schemas.openxmlformats.org/officeDocument/2006/relationships/slideLayout" Target="/ppt/slideLayouts/slideLayout7.xml" Id="rId1" /><Relationship Type="http://schemas.openxmlformats.org/officeDocument/2006/relationships/image" Target="/ppt/media/image19.svg" Id="rId6" /><Relationship Type="http://schemas.openxmlformats.org/officeDocument/2006/relationships/image" Target="/ppt/media/image24.png" Id="rId11" /><Relationship Type="http://schemas.openxmlformats.org/officeDocument/2006/relationships/image" Target="/ppt/media/image18.png" Id="rId5" /><Relationship Type="http://schemas.openxmlformats.org/officeDocument/2006/relationships/image" Target="/ppt/media/image23.svg" Id="rId10" /><Relationship Type="http://schemas.openxmlformats.org/officeDocument/2006/relationships/image" Target="/ppt/media/image27.svg" Id="rId4" /><Relationship Type="http://schemas.openxmlformats.org/officeDocument/2006/relationships/image" Target="/ppt/media/image22.png" Id="rId9" /></Relationships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Epidemiology and burden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GB"/>
              <a:t>Epidemiology of social anxiety disorder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2E5ABC3-D968-6CB7-78E2-71AA2667B3FB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 anchor="ctr"/>
          <a:lstStyle/>
          <a:p>
            <a:r>
              <a:rPr lang="en-US" sz="1400" b="1"/>
              <a:t>Younger age </a:t>
            </a:r>
            <a:r>
              <a:rPr lang="en-US" sz="1400"/>
              <a:t>(people aged </a:t>
            </a:r>
            <a:br>
              <a:rPr lang="en-US" sz="1400"/>
            </a:br>
            <a:r>
              <a:rPr lang="en-US" sz="1400"/>
              <a:t>18–30 years have 5–6 times higher risk than persons aged ≥60 years)</a:t>
            </a:r>
          </a:p>
          <a:p>
            <a:r>
              <a:rPr lang="en-US" sz="1400" b="1"/>
              <a:t>Living in a high-income country </a:t>
            </a:r>
            <a:r>
              <a:rPr lang="en-US" sz="1400"/>
              <a:t>versus a middle or </a:t>
            </a:r>
            <a:br>
              <a:rPr lang="en-US" sz="1400"/>
            </a:br>
            <a:r>
              <a:rPr lang="en-US" sz="1400"/>
              <a:t>low-income country</a:t>
            </a:r>
          </a:p>
          <a:p>
            <a:r>
              <a:rPr lang="en-US" sz="1400" b="1"/>
              <a:t>Being divorced or unmarried</a:t>
            </a:r>
          </a:p>
          <a:p>
            <a:r>
              <a:rPr lang="en-US" sz="1400"/>
              <a:t>Poor education, and low household income</a:t>
            </a:r>
            <a:endParaRPr lang="en-GB" sz="140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65009661-E3DE-0C81-C386-E1E5512A5F66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 anchor="ctr"/>
          <a:lstStyle/>
          <a:p>
            <a:r>
              <a:rPr lang="en-US" sz="1400"/>
              <a:t>1-year prevalence: </a:t>
            </a:r>
            <a:r>
              <a:rPr lang="en-US" sz="2000" b="1"/>
              <a:t>2.4%</a:t>
            </a:r>
          </a:p>
          <a:p>
            <a:r>
              <a:rPr lang="en-US" sz="1400"/>
              <a:t>Lifetime prevalence: </a:t>
            </a:r>
            <a:r>
              <a:rPr lang="en-US" sz="2000" b="1"/>
              <a:t>4.0%</a:t>
            </a:r>
          </a:p>
          <a:p>
            <a:endParaRPr lang="en-US" sz="1400" b="1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C2C1BBD8-3948-5AF0-A507-3C102F78EE88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sz="1400"/>
              <a:t>Women have </a:t>
            </a:r>
            <a:r>
              <a:rPr lang="en-US" sz="1400" b="1"/>
              <a:t>1.3-times higher risk </a:t>
            </a:r>
            <a:r>
              <a:rPr lang="en-US" sz="1400"/>
              <a:t>of experiencing social anxiety disorder compared with men</a:t>
            </a:r>
          </a:p>
          <a:p>
            <a:pPr marL="0" indent="0">
              <a:buNone/>
            </a:pPr>
            <a:endParaRPr lang="en-GB" sz="140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B9B402FF-122A-2A24-3679-37D187B41F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Data shown from the WHO world mental health survey studies, n=142,405</a:t>
            </a:r>
          </a:p>
          <a:p>
            <a:endParaRPr lang="en-US"/>
          </a:p>
          <a:p>
            <a:r>
              <a:rPr lang="en-US"/>
              <a:t>Stein et al. BMC Med 2017;15(1):143</a:t>
            </a:r>
          </a:p>
        </p:txBody>
      </p:sp>
      <p:pic>
        <p:nvPicPr>
          <p:cNvPr id="30" name="Graphic 29" descr="Woman with solid fill">
            <a:extLst>
              <a:ext uri="{FF2B5EF4-FFF2-40B4-BE49-F238E27FC236}">
                <a16:creationId xmlns:a16="http://schemas.microsoft.com/office/drawing/2014/main" id="{C65BB18D-4029-B705-6C89-5DFA3567B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2689" y="4239994"/>
            <a:ext cx="1962000" cy="1962000"/>
          </a:xfrm>
          <a:prstGeom prst="rect">
            <a:avLst/>
          </a:prstGeom>
        </p:spPr>
      </p:pic>
      <p:pic>
        <p:nvPicPr>
          <p:cNvPr id="31" name="Graphic 30" descr="Man with solid fill">
            <a:extLst>
              <a:ext uri="{FF2B5EF4-FFF2-40B4-BE49-F238E27FC236}">
                <a16:creationId xmlns:a16="http://schemas.microsoft.com/office/drawing/2014/main" id="{1240D9D5-451C-F4CD-B7B0-50FD9C0A50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9214" y="4239994"/>
            <a:ext cx="1508760" cy="1508760"/>
          </a:xfrm>
          <a:prstGeom prst="rect">
            <a:avLst/>
          </a:prstGeom>
        </p:spPr>
      </p:pic>
      <p:pic>
        <p:nvPicPr>
          <p:cNvPr id="34" name="Graphic 33" descr="Bar graph with upward trend with solid fill">
            <a:extLst>
              <a:ext uri="{FF2B5EF4-FFF2-40B4-BE49-F238E27FC236}">
                <a16:creationId xmlns:a16="http://schemas.microsoft.com/office/drawing/2014/main" id="{AF97AEB3-D208-3CD8-3D00-7B17BFFBD4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4919" y="4028784"/>
            <a:ext cx="2156462" cy="2156462"/>
          </a:xfrm>
          <a:prstGeom prst="rect">
            <a:avLst/>
          </a:prstGeom>
        </p:spPr>
      </p:pic>
      <p:pic>
        <p:nvPicPr>
          <p:cNvPr id="35" name="Graphic 34" descr="User network with solid fill">
            <a:extLst>
              <a:ext uri="{FF2B5EF4-FFF2-40B4-BE49-F238E27FC236}">
                <a16:creationId xmlns:a16="http://schemas.microsoft.com/office/drawing/2014/main" id="{269978A1-0530-1E14-0DFE-B0455E00C5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97082" y="4733762"/>
            <a:ext cx="1233238" cy="1233238"/>
          </a:xfrm>
          <a:prstGeom prst="rect">
            <a:avLst/>
          </a:prstGeom>
        </p:spPr>
      </p:pic>
      <p:pic>
        <p:nvPicPr>
          <p:cNvPr id="36" name="Graphic 35" descr="Radioactive with solid fill">
            <a:extLst>
              <a:ext uri="{FF2B5EF4-FFF2-40B4-BE49-F238E27FC236}">
                <a16:creationId xmlns:a16="http://schemas.microsoft.com/office/drawing/2014/main" id="{1C0E364D-00AD-E498-EB92-D9DF1C50ED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12681" y="5187600"/>
            <a:ext cx="914400" cy="9144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48DBC08-405F-2B2D-41A0-3D850231CC54}"/>
              </a:ext>
            </a:extLst>
          </p:cNvPr>
          <p:cNvSpPr txBox="1"/>
          <p:nvPr/>
        </p:nvSpPr>
        <p:spPr>
          <a:xfrm>
            <a:off x="8133463" y="1598222"/>
            <a:ext cx="3517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/>
              <a:t>Risk factors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DAEB14-AE57-1152-6848-EBA92EF94719}"/>
              </a:ext>
            </a:extLst>
          </p:cNvPr>
          <p:cNvSpPr txBox="1"/>
          <p:nvPr/>
        </p:nvSpPr>
        <p:spPr>
          <a:xfrm>
            <a:off x="539748" y="1588235"/>
            <a:ext cx="3517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/>
              <a:t>Prevalence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745506-3F8E-ADC1-D0BE-5B371B2B0A58}"/>
              </a:ext>
            </a:extLst>
          </p:cNvPr>
          <p:cNvSpPr txBox="1"/>
          <p:nvPr/>
        </p:nvSpPr>
        <p:spPr>
          <a:xfrm>
            <a:off x="4336604" y="1588235"/>
            <a:ext cx="3517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/>
              <a:t>Sex ratio</a:t>
            </a:r>
          </a:p>
        </p:txBody>
      </p:sp>
    </p:spTree>
    <p:extLst>
      <p:ext uri="{BB962C8B-B14F-4D97-AF65-F5344CB8AC3E}">
        <p14:creationId xmlns:p14="http://schemas.microsoft.com/office/powerpoint/2010/main" val="282475230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8832</Words>
  <Application>Microsoft Office PowerPoint</Application>
  <PresentationFormat>Widescreen</PresentationFormat>
  <Paragraphs>1011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(Body)</vt:lpstr>
      <vt:lpstr>Times New Roman</vt:lpstr>
      <vt:lpstr>Neurotorium - PowerPoint-Skabelon - 2022-01-28</vt:lpstr>
      <vt:lpstr>PowerPoint Presentation</vt:lpstr>
      <vt:lpstr>Epidemiology</vt:lpstr>
      <vt:lpstr>Anxiety disorders are highly prevalent worldwide</vt:lpstr>
      <vt:lpstr>Prevalence of mental disorders across Europe</vt:lpstr>
      <vt:lpstr>The age of onset of anxiety disorders</vt:lpstr>
      <vt:lpstr>Prevalence of anxiety disorders in childhood and adolescence</vt:lpstr>
      <vt:lpstr>Prevalence of specific anxiety disorders in adulthood</vt:lpstr>
      <vt:lpstr>Epidemiology of generalized anxiety disorder </vt:lpstr>
      <vt:lpstr>Epidemiology of panic disorder </vt:lpstr>
      <vt:lpstr>Epidemiology of social anxiety disorder</vt:lpstr>
      <vt:lpstr>Comorbidity of anxiety and other mental disorders (I)</vt:lpstr>
      <vt:lpstr>Comorbidity of anxiety and other mental disorders (II)</vt:lpstr>
      <vt:lpstr>Comorbidity of anxiety and depressive disorders</vt:lpstr>
      <vt:lpstr>Is our society facing an increase in anxiety disorders?</vt:lpstr>
      <vt:lpstr>Increases in the prevalence of anxiety disorders (I)</vt:lpstr>
      <vt:lpstr>Increases in the prevalence of anxiety disorders (II)</vt:lpstr>
      <vt:lpstr>Burden</vt:lpstr>
      <vt:lpstr>[Anxiety disorders] are difficult to control, cause significant distress and can last a long time if untreated. Anxiety disorders interfere with daily activities and can impair a person’s family, social and school or working life</vt:lpstr>
      <vt:lpstr>The personal burden of anxiety can be significant and wide-ranging </vt:lpstr>
      <vt:lpstr>Anxiety disorders and risk of mortality</vt:lpstr>
      <vt:lpstr>Anxiety and the risk of subsequent morbidity </vt:lpstr>
      <vt:lpstr>The impact of anxiety disorders on suicide</vt:lpstr>
      <vt:lpstr>Estimating the global burden of disorders</vt:lpstr>
      <vt:lpstr>Impact of anxiety disorders on DALYs</vt:lpstr>
      <vt:lpstr>Comparing the burden of mental disorders across age groups</vt:lpstr>
      <vt:lpstr>Global DALYs by mental disorder, sex and age, 2019</vt:lpstr>
      <vt:lpstr>Leading causes of burden worldwide</vt:lpstr>
      <vt:lpstr>Anxiety associated with disability in various domains</vt:lpstr>
      <vt:lpstr>The economic burden of anxiety disorders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8</cp:revision>
  <dcterms:created xsi:type="dcterms:W3CDTF">2022-12-01T09:25:49Z</dcterms:created>
  <dcterms:modified xsi:type="dcterms:W3CDTF">2025-08-19T11:00:19Z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