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1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4.xml" Id="rId18" /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Id2" /><Relationship Type="http://schemas.openxmlformats.org/officeDocument/2006/relationships/notesMaster" Target="/ppt/notesMasters/notesMaster1.xml" Id="rId1" /></Relationship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Additional factors that may contribute to the increase in the prevalence rates of anxiety disorders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Changing family dynamics, where a decline in care and support of children by individuals other than their biological parents places a greater burden on parents, resulting in an increased strain on family </a:t>
            </a:r>
            <a:r>
              <a:rPr lang="en-GB"/>
              <a:t>relationships</a:t>
            </a:r>
            <a:r>
              <a:rPr lang="en-GB" baseline="30000"/>
              <a:t>1</a:t>
            </a:r>
            <a:r>
              <a:rPr lang="en-GB"/>
              <a:t> 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Political and environmental uncertainty, with many young people (particularly from lower income countries) reporting worries about the impacts of climate </a:t>
            </a:r>
            <a:r>
              <a:rPr lang="en-GB"/>
              <a:t>change</a:t>
            </a:r>
            <a:r>
              <a:rPr lang="en-GB" baseline="30000"/>
              <a:t>1</a:t>
            </a:r>
            <a:r>
              <a:rPr lang="en-GB"/>
              <a:t> </a:t>
            </a:r>
            <a:endParaRPr lang="en-GB" dirty="0"/>
          </a:p>
          <a:p>
            <a:endParaRPr lang="en-GB" dirty="0"/>
          </a:p>
          <a:p>
            <a:r>
              <a:rPr lang="en-GB"/>
              <a:t>References</a:t>
            </a:r>
            <a:r>
              <a:rPr lang="en-GB" dirty="0"/>
              <a:t>: </a:t>
            </a:r>
          </a:p>
          <a:p>
            <a:pPr algn="l"/>
            <a:r>
              <a:rPr lang="en-GB"/>
              <a:t>1. </a:t>
            </a:r>
            <a:r>
              <a:rPr lang="en-GB" dirty="0"/>
              <a:t>Anderson TL, </a:t>
            </a:r>
            <a:r>
              <a:rPr lang="en-GB" dirty="0" err="1"/>
              <a:t>Valiauga</a:t>
            </a:r>
            <a:r>
              <a:rPr lang="en-GB" dirty="0"/>
              <a:t> R, Tallo C, et al. </a:t>
            </a:r>
            <a:r>
              <a:rPr lang="en-GB" sz="1000" b="0" i="0" u="none" strike="noStrike" baseline="0" dirty="0">
                <a:latin typeface="+mn-lt"/>
              </a:rPr>
              <a:t>Contributing factors to the rise in adolescent anxiety and associated mental health disorders: A narrative review of current literature. </a:t>
            </a:r>
            <a:r>
              <a:rPr lang="en-GB" sz="1000" dirty="0">
                <a:latin typeface="+mn-lt"/>
              </a:rPr>
              <a:t>J Chil</a:t>
            </a:r>
            <a:r>
              <a:rPr lang="en-GB" dirty="0"/>
              <a:t>d </a:t>
            </a:r>
            <a:r>
              <a:rPr lang="en-GB" dirty="0" err="1"/>
              <a:t>Adolesc</a:t>
            </a:r>
            <a:r>
              <a:rPr lang="en-GB" dirty="0"/>
              <a:t>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Nurs</a:t>
            </a:r>
            <a:r>
              <a:rPr lang="en-GB" dirty="0"/>
              <a:t> 2024; 38 (1): e70009.</a:t>
            </a:r>
          </a:p>
          <a:p>
            <a:pPr algn="l"/>
            <a:r>
              <a:rPr lang="en-GB"/>
              <a:t>2. </a:t>
            </a:r>
            <a:r>
              <a:rPr lang="en-GB" dirty="0"/>
              <a:t>World Heath Organization. World mental health report: Transforming mental health for all. Available at: https://www.who.int/publications/i/item/9789240049338#. 16 June 2022. Accessed April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34419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4.xml.rels>&#65279;<?xml version="1.0" encoding="utf-8"?><Relationships xmlns="http://schemas.openxmlformats.org/package/2006/relationships"><Relationship Type="http://schemas.openxmlformats.org/officeDocument/2006/relationships/notesSlide" Target="/ppt/notesSlides/notesSlide14.xml" Id="rId2" /><Relationship Type="http://schemas.openxmlformats.org/officeDocument/2006/relationships/slideLayout" Target="/ppt/slideLayouts/slideLayout2.xml" Id="rId1" /></Relationships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8036F8-9C19-5C59-2760-68566030A0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1C487C-8713-B3D7-AC18-78327C8EC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Is our society facing an increase in anxiety disorders?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E382E-FD72-8EF3-08E6-C7D6E410957D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r>
              <a:rPr lang="en-GB" dirty="0"/>
              <a:t>There are ongoing discussions and debates about the perceived deterioration in mental health over the last 1–2 decades</a:t>
            </a:r>
            <a:r>
              <a:rPr lang="en-GB" baseline="30000" dirty="0"/>
              <a:t>1,2</a:t>
            </a:r>
          </a:p>
          <a:p>
            <a:r>
              <a:rPr lang="en-GB" dirty="0"/>
              <a:t>This increase is expected to be higher in the younger population (adolescents/young adults)</a:t>
            </a:r>
            <a:r>
              <a:rPr lang="en-GB" baseline="30000" dirty="0"/>
              <a:t>1</a:t>
            </a:r>
          </a:p>
          <a:p>
            <a:r>
              <a:rPr lang="en-GB" dirty="0"/>
              <a:t>Hypothesized contributing factors are: </a:t>
            </a:r>
          </a:p>
          <a:p>
            <a:pPr lvl="1"/>
            <a:r>
              <a:rPr lang="en-GB" dirty="0"/>
              <a:t>Higher awareness of mental health (which leads to more reporting and/or care seeking)</a:t>
            </a:r>
            <a:r>
              <a:rPr lang="en-GB" baseline="30000" dirty="0"/>
              <a:t>1</a:t>
            </a:r>
          </a:p>
          <a:p>
            <a:pPr lvl="1"/>
            <a:r>
              <a:rPr lang="en-GB" dirty="0"/>
              <a:t>Changes in behaviour and social interaction (e.g., increased social media use and screen time, and less </a:t>
            </a:r>
            <a:br>
              <a:rPr lang="en-GB" dirty="0"/>
            </a:br>
            <a:r>
              <a:rPr lang="en-GB" dirty="0"/>
              <a:t>face-to-face interaction and physical activity)</a:t>
            </a:r>
            <a:r>
              <a:rPr lang="en-GB" baseline="30000" dirty="0"/>
              <a:t>1,2</a:t>
            </a:r>
          </a:p>
          <a:p>
            <a:pPr lvl="1"/>
            <a:r>
              <a:rPr lang="en-GB" dirty="0"/>
              <a:t>Pressure from our society to excel academically</a:t>
            </a:r>
            <a:r>
              <a:rPr lang="en-GB" baseline="30000" dirty="0"/>
              <a:t>1,2</a:t>
            </a:r>
            <a:r>
              <a:rPr lang="en-GB" dirty="0"/>
              <a:t> </a:t>
            </a:r>
          </a:p>
          <a:p>
            <a:r>
              <a:rPr lang="en-GB" dirty="0"/>
              <a:t>It is however difficult to ‘prove’ the role and causality of such contributing factors</a:t>
            </a:r>
            <a:r>
              <a:rPr lang="en-GB" baseline="30000" dirty="0"/>
              <a:t>1,2</a:t>
            </a:r>
          </a:p>
          <a:p>
            <a:r>
              <a:rPr lang="en-GB" dirty="0"/>
              <a:t>And it is also difficult to ‘prove’ the increasing trend in anxiety disorder prevalence, because </a:t>
            </a:r>
            <a:br>
              <a:rPr lang="en-GB" dirty="0"/>
            </a:br>
            <a:r>
              <a:rPr lang="en-GB" dirty="0"/>
              <a:t>large-scale psychiatric epidemiological trend studies are not widely available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5748AAD-D680-A7B5-D355-96A10E3DD8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Anderson et al. J Child </a:t>
            </a:r>
            <a:r>
              <a:rPr lang="en-GB" dirty="0" err="1"/>
              <a:t>Adolesc</a:t>
            </a:r>
            <a:r>
              <a:rPr lang="en-GB" dirty="0"/>
              <a:t>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Nurs</a:t>
            </a:r>
            <a:r>
              <a:rPr lang="en-GB" dirty="0"/>
              <a:t> 2024;38(1):e70009; 2. WHO World mental health report: Transforming mental health for all, 2022. https://www.who.int/publications/i/item/9789240049338#. Accessed April 2025</a:t>
            </a:r>
          </a:p>
        </p:txBody>
      </p:sp>
    </p:spTree>
    <p:extLst>
      <p:ext uri="{BB962C8B-B14F-4D97-AF65-F5344CB8AC3E}">
        <p14:creationId xmlns:p14="http://schemas.microsoft.com/office/powerpoint/2010/main" val="65390190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