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authors.xml" ContentType="application/vnd.ms-powerpoint.authors+xml"/>
  <Override PartName="/customXml/item1.xml" ContentType="application/xml"/>
  <Override PartName="/customXml/itemProps1.xml" ContentType="application/vnd.openxmlformats-officedocument.customXmlPropertie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6"/>
  </p:notesMasterIdLst>
  <p:sldIdLst>
    <p:sldId id="3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F286F46B-D11B-7411-908D-9B4A368D0C37}" name="Chris Edge" initials="CE" userId="S::Chris.Edge@primeglobalpeople.com::9878e1fe-fc43-4c11-846c-29f97c46eb4b" providerId="AD"/>
  <p188:author id="{9E19008F-74F5-A0E3-AC4F-ACDD82F2540E}" name="Penninx, B.W.J.H. (Brenda)" initials="BP" userId="S::b.penninx@amsterdamumc.nl::d5ea70f0-ce35-4b30-ac53-28c3c1a0b362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09" autoAdjust="0"/>
  </p:normalViewPr>
  <p:slideViewPr>
    <p:cSldViewPr snapToGrid="0">
      <p:cViewPr>
        <p:scale>
          <a:sx n="55" d="100"/>
          <a:sy n="55" d="100"/>
        </p:scale>
        <p:origin x="2112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notesViewPr>
    <p:cSldViewPr snapToGrid="0">
      <p:cViewPr varScale="1">
        <p:scale>
          <a:sx n="81" d="100"/>
          <a:sy n="81" d="100"/>
        </p:scale>
        <p:origin x="3258" y="96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Id39" /><Relationship Type="http://schemas.openxmlformats.org/officeDocument/2006/relationships/customXml" Target="/customXml/item2.xml" Id="rId2" /><Relationship Type="http://schemas.openxmlformats.org/officeDocument/2006/relationships/slide" Target="/ppt/slides/slide16.xml" Id="rId20" /><Relationship Type="http://schemas.microsoft.com/office/2018/10/relationships/authors" Target="/ppt/authors.xml" Id="rId41" /><Relationship Type="http://schemas.openxmlformats.org/officeDocument/2006/relationships/customXml" Target="/customXml/item1.xml" Id="rId1" /><Relationship Type="http://schemas.openxmlformats.org/officeDocument/2006/relationships/presProps" Target="/ppt/presProps.xml" Id="rId37" /><Relationship Type="http://schemas.openxmlformats.org/officeDocument/2006/relationships/tableStyles" Target="/ppt/tableStyles.xml" Id="rId40" /><Relationship Type="http://schemas.openxmlformats.org/officeDocument/2006/relationships/notesMaster" Target="/ppt/notesMasters/notesMaster1.xml" Id="rId36" /><Relationship Type="http://schemas.openxmlformats.org/officeDocument/2006/relationships/slideMaster" Target="/ppt/slideMasters/slideMaster1.xml" Id="rId4" /><Relationship Type="http://schemas.openxmlformats.org/officeDocument/2006/relationships/customXml" Target="/customXml/item3.xml" Id="rId3" /><Relationship Type="http://schemas.openxmlformats.org/officeDocument/2006/relationships/viewProps" Target="/ppt/viewProps.xml" Id="rId3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Id2" /><Relationship Type="http://schemas.openxmlformats.org/officeDocument/2006/relationships/notesMaster" Target="/ppt/notesMasters/notesMaster1.xml" Id="rId1" /></Relationship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Findings from a recent population-based Danish cohort study including 5,936,202 individuals aged 1–80 years living in Denmark between 2004 and 2021 showed growing incidence rates of anxiety-related disorders across birth cohorts among both sexes: the incidence rates of anxiety-related disorders per 10,000 person-years observed in the calendar years 2019–2021 were approximately twice those of the incidence rates observed for both sexes in the calendar year </a:t>
            </a:r>
            <a:r>
              <a:rPr lang="en-US"/>
              <a:t>2004–2006.</a:t>
            </a:r>
            <a:r>
              <a:rPr lang="en-US" baseline="30000"/>
              <a:t>1</a:t>
            </a:r>
            <a:r>
              <a:rPr lang="en-US"/>
              <a:t> </a:t>
            </a:r>
            <a:r>
              <a:rPr lang="en-US" dirty="0"/>
              <a:t>This increase was most pronounced among children and young adults, while the incidence rates of anxiety-related disorders remained relatively stable among older age groups</a:t>
            </a:r>
            <a:r>
              <a:rPr lang="en-US"/>
              <a:t>.</a:t>
            </a:r>
            <a:r>
              <a:rPr lang="en-US" baseline="30000"/>
              <a:t>1 </a:t>
            </a:r>
            <a:r>
              <a:rPr lang="en-US" dirty="0"/>
              <a:t>The 1-year prevalence of anxiety disorders is highest in people aged between 18–25 years</a:t>
            </a:r>
            <a:r>
              <a:rPr lang="en-US"/>
              <a:t>.</a:t>
            </a:r>
            <a:r>
              <a:rPr lang="en-US" baseline="30000"/>
              <a:t>2</a:t>
            </a:r>
            <a:r>
              <a:rPr lang="en-US"/>
              <a:t> </a:t>
            </a:r>
            <a:r>
              <a:rPr lang="en-US" dirty="0"/>
              <a:t>Anxiety disorders are 1.3–2.4 times more prevalent in women than in men, which is accentuated during development and evident after adolescence</a:t>
            </a:r>
            <a:r>
              <a:rPr lang="en-US"/>
              <a:t>.</a:t>
            </a:r>
            <a:r>
              <a:rPr lang="en-US" baseline="30000"/>
              <a:t>2</a:t>
            </a:r>
            <a:endParaRPr lang="en-US" baseline="30000" dirty="0"/>
          </a:p>
          <a:p>
            <a:endParaRPr lang="en-US" dirty="0"/>
          </a:p>
          <a:p>
            <a:r>
              <a:rPr lang="en-US" dirty="0"/>
              <a:t>References:</a:t>
            </a:r>
          </a:p>
          <a:p>
            <a:r>
              <a:rPr lang="nl-NL"/>
              <a:t>1. </a:t>
            </a:r>
            <a:r>
              <a:rPr lang="nl-NL" dirty="0"/>
              <a:t>Momen NC, Beck C, Lousdal ML, et al. Mental health disorder trends in Denmark according to age, calendar period, and birth cohort. JAMA Psychiatry 2025; 82 (2): 161–170.</a:t>
            </a:r>
          </a:p>
          <a:p>
            <a:r>
              <a:rPr lang="en-GB"/>
              <a:t>2. </a:t>
            </a:r>
            <a:r>
              <a:rPr lang="en-GB" dirty="0" err="1"/>
              <a:t>Penninx</a:t>
            </a:r>
            <a:r>
              <a:rPr lang="en-GB" dirty="0"/>
              <a:t> BW, Pine DS, Holmes EA, Reif A. Anxiety disorders. Lancet 2021; 397 (10277): </a:t>
            </a:r>
            <a:r>
              <a:rPr lang="en-GB"/>
              <a:t>914–927.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C8357508-9818-86ED-4275-F639EFA43B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807262999"/>
      </p:ext>
    </p:extLst>
  </p:cSld>
  <p:clrMapOvr>
    <a:masterClrMapping/>
  </p:clrMapOvr>
</p:note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10.xml" Id="rId10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6.xml.rels>&#65279;<?xml version="1.0" encoding="utf-8"?><Relationships xmlns="http://schemas.openxmlformats.org/package/2006/relationships"><Relationship Type="http://schemas.openxmlformats.org/officeDocument/2006/relationships/notesSlide" Target="/ppt/notesSlides/notesSlide16.xml" Id="rId2" /><Relationship Type="http://schemas.openxmlformats.org/officeDocument/2006/relationships/slideLayout" Target="/ppt/slideLayouts/slideLayout10.xml" Id="rId1" /></Relationships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6615206-97DB-5BAD-15E1-971210056D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/>
              <a:t>These data </a:t>
            </a:r>
            <a:r>
              <a:rPr lang="en-US"/>
              <a:t>suggest that there was increased incidence rates over birth cohorts, but also especially over the last 15 calendar years</a:t>
            </a:r>
          </a:p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79D113E-026E-8D2F-11B7-48BB8A42F4E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Epidemiology and burden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99BA9D65-BCF6-C520-7DA3-D4D4EE05D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Increases in the prevalence of anxiety disorders (II)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22E26E8-D605-7265-AF7B-49D7288DADF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/>
              <a:t>Momen et al. JAMA Psychiatry 2025;82(2):161–170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76EBB6-8430-55B3-8857-584352CDCEB4}"/>
              </a:ext>
            </a:extLst>
          </p:cNvPr>
          <p:cNvSpPr txBox="1"/>
          <p:nvPr/>
        </p:nvSpPr>
        <p:spPr>
          <a:xfrm>
            <a:off x="1735752" y="1438683"/>
            <a:ext cx="6103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Evidence from health care records: anxiety-related disorders registered more in recent years (Danish registry incidence rates)</a:t>
            </a:r>
            <a:endParaRPr lang="en-GB" sz="14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93C1EA18-D279-C48E-97A6-D568D790E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5862" y="4840454"/>
            <a:ext cx="304336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Age groups</a:t>
            </a:r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17CE5455-3191-96B4-FAEB-B6B4FB06C2B3}"/>
              </a:ext>
            </a:extLst>
          </p:cNvPr>
          <p:cNvSpPr>
            <a:spLocks/>
          </p:cNvSpPr>
          <p:nvPr/>
        </p:nvSpPr>
        <p:spPr bwMode="auto">
          <a:xfrm>
            <a:off x="1431537" y="2419090"/>
            <a:ext cx="3043368" cy="1776990"/>
          </a:xfrm>
          <a:custGeom>
            <a:avLst/>
            <a:gdLst>
              <a:gd name="T0" fmla="*/ 0 w 3067"/>
              <a:gd name="T1" fmla="*/ 0 h 1963"/>
              <a:gd name="T2" fmla="*/ 0 w 3067"/>
              <a:gd name="T3" fmla="*/ 2147483647 h 1963"/>
              <a:gd name="T4" fmla="*/ 2147483647 w 3067"/>
              <a:gd name="T5" fmla="*/ 2147483647 h 1963"/>
              <a:gd name="T6" fmla="*/ 0 60000 65536"/>
              <a:gd name="T7" fmla="*/ 0 60000 65536"/>
              <a:gd name="T8" fmla="*/ 0 60000 65536"/>
              <a:gd name="T9" fmla="*/ 0 w 3067"/>
              <a:gd name="T10" fmla="*/ 0 h 1963"/>
              <a:gd name="T11" fmla="*/ 3067 w 3067"/>
              <a:gd name="T12" fmla="*/ 1963 h 19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67" h="1963">
                <a:moveTo>
                  <a:pt x="0" y="0"/>
                </a:moveTo>
                <a:lnTo>
                  <a:pt x="0" y="1963"/>
                </a:lnTo>
                <a:lnTo>
                  <a:pt x="3067" y="1963"/>
                </a:lnTo>
              </a:path>
            </a:pathLst>
          </a:custGeom>
          <a:noFill/>
          <a:ln w="12700" cap="sq" cmpd="sng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05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73A75229-A9C3-F2EE-84AC-4820EA4384D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63331" y="3076752"/>
            <a:ext cx="17769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Incidence rate per 10,000 person-years</a:t>
            </a:r>
          </a:p>
        </p:txBody>
      </p:sp>
      <p:sp>
        <p:nvSpPr>
          <p:cNvPr id="38" name="Rectangle 10">
            <a:extLst>
              <a:ext uri="{FF2B5EF4-FFF2-40B4-BE49-F238E27FC236}">
                <a16:creationId xmlns:a16="http://schemas.microsoft.com/office/drawing/2014/main" id="{2A4D2C4F-0792-755D-9126-9186CDE7602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76268" y="3153696"/>
            <a:ext cx="177699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Calendar period</a:t>
            </a:r>
          </a:p>
        </p:txBody>
      </p:sp>
      <p:sp>
        <p:nvSpPr>
          <p:cNvPr id="43" name="Freeform 23">
            <a:extLst>
              <a:ext uri="{FF2B5EF4-FFF2-40B4-BE49-F238E27FC236}">
                <a16:creationId xmlns:a16="http://schemas.microsoft.com/office/drawing/2014/main" id="{F0A2880F-B5DB-6A48-9783-D03FDCD3887C}"/>
              </a:ext>
            </a:extLst>
          </p:cNvPr>
          <p:cNvSpPr>
            <a:spLocks/>
          </p:cNvSpPr>
          <p:nvPr/>
        </p:nvSpPr>
        <p:spPr bwMode="auto">
          <a:xfrm>
            <a:off x="1466331" y="2577367"/>
            <a:ext cx="3009084" cy="1592914"/>
          </a:xfrm>
          <a:custGeom>
            <a:avLst/>
            <a:gdLst>
              <a:gd name="T0" fmla="*/ 0 w 948"/>
              <a:gd name="T1" fmla="*/ 500 h 500"/>
              <a:gd name="T2" fmla="*/ 87 w 948"/>
              <a:gd name="T3" fmla="*/ 397 h 500"/>
              <a:gd name="T4" fmla="*/ 183 w 948"/>
              <a:gd name="T5" fmla="*/ 15 h 500"/>
              <a:gd name="T6" fmla="*/ 227 w 948"/>
              <a:gd name="T7" fmla="*/ 163 h 500"/>
              <a:gd name="T8" fmla="*/ 262 w 948"/>
              <a:gd name="T9" fmla="*/ 241 h 500"/>
              <a:gd name="T10" fmla="*/ 319 w 948"/>
              <a:gd name="T11" fmla="*/ 322 h 500"/>
              <a:gd name="T12" fmla="*/ 381 w 948"/>
              <a:gd name="T13" fmla="*/ 366 h 500"/>
              <a:gd name="T14" fmla="*/ 454 w 948"/>
              <a:gd name="T15" fmla="*/ 403 h 500"/>
              <a:gd name="T16" fmla="*/ 533 w 948"/>
              <a:gd name="T17" fmla="*/ 419 h 500"/>
              <a:gd name="T18" fmla="*/ 653 w 948"/>
              <a:gd name="T19" fmla="*/ 448 h 500"/>
              <a:gd name="T20" fmla="*/ 766 w 948"/>
              <a:gd name="T21" fmla="*/ 480 h 500"/>
              <a:gd name="T22" fmla="*/ 948 w 948"/>
              <a:gd name="T23" fmla="*/ 459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8" h="500">
                <a:moveTo>
                  <a:pt x="0" y="500"/>
                </a:moveTo>
                <a:cubicBezTo>
                  <a:pt x="28" y="483"/>
                  <a:pt x="64" y="434"/>
                  <a:pt x="87" y="397"/>
                </a:cubicBezTo>
                <a:cubicBezTo>
                  <a:pt x="157" y="284"/>
                  <a:pt x="154" y="0"/>
                  <a:pt x="183" y="15"/>
                </a:cubicBezTo>
                <a:cubicBezTo>
                  <a:pt x="202" y="25"/>
                  <a:pt x="217" y="137"/>
                  <a:pt x="227" y="163"/>
                </a:cubicBezTo>
                <a:cubicBezTo>
                  <a:pt x="238" y="188"/>
                  <a:pt x="243" y="219"/>
                  <a:pt x="262" y="241"/>
                </a:cubicBezTo>
                <a:cubicBezTo>
                  <a:pt x="282" y="263"/>
                  <a:pt x="302" y="295"/>
                  <a:pt x="319" y="322"/>
                </a:cubicBezTo>
                <a:cubicBezTo>
                  <a:pt x="335" y="349"/>
                  <a:pt x="357" y="359"/>
                  <a:pt x="381" y="366"/>
                </a:cubicBezTo>
                <a:cubicBezTo>
                  <a:pt x="404" y="374"/>
                  <a:pt x="414" y="387"/>
                  <a:pt x="454" y="403"/>
                </a:cubicBezTo>
                <a:cubicBezTo>
                  <a:pt x="471" y="410"/>
                  <a:pt x="486" y="407"/>
                  <a:pt x="533" y="419"/>
                </a:cubicBezTo>
                <a:cubicBezTo>
                  <a:pt x="560" y="425"/>
                  <a:pt x="629" y="438"/>
                  <a:pt x="653" y="448"/>
                </a:cubicBezTo>
                <a:cubicBezTo>
                  <a:pt x="677" y="458"/>
                  <a:pt x="713" y="471"/>
                  <a:pt x="766" y="480"/>
                </a:cubicBezTo>
                <a:cubicBezTo>
                  <a:pt x="804" y="487"/>
                  <a:pt x="931" y="475"/>
                  <a:pt x="948" y="459"/>
                </a:cubicBezTo>
              </a:path>
            </a:pathLst>
          </a:custGeom>
          <a:noFill/>
          <a:ln w="19050" cap="flat">
            <a:solidFill>
              <a:srgbClr val="2E743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" name="Freeform 27">
            <a:extLst>
              <a:ext uri="{FF2B5EF4-FFF2-40B4-BE49-F238E27FC236}">
                <a16:creationId xmlns:a16="http://schemas.microsoft.com/office/drawing/2014/main" id="{790AC357-EC17-EE30-6B09-A5678AC384DA}"/>
              </a:ext>
            </a:extLst>
          </p:cNvPr>
          <p:cNvSpPr>
            <a:spLocks/>
          </p:cNvSpPr>
          <p:nvPr/>
        </p:nvSpPr>
        <p:spPr bwMode="auto">
          <a:xfrm>
            <a:off x="1466331" y="2714133"/>
            <a:ext cx="3009084" cy="1456149"/>
          </a:xfrm>
          <a:custGeom>
            <a:avLst/>
            <a:gdLst>
              <a:gd name="T0" fmla="*/ 948 w 948"/>
              <a:gd name="T1" fmla="*/ 409 h 457"/>
              <a:gd name="T2" fmla="*/ 846 w 948"/>
              <a:gd name="T3" fmla="*/ 435 h 457"/>
              <a:gd name="T4" fmla="*/ 656 w 948"/>
              <a:gd name="T5" fmla="*/ 406 h 457"/>
              <a:gd name="T6" fmla="*/ 484 w 948"/>
              <a:gd name="T7" fmla="*/ 366 h 457"/>
              <a:gd name="T8" fmla="*/ 378 w 948"/>
              <a:gd name="T9" fmla="*/ 327 h 457"/>
              <a:gd name="T10" fmla="*/ 317 w 948"/>
              <a:gd name="T11" fmla="*/ 286 h 457"/>
              <a:gd name="T12" fmla="*/ 264 w 948"/>
              <a:gd name="T13" fmla="*/ 212 h 457"/>
              <a:gd name="T14" fmla="*/ 220 w 948"/>
              <a:gd name="T15" fmla="*/ 118 h 457"/>
              <a:gd name="T16" fmla="*/ 183 w 948"/>
              <a:gd name="T17" fmla="*/ 7 h 457"/>
              <a:gd name="T18" fmla="*/ 101 w 948"/>
              <a:gd name="T19" fmla="*/ 356 h 457"/>
              <a:gd name="T20" fmla="*/ 0 w 948"/>
              <a:gd name="T21" fmla="*/ 457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48" h="457">
                <a:moveTo>
                  <a:pt x="948" y="409"/>
                </a:moveTo>
                <a:cubicBezTo>
                  <a:pt x="890" y="437"/>
                  <a:pt x="900" y="426"/>
                  <a:pt x="846" y="435"/>
                </a:cubicBezTo>
                <a:cubicBezTo>
                  <a:pt x="746" y="451"/>
                  <a:pt x="699" y="415"/>
                  <a:pt x="656" y="406"/>
                </a:cubicBezTo>
                <a:cubicBezTo>
                  <a:pt x="613" y="397"/>
                  <a:pt x="554" y="376"/>
                  <a:pt x="484" y="366"/>
                </a:cubicBezTo>
                <a:cubicBezTo>
                  <a:pt x="413" y="356"/>
                  <a:pt x="417" y="331"/>
                  <a:pt x="378" y="327"/>
                </a:cubicBezTo>
                <a:cubicBezTo>
                  <a:pt x="339" y="323"/>
                  <a:pt x="332" y="306"/>
                  <a:pt x="317" y="286"/>
                </a:cubicBezTo>
                <a:cubicBezTo>
                  <a:pt x="303" y="265"/>
                  <a:pt x="291" y="235"/>
                  <a:pt x="264" y="212"/>
                </a:cubicBezTo>
                <a:cubicBezTo>
                  <a:pt x="237" y="190"/>
                  <a:pt x="227" y="144"/>
                  <a:pt x="220" y="118"/>
                </a:cubicBezTo>
                <a:cubicBezTo>
                  <a:pt x="206" y="66"/>
                  <a:pt x="199" y="12"/>
                  <a:pt x="183" y="7"/>
                </a:cubicBezTo>
                <a:cubicBezTo>
                  <a:pt x="163" y="0"/>
                  <a:pt x="137" y="314"/>
                  <a:pt x="101" y="356"/>
                </a:cubicBezTo>
                <a:cubicBezTo>
                  <a:pt x="68" y="394"/>
                  <a:pt x="36" y="436"/>
                  <a:pt x="0" y="457"/>
                </a:cubicBezTo>
              </a:path>
            </a:pathLst>
          </a:custGeom>
          <a:noFill/>
          <a:ln w="19050" cap="flat">
            <a:solidFill>
              <a:srgbClr val="F1A23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" name="Freeform 31">
            <a:extLst>
              <a:ext uri="{FF2B5EF4-FFF2-40B4-BE49-F238E27FC236}">
                <a16:creationId xmlns:a16="http://schemas.microsoft.com/office/drawing/2014/main" id="{4E56E850-516C-C4EA-7209-C045A937F160}"/>
              </a:ext>
            </a:extLst>
          </p:cNvPr>
          <p:cNvSpPr>
            <a:spLocks/>
          </p:cNvSpPr>
          <p:nvPr/>
        </p:nvSpPr>
        <p:spPr bwMode="auto">
          <a:xfrm>
            <a:off x="1466331" y="2794583"/>
            <a:ext cx="3009084" cy="1375699"/>
          </a:xfrm>
          <a:custGeom>
            <a:avLst/>
            <a:gdLst>
              <a:gd name="T0" fmla="*/ 0 w 948"/>
              <a:gd name="T1" fmla="*/ 432 h 432"/>
              <a:gd name="T2" fmla="*/ 113 w 948"/>
              <a:gd name="T3" fmla="*/ 332 h 432"/>
              <a:gd name="T4" fmla="*/ 190 w 948"/>
              <a:gd name="T5" fmla="*/ 33 h 432"/>
              <a:gd name="T6" fmla="*/ 246 w 948"/>
              <a:gd name="T7" fmla="*/ 184 h 432"/>
              <a:gd name="T8" fmla="*/ 322 w 948"/>
              <a:gd name="T9" fmla="*/ 277 h 432"/>
              <a:gd name="T10" fmla="*/ 401 w 948"/>
              <a:gd name="T11" fmla="*/ 308 h 432"/>
              <a:gd name="T12" fmla="*/ 502 w 948"/>
              <a:gd name="T13" fmla="*/ 344 h 432"/>
              <a:gd name="T14" fmla="*/ 743 w 948"/>
              <a:gd name="T15" fmla="*/ 408 h 432"/>
              <a:gd name="T16" fmla="*/ 948 w 948"/>
              <a:gd name="T17" fmla="*/ 375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48" h="432">
                <a:moveTo>
                  <a:pt x="0" y="432"/>
                </a:moveTo>
                <a:cubicBezTo>
                  <a:pt x="39" y="395"/>
                  <a:pt x="94" y="371"/>
                  <a:pt x="113" y="332"/>
                </a:cubicBezTo>
                <a:cubicBezTo>
                  <a:pt x="149" y="258"/>
                  <a:pt x="164" y="0"/>
                  <a:pt x="190" y="33"/>
                </a:cubicBezTo>
                <a:cubicBezTo>
                  <a:pt x="202" y="47"/>
                  <a:pt x="220" y="142"/>
                  <a:pt x="246" y="184"/>
                </a:cubicBezTo>
                <a:cubicBezTo>
                  <a:pt x="267" y="217"/>
                  <a:pt x="262" y="181"/>
                  <a:pt x="322" y="277"/>
                </a:cubicBezTo>
                <a:cubicBezTo>
                  <a:pt x="337" y="301"/>
                  <a:pt x="350" y="309"/>
                  <a:pt x="401" y="308"/>
                </a:cubicBezTo>
                <a:cubicBezTo>
                  <a:pt x="417" y="308"/>
                  <a:pt x="411" y="334"/>
                  <a:pt x="502" y="344"/>
                </a:cubicBezTo>
                <a:cubicBezTo>
                  <a:pt x="583" y="353"/>
                  <a:pt x="681" y="393"/>
                  <a:pt x="743" y="408"/>
                </a:cubicBezTo>
                <a:cubicBezTo>
                  <a:pt x="764" y="413"/>
                  <a:pt x="872" y="423"/>
                  <a:pt x="948" y="375"/>
                </a:cubicBezTo>
              </a:path>
            </a:pathLst>
          </a:custGeom>
          <a:noFill/>
          <a:ln w="19050" cap="flat">
            <a:solidFill>
              <a:srgbClr val="98522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" name="Freeform 35">
            <a:extLst>
              <a:ext uri="{FF2B5EF4-FFF2-40B4-BE49-F238E27FC236}">
                <a16:creationId xmlns:a16="http://schemas.microsoft.com/office/drawing/2014/main" id="{CF10E4C3-CFE2-3342-A5DD-F71FCFAE3972}"/>
              </a:ext>
            </a:extLst>
          </p:cNvPr>
          <p:cNvSpPr>
            <a:spLocks/>
          </p:cNvSpPr>
          <p:nvPr/>
        </p:nvSpPr>
        <p:spPr bwMode="auto">
          <a:xfrm>
            <a:off x="1466331" y="3007776"/>
            <a:ext cx="3009084" cy="1165187"/>
          </a:xfrm>
          <a:custGeom>
            <a:avLst/>
            <a:gdLst>
              <a:gd name="T0" fmla="*/ 0 w 948"/>
              <a:gd name="T1" fmla="*/ 366 h 366"/>
              <a:gd name="T2" fmla="*/ 89 w 948"/>
              <a:gd name="T3" fmla="*/ 311 h 366"/>
              <a:gd name="T4" fmla="*/ 192 w 948"/>
              <a:gd name="T5" fmla="*/ 24 h 366"/>
              <a:gd name="T6" fmla="*/ 256 w 948"/>
              <a:gd name="T7" fmla="*/ 142 h 366"/>
              <a:gd name="T8" fmla="*/ 354 w 948"/>
              <a:gd name="T9" fmla="*/ 242 h 366"/>
              <a:gd name="T10" fmla="*/ 467 w 948"/>
              <a:gd name="T11" fmla="*/ 271 h 366"/>
              <a:gd name="T12" fmla="*/ 617 w 948"/>
              <a:gd name="T13" fmla="*/ 302 h 366"/>
              <a:gd name="T14" fmla="*/ 855 w 948"/>
              <a:gd name="T15" fmla="*/ 343 h 366"/>
              <a:gd name="T16" fmla="*/ 948 w 948"/>
              <a:gd name="T17" fmla="*/ 32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48" h="366">
                <a:moveTo>
                  <a:pt x="0" y="366"/>
                </a:moveTo>
                <a:cubicBezTo>
                  <a:pt x="32" y="349"/>
                  <a:pt x="65" y="326"/>
                  <a:pt x="89" y="311"/>
                </a:cubicBezTo>
                <a:cubicBezTo>
                  <a:pt x="162" y="266"/>
                  <a:pt x="153" y="0"/>
                  <a:pt x="192" y="24"/>
                </a:cubicBezTo>
                <a:cubicBezTo>
                  <a:pt x="206" y="32"/>
                  <a:pt x="222" y="122"/>
                  <a:pt x="256" y="142"/>
                </a:cubicBezTo>
                <a:cubicBezTo>
                  <a:pt x="299" y="167"/>
                  <a:pt x="323" y="244"/>
                  <a:pt x="354" y="242"/>
                </a:cubicBezTo>
                <a:cubicBezTo>
                  <a:pt x="416" y="240"/>
                  <a:pt x="427" y="263"/>
                  <a:pt x="467" y="271"/>
                </a:cubicBezTo>
                <a:cubicBezTo>
                  <a:pt x="475" y="273"/>
                  <a:pt x="578" y="293"/>
                  <a:pt x="617" y="302"/>
                </a:cubicBezTo>
                <a:cubicBezTo>
                  <a:pt x="702" y="324"/>
                  <a:pt x="738" y="359"/>
                  <a:pt x="855" y="343"/>
                </a:cubicBezTo>
                <a:cubicBezTo>
                  <a:pt x="869" y="341"/>
                  <a:pt x="909" y="342"/>
                  <a:pt x="948" y="320"/>
                </a:cubicBezTo>
              </a:path>
            </a:pathLst>
          </a:custGeom>
          <a:noFill/>
          <a:ln w="19050" cap="flat">
            <a:solidFill>
              <a:srgbClr val="98D4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" name="Freeform 39">
            <a:extLst>
              <a:ext uri="{FF2B5EF4-FFF2-40B4-BE49-F238E27FC236}">
                <a16:creationId xmlns:a16="http://schemas.microsoft.com/office/drawing/2014/main" id="{FF385A14-D7A8-C525-EF5C-5BB3483DABC6}"/>
              </a:ext>
            </a:extLst>
          </p:cNvPr>
          <p:cNvSpPr>
            <a:spLocks/>
          </p:cNvSpPr>
          <p:nvPr/>
        </p:nvSpPr>
        <p:spPr bwMode="auto">
          <a:xfrm>
            <a:off x="1466331" y="3176722"/>
            <a:ext cx="3009084" cy="996242"/>
          </a:xfrm>
          <a:custGeom>
            <a:avLst/>
            <a:gdLst>
              <a:gd name="T0" fmla="*/ 0 w 948"/>
              <a:gd name="T1" fmla="*/ 313 h 313"/>
              <a:gd name="T2" fmla="*/ 97 w 948"/>
              <a:gd name="T3" fmla="*/ 266 h 313"/>
              <a:gd name="T4" fmla="*/ 196 w 948"/>
              <a:gd name="T5" fmla="*/ 28 h 313"/>
              <a:gd name="T6" fmla="*/ 259 w 948"/>
              <a:gd name="T7" fmla="*/ 107 h 313"/>
              <a:gd name="T8" fmla="*/ 355 w 948"/>
              <a:gd name="T9" fmla="*/ 195 h 313"/>
              <a:gd name="T10" fmla="*/ 461 w 948"/>
              <a:gd name="T11" fmla="*/ 219 h 313"/>
              <a:gd name="T12" fmla="*/ 618 w 948"/>
              <a:gd name="T13" fmla="*/ 251 h 313"/>
              <a:gd name="T14" fmla="*/ 948 w 948"/>
              <a:gd name="T15" fmla="*/ 236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8" h="313">
                <a:moveTo>
                  <a:pt x="0" y="313"/>
                </a:moveTo>
                <a:cubicBezTo>
                  <a:pt x="42" y="288"/>
                  <a:pt x="55" y="292"/>
                  <a:pt x="97" y="266"/>
                </a:cubicBezTo>
                <a:cubicBezTo>
                  <a:pt x="160" y="227"/>
                  <a:pt x="163" y="0"/>
                  <a:pt x="196" y="28"/>
                </a:cubicBezTo>
                <a:cubicBezTo>
                  <a:pt x="214" y="43"/>
                  <a:pt x="222" y="84"/>
                  <a:pt x="259" y="107"/>
                </a:cubicBezTo>
                <a:cubicBezTo>
                  <a:pt x="306" y="136"/>
                  <a:pt x="328" y="195"/>
                  <a:pt x="355" y="195"/>
                </a:cubicBezTo>
                <a:cubicBezTo>
                  <a:pt x="440" y="193"/>
                  <a:pt x="399" y="208"/>
                  <a:pt x="461" y="219"/>
                </a:cubicBezTo>
                <a:cubicBezTo>
                  <a:pt x="532" y="231"/>
                  <a:pt x="542" y="227"/>
                  <a:pt x="618" y="251"/>
                </a:cubicBezTo>
                <a:cubicBezTo>
                  <a:pt x="769" y="300"/>
                  <a:pt x="850" y="296"/>
                  <a:pt x="948" y="236"/>
                </a:cubicBezTo>
              </a:path>
            </a:pathLst>
          </a:custGeom>
          <a:noFill/>
          <a:ln w="19050" cap="flat">
            <a:solidFill>
              <a:srgbClr val="6B9A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Freeform 43">
            <a:extLst>
              <a:ext uri="{FF2B5EF4-FFF2-40B4-BE49-F238E27FC236}">
                <a16:creationId xmlns:a16="http://schemas.microsoft.com/office/drawing/2014/main" id="{DF66FBC2-4D1B-2C88-81B9-4EE224F48CC5}"/>
              </a:ext>
            </a:extLst>
          </p:cNvPr>
          <p:cNvSpPr>
            <a:spLocks/>
          </p:cNvSpPr>
          <p:nvPr/>
        </p:nvSpPr>
        <p:spPr bwMode="auto">
          <a:xfrm>
            <a:off x="1466331" y="3348349"/>
            <a:ext cx="3009084" cy="824614"/>
          </a:xfrm>
          <a:custGeom>
            <a:avLst/>
            <a:gdLst>
              <a:gd name="T0" fmla="*/ 0 w 948"/>
              <a:gd name="T1" fmla="*/ 259 h 259"/>
              <a:gd name="T2" fmla="*/ 101 w 948"/>
              <a:gd name="T3" fmla="*/ 220 h 259"/>
              <a:gd name="T4" fmla="*/ 205 w 948"/>
              <a:gd name="T5" fmla="*/ 24 h 259"/>
              <a:gd name="T6" fmla="*/ 266 w 948"/>
              <a:gd name="T7" fmla="*/ 70 h 259"/>
              <a:gd name="T8" fmla="*/ 344 w 948"/>
              <a:gd name="T9" fmla="*/ 141 h 259"/>
              <a:gd name="T10" fmla="*/ 448 w 948"/>
              <a:gd name="T11" fmla="*/ 162 h 259"/>
              <a:gd name="T12" fmla="*/ 680 w 948"/>
              <a:gd name="T13" fmla="*/ 217 h 259"/>
              <a:gd name="T14" fmla="*/ 845 w 948"/>
              <a:gd name="T15" fmla="*/ 215 h 259"/>
              <a:gd name="T16" fmla="*/ 948 w 948"/>
              <a:gd name="T17" fmla="*/ 170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48" h="259">
                <a:moveTo>
                  <a:pt x="0" y="259"/>
                </a:moveTo>
                <a:cubicBezTo>
                  <a:pt x="53" y="232"/>
                  <a:pt x="75" y="232"/>
                  <a:pt x="101" y="220"/>
                </a:cubicBezTo>
                <a:cubicBezTo>
                  <a:pt x="151" y="195"/>
                  <a:pt x="168" y="0"/>
                  <a:pt x="205" y="24"/>
                </a:cubicBezTo>
                <a:cubicBezTo>
                  <a:pt x="218" y="33"/>
                  <a:pt x="240" y="64"/>
                  <a:pt x="266" y="70"/>
                </a:cubicBezTo>
                <a:cubicBezTo>
                  <a:pt x="291" y="77"/>
                  <a:pt x="310" y="127"/>
                  <a:pt x="344" y="141"/>
                </a:cubicBezTo>
                <a:cubicBezTo>
                  <a:pt x="369" y="151"/>
                  <a:pt x="387" y="138"/>
                  <a:pt x="448" y="162"/>
                </a:cubicBezTo>
                <a:cubicBezTo>
                  <a:pt x="462" y="168"/>
                  <a:pt x="625" y="190"/>
                  <a:pt x="680" y="217"/>
                </a:cubicBezTo>
                <a:cubicBezTo>
                  <a:pt x="735" y="243"/>
                  <a:pt x="791" y="228"/>
                  <a:pt x="845" y="215"/>
                </a:cubicBezTo>
                <a:cubicBezTo>
                  <a:pt x="909" y="199"/>
                  <a:pt x="929" y="185"/>
                  <a:pt x="948" y="170"/>
                </a:cubicBezTo>
              </a:path>
            </a:pathLst>
          </a:custGeom>
          <a:noFill/>
          <a:ln w="19050" cap="flat">
            <a:solidFill>
              <a:srgbClr val="2F576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" name="Rectangle 10">
            <a:extLst>
              <a:ext uri="{FF2B5EF4-FFF2-40B4-BE49-F238E27FC236}">
                <a16:creationId xmlns:a16="http://schemas.microsoft.com/office/drawing/2014/main" id="{6FF1E480-00A4-C1DE-4DA1-DF9DAFB3C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281" y="4840454"/>
            <a:ext cx="304336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Age groups</a:t>
            </a:r>
          </a:p>
        </p:txBody>
      </p:sp>
      <p:sp>
        <p:nvSpPr>
          <p:cNvPr id="52" name="Freeform 8">
            <a:extLst>
              <a:ext uri="{FF2B5EF4-FFF2-40B4-BE49-F238E27FC236}">
                <a16:creationId xmlns:a16="http://schemas.microsoft.com/office/drawing/2014/main" id="{3E451242-2DB5-DF2D-3E73-E2A0F5D02E23}"/>
              </a:ext>
            </a:extLst>
          </p:cNvPr>
          <p:cNvSpPr>
            <a:spLocks/>
          </p:cNvSpPr>
          <p:nvPr/>
        </p:nvSpPr>
        <p:spPr bwMode="auto">
          <a:xfrm>
            <a:off x="5400956" y="2419090"/>
            <a:ext cx="3043368" cy="1776990"/>
          </a:xfrm>
          <a:custGeom>
            <a:avLst/>
            <a:gdLst>
              <a:gd name="T0" fmla="*/ 0 w 3067"/>
              <a:gd name="T1" fmla="*/ 0 h 1963"/>
              <a:gd name="T2" fmla="*/ 0 w 3067"/>
              <a:gd name="T3" fmla="*/ 2147483647 h 1963"/>
              <a:gd name="T4" fmla="*/ 2147483647 w 3067"/>
              <a:gd name="T5" fmla="*/ 2147483647 h 1963"/>
              <a:gd name="T6" fmla="*/ 0 60000 65536"/>
              <a:gd name="T7" fmla="*/ 0 60000 65536"/>
              <a:gd name="T8" fmla="*/ 0 60000 65536"/>
              <a:gd name="T9" fmla="*/ 0 w 3067"/>
              <a:gd name="T10" fmla="*/ 0 h 1963"/>
              <a:gd name="T11" fmla="*/ 3067 w 3067"/>
              <a:gd name="T12" fmla="*/ 1963 h 19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67" h="1963">
                <a:moveTo>
                  <a:pt x="0" y="0"/>
                </a:moveTo>
                <a:lnTo>
                  <a:pt x="0" y="1963"/>
                </a:lnTo>
                <a:lnTo>
                  <a:pt x="3067" y="1963"/>
                </a:lnTo>
              </a:path>
            </a:pathLst>
          </a:custGeom>
          <a:noFill/>
          <a:ln w="12700" cap="sq" cmpd="sng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05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10">
            <a:extLst>
              <a:ext uri="{FF2B5EF4-FFF2-40B4-BE49-F238E27FC236}">
                <a16:creationId xmlns:a16="http://schemas.microsoft.com/office/drawing/2014/main" id="{C8D93C75-A964-028D-0F38-74C1C5FCF3F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232752" y="3076752"/>
            <a:ext cx="17769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Incidence rate per 10,000 person-years</a:t>
            </a:r>
          </a:p>
        </p:txBody>
      </p:sp>
      <p:sp>
        <p:nvSpPr>
          <p:cNvPr id="77" name="Freeform 24">
            <a:extLst>
              <a:ext uri="{FF2B5EF4-FFF2-40B4-BE49-F238E27FC236}">
                <a16:creationId xmlns:a16="http://schemas.microsoft.com/office/drawing/2014/main" id="{CF139A9E-086C-18EF-B0C8-6371A2628D46}"/>
              </a:ext>
            </a:extLst>
          </p:cNvPr>
          <p:cNvSpPr>
            <a:spLocks/>
          </p:cNvSpPr>
          <p:nvPr/>
        </p:nvSpPr>
        <p:spPr bwMode="auto">
          <a:xfrm>
            <a:off x="5431538" y="3246445"/>
            <a:ext cx="3009084" cy="862158"/>
          </a:xfrm>
          <a:custGeom>
            <a:avLst/>
            <a:gdLst>
              <a:gd name="T0" fmla="*/ 0 w 948"/>
              <a:gd name="T1" fmla="*/ 267 h 271"/>
              <a:gd name="T2" fmla="*/ 50 w 948"/>
              <a:gd name="T3" fmla="*/ 117 h 271"/>
              <a:gd name="T4" fmla="*/ 87 w 948"/>
              <a:gd name="T5" fmla="*/ 1 h 271"/>
              <a:gd name="T6" fmla="*/ 150 w 948"/>
              <a:gd name="T7" fmla="*/ 63 h 271"/>
              <a:gd name="T8" fmla="*/ 210 w 948"/>
              <a:gd name="T9" fmla="*/ 75 h 271"/>
              <a:gd name="T10" fmla="*/ 270 w 948"/>
              <a:gd name="T11" fmla="*/ 118 h 271"/>
              <a:gd name="T12" fmla="*/ 334 w 948"/>
              <a:gd name="T13" fmla="*/ 157 h 271"/>
              <a:gd name="T14" fmla="*/ 432 w 948"/>
              <a:gd name="T15" fmla="*/ 210 h 271"/>
              <a:gd name="T16" fmla="*/ 542 w 948"/>
              <a:gd name="T17" fmla="*/ 225 h 271"/>
              <a:gd name="T18" fmla="*/ 662 w 948"/>
              <a:gd name="T19" fmla="*/ 244 h 271"/>
              <a:gd name="T20" fmla="*/ 816 w 948"/>
              <a:gd name="T21" fmla="*/ 271 h 271"/>
              <a:gd name="T22" fmla="*/ 948 w 948"/>
              <a:gd name="T23" fmla="*/ 264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8" h="271">
                <a:moveTo>
                  <a:pt x="0" y="267"/>
                </a:moveTo>
                <a:cubicBezTo>
                  <a:pt x="21" y="245"/>
                  <a:pt x="36" y="188"/>
                  <a:pt x="50" y="117"/>
                </a:cubicBezTo>
                <a:cubicBezTo>
                  <a:pt x="56" y="85"/>
                  <a:pt x="68" y="0"/>
                  <a:pt x="87" y="1"/>
                </a:cubicBezTo>
                <a:cubicBezTo>
                  <a:pt x="107" y="3"/>
                  <a:pt x="122" y="62"/>
                  <a:pt x="150" y="63"/>
                </a:cubicBezTo>
                <a:cubicBezTo>
                  <a:pt x="178" y="63"/>
                  <a:pt x="186" y="58"/>
                  <a:pt x="210" y="75"/>
                </a:cubicBezTo>
                <a:cubicBezTo>
                  <a:pt x="245" y="100"/>
                  <a:pt x="234" y="96"/>
                  <a:pt x="270" y="118"/>
                </a:cubicBezTo>
                <a:cubicBezTo>
                  <a:pt x="294" y="132"/>
                  <a:pt x="310" y="140"/>
                  <a:pt x="334" y="157"/>
                </a:cubicBezTo>
                <a:cubicBezTo>
                  <a:pt x="357" y="174"/>
                  <a:pt x="416" y="203"/>
                  <a:pt x="432" y="210"/>
                </a:cubicBezTo>
                <a:cubicBezTo>
                  <a:pt x="449" y="216"/>
                  <a:pt x="509" y="212"/>
                  <a:pt x="542" y="225"/>
                </a:cubicBezTo>
                <a:cubicBezTo>
                  <a:pt x="575" y="237"/>
                  <a:pt x="613" y="235"/>
                  <a:pt x="662" y="244"/>
                </a:cubicBezTo>
                <a:cubicBezTo>
                  <a:pt x="711" y="252"/>
                  <a:pt x="743" y="271"/>
                  <a:pt x="816" y="271"/>
                </a:cubicBezTo>
                <a:cubicBezTo>
                  <a:pt x="888" y="271"/>
                  <a:pt x="934" y="268"/>
                  <a:pt x="948" y="264"/>
                </a:cubicBezTo>
              </a:path>
            </a:pathLst>
          </a:custGeom>
          <a:noFill/>
          <a:ln w="19050" cap="flat">
            <a:solidFill>
              <a:srgbClr val="2E743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" name="Freeform 28">
            <a:extLst>
              <a:ext uri="{FF2B5EF4-FFF2-40B4-BE49-F238E27FC236}">
                <a16:creationId xmlns:a16="http://schemas.microsoft.com/office/drawing/2014/main" id="{5C92D70F-29EF-501B-3CAE-B951710906F3}"/>
              </a:ext>
            </a:extLst>
          </p:cNvPr>
          <p:cNvSpPr>
            <a:spLocks/>
          </p:cNvSpPr>
          <p:nvPr/>
        </p:nvSpPr>
        <p:spPr bwMode="auto">
          <a:xfrm>
            <a:off x="5431538" y="3278625"/>
            <a:ext cx="3009084" cy="868862"/>
          </a:xfrm>
          <a:custGeom>
            <a:avLst/>
            <a:gdLst>
              <a:gd name="T0" fmla="*/ 0 w 948"/>
              <a:gd name="T1" fmla="*/ 261 h 273"/>
              <a:gd name="T2" fmla="*/ 87 w 948"/>
              <a:gd name="T3" fmla="*/ 12 h 273"/>
              <a:gd name="T4" fmla="*/ 135 w 948"/>
              <a:gd name="T5" fmla="*/ 77 h 273"/>
              <a:gd name="T6" fmla="*/ 200 w 948"/>
              <a:gd name="T7" fmla="*/ 76 h 273"/>
              <a:gd name="T8" fmla="*/ 364 w 948"/>
              <a:gd name="T9" fmla="*/ 172 h 273"/>
              <a:gd name="T10" fmla="*/ 504 w 948"/>
              <a:gd name="T11" fmla="*/ 207 h 273"/>
              <a:gd name="T12" fmla="*/ 671 w 948"/>
              <a:gd name="T13" fmla="*/ 235 h 273"/>
              <a:gd name="T14" fmla="*/ 948 w 948"/>
              <a:gd name="T15" fmla="*/ 252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8" h="273">
                <a:moveTo>
                  <a:pt x="0" y="261"/>
                </a:moveTo>
                <a:cubicBezTo>
                  <a:pt x="50" y="222"/>
                  <a:pt x="54" y="0"/>
                  <a:pt x="87" y="12"/>
                </a:cubicBezTo>
                <a:cubicBezTo>
                  <a:pt x="97" y="15"/>
                  <a:pt x="108" y="52"/>
                  <a:pt x="135" y="77"/>
                </a:cubicBezTo>
                <a:cubicBezTo>
                  <a:pt x="153" y="93"/>
                  <a:pt x="176" y="64"/>
                  <a:pt x="200" y="76"/>
                </a:cubicBezTo>
                <a:cubicBezTo>
                  <a:pt x="219" y="85"/>
                  <a:pt x="323" y="146"/>
                  <a:pt x="364" y="172"/>
                </a:cubicBezTo>
                <a:cubicBezTo>
                  <a:pt x="406" y="199"/>
                  <a:pt x="480" y="206"/>
                  <a:pt x="504" y="207"/>
                </a:cubicBezTo>
                <a:cubicBezTo>
                  <a:pt x="529" y="208"/>
                  <a:pt x="620" y="223"/>
                  <a:pt x="671" y="235"/>
                </a:cubicBezTo>
                <a:cubicBezTo>
                  <a:pt x="721" y="248"/>
                  <a:pt x="775" y="273"/>
                  <a:pt x="948" y="252"/>
                </a:cubicBezTo>
              </a:path>
            </a:pathLst>
          </a:custGeom>
          <a:noFill/>
          <a:ln w="19050" cap="flat">
            <a:solidFill>
              <a:srgbClr val="F1A23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" name="Freeform 32">
            <a:extLst>
              <a:ext uri="{FF2B5EF4-FFF2-40B4-BE49-F238E27FC236}">
                <a16:creationId xmlns:a16="http://schemas.microsoft.com/office/drawing/2014/main" id="{37C4352E-A275-A06C-665F-7AFCD6EDBF91}"/>
              </a:ext>
            </a:extLst>
          </p:cNvPr>
          <p:cNvSpPr>
            <a:spLocks/>
          </p:cNvSpPr>
          <p:nvPr/>
        </p:nvSpPr>
        <p:spPr bwMode="auto">
          <a:xfrm>
            <a:off x="5438226" y="3318850"/>
            <a:ext cx="3002397" cy="870203"/>
          </a:xfrm>
          <a:custGeom>
            <a:avLst/>
            <a:gdLst>
              <a:gd name="T0" fmla="*/ 0 w 946"/>
              <a:gd name="T1" fmla="*/ 253 h 273"/>
              <a:gd name="T2" fmla="*/ 85 w 946"/>
              <a:gd name="T3" fmla="*/ 27 h 273"/>
              <a:gd name="T4" fmla="*/ 137 w 946"/>
              <a:gd name="T5" fmla="*/ 96 h 273"/>
              <a:gd name="T6" fmla="*/ 206 w 946"/>
              <a:gd name="T7" fmla="*/ 82 h 273"/>
              <a:gd name="T8" fmla="*/ 326 w 946"/>
              <a:gd name="T9" fmla="*/ 145 h 273"/>
              <a:gd name="T10" fmla="*/ 446 w 946"/>
              <a:gd name="T11" fmla="*/ 187 h 273"/>
              <a:gd name="T12" fmla="*/ 563 w 946"/>
              <a:gd name="T13" fmla="*/ 202 h 273"/>
              <a:gd name="T14" fmla="*/ 946 w 946"/>
              <a:gd name="T15" fmla="*/ 232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6" h="273">
                <a:moveTo>
                  <a:pt x="0" y="253"/>
                </a:moveTo>
                <a:cubicBezTo>
                  <a:pt x="42" y="207"/>
                  <a:pt x="61" y="0"/>
                  <a:pt x="85" y="27"/>
                </a:cubicBezTo>
                <a:cubicBezTo>
                  <a:pt x="95" y="37"/>
                  <a:pt x="116" y="89"/>
                  <a:pt x="137" y="96"/>
                </a:cubicBezTo>
                <a:cubicBezTo>
                  <a:pt x="158" y="103"/>
                  <a:pt x="180" y="70"/>
                  <a:pt x="206" y="82"/>
                </a:cubicBezTo>
                <a:cubicBezTo>
                  <a:pt x="273" y="113"/>
                  <a:pt x="267" y="109"/>
                  <a:pt x="326" y="145"/>
                </a:cubicBezTo>
                <a:cubicBezTo>
                  <a:pt x="352" y="162"/>
                  <a:pt x="416" y="186"/>
                  <a:pt x="446" y="187"/>
                </a:cubicBezTo>
                <a:cubicBezTo>
                  <a:pt x="476" y="189"/>
                  <a:pt x="506" y="198"/>
                  <a:pt x="563" y="202"/>
                </a:cubicBezTo>
                <a:cubicBezTo>
                  <a:pt x="651" y="208"/>
                  <a:pt x="759" y="273"/>
                  <a:pt x="946" y="232"/>
                </a:cubicBezTo>
              </a:path>
            </a:pathLst>
          </a:custGeom>
          <a:noFill/>
          <a:ln w="19050" cap="flat">
            <a:solidFill>
              <a:srgbClr val="98522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" name="Freeform 36">
            <a:extLst>
              <a:ext uri="{FF2B5EF4-FFF2-40B4-BE49-F238E27FC236}">
                <a16:creationId xmlns:a16="http://schemas.microsoft.com/office/drawing/2014/main" id="{E39B7EC0-F6AD-364F-4BCF-ABF7993F3D3A}"/>
              </a:ext>
            </a:extLst>
          </p:cNvPr>
          <p:cNvSpPr>
            <a:spLocks/>
          </p:cNvSpPr>
          <p:nvPr/>
        </p:nvSpPr>
        <p:spPr bwMode="auto">
          <a:xfrm>
            <a:off x="5431538" y="3482433"/>
            <a:ext cx="3009084" cy="648965"/>
          </a:xfrm>
          <a:custGeom>
            <a:avLst/>
            <a:gdLst>
              <a:gd name="T0" fmla="*/ 0 w 948"/>
              <a:gd name="T1" fmla="*/ 204 h 204"/>
              <a:gd name="T2" fmla="*/ 87 w 948"/>
              <a:gd name="T3" fmla="*/ 15 h 204"/>
              <a:gd name="T4" fmla="*/ 148 w 948"/>
              <a:gd name="T5" fmla="*/ 70 h 204"/>
              <a:gd name="T6" fmla="*/ 221 w 948"/>
              <a:gd name="T7" fmla="*/ 51 h 204"/>
              <a:gd name="T8" fmla="*/ 372 w 948"/>
              <a:gd name="T9" fmla="*/ 121 h 204"/>
              <a:gd name="T10" fmla="*/ 547 w 948"/>
              <a:gd name="T11" fmla="*/ 148 h 204"/>
              <a:gd name="T12" fmla="*/ 775 w 948"/>
              <a:gd name="T13" fmla="*/ 194 h 204"/>
              <a:gd name="T14" fmla="*/ 948 w 948"/>
              <a:gd name="T15" fmla="*/ 176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8" h="204">
                <a:moveTo>
                  <a:pt x="0" y="204"/>
                </a:moveTo>
                <a:cubicBezTo>
                  <a:pt x="54" y="153"/>
                  <a:pt x="57" y="0"/>
                  <a:pt x="87" y="15"/>
                </a:cubicBezTo>
                <a:cubicBezTo>
                  <a:pt x="106" y="24"/>
                  <a:pt x="118" y="76"/>
                  <a:pt x="148" y="70"/>
                </a:cubicBezTo>
                <a:cubicBezTo>
                  <a:pt x="178" y="64"/>
                  <a:pt x="181" y="44"/>
                  <a:pt x="221" y="51"/>
                </a:cubicBezTo>
                <a:cubicBezTo>
                  <a:pt x="298" y="65"/>
                  <a:pt x="303" y="100"/>
                  <a:pt x="372" y="121"/>
                </a:cubicBezTo>
                <a:cubicBezTo>
                  <a:pt x="397" y="129"/>
                  <a:pt x="467" y="139"/>
                  <a:pt x="547" y="148"/>
                </a:cubicBezTo>
                <a:cubicBezTo>
                  <a:pt x="628" y="156"/>
                  <a:pt x="741" y="192"/>
                  <a:pt x="775" y="194"/>
                </a:cubicBezTo>
                <a:cubicBezTo>
                  <a:pt x="808" y="197"/>
                  <a:pt x="913" y="184"/>
                  <a:pt x="948" y="176"/>
                </a:cubicBezTo>
              </a:path>
            </a:pathLst>
          </a:custGeom>
          <a:noFill/>
          <a:ln w="19050" cap="flat">
            <a:solidFill>
              <a:srgbClr val="98D4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" name="Freeform 40">
            <a:extLst>
              <a:ext uri="{FF2B5EF4-FFF2-40B4-BE49-F238E27FC236}">
                <a16:creationId xmlns:a16="http://schemas.microsoft.com/office/drawing/2014/main" id="{AB125AA2-A41C-D1E7-080E-411B2747ED88}"/>
              </a:ext>
            </a:extLst>
          </p:cNvPr>
          <p:cNvSpPr>
            <a:spLocks/>
          </p:cNvSpPr>
          <p:nvPr/>
        </p:nvSpPr>
        <p:spPr bwMode="auto">
          <a:xfrm>
            <a:off x="5426189" y="3612493"/>
            <a:ext cx="3014433" cy="563152"/>
          </a:xfrm>
          <a:custGeom>
            <a:avLst/>
            <a:gdLst>
              <a:gd name="T0" fmla="*/ 0 w 950"/>
              <a:gd name="T1" fmla="*/ 170 h 177"/>
              <a:gd name="T2" fmla="*/ 88 w 950"/>
              <a:gd name="T3" fmla="*/ 10 h 177"/>
              <a:gd name="T4" fmla="*/ 154 w 950"/>
              <a:gd name="T5" fmla="*/ 49 h 177"/>
              <a:gd name="T6" fmla="*/ 276 w 950"/>
              <a:gd name="T7" fmla="*/ 36 h 177"/>
              <a:gd name="T8" fmla="*/ 421 w 950"/>
              <a:gd name="T9" fmla="*/ 89 h 177"/>
              <a:gd name="T10" fmla="*/ 652 w 950"/>
              <a:gd name="T11" fmla="*/ 125 h 177"/>
              <a:gd name="T12" fmla="*/ 950 w 950"/>
              <a:gd name="T13" fmla="*/ 12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0" h="177">
                <a:moveTo>
                  <a:pt x="0" y="170"/>
                </a:moveTo>
                <a:cubicBezTo>
                  <a:pt x="47" y="145"/>
                  <a:pt x="63" y="0"/>
                  <a:pt x="88" y="10"/>
                </a:cubicBezTo>
                <a:cubicBezTo>
                  <a:pt x="111" y="20"/>
                  <a:pt x="123" y="60"/>
                  <a:pt x="154" y="49"/>
                </a:cubicBezTo>
                <a:cubicBezTo>
                  <a:pt x="195" y="35"/>
                  <a:pt x="203" y="7"/>
                  <a:pt x="276" y="36"/>
                </a:cubicBezTo>
                <a:cubicBezTo>
                  <a:pt x="311" y="49"/>
                  <a:pt x="326" y="86"/>
                  <a:pt x="421" y="89"/>
                </a:cubicBezTo>
                <a:cubicBezTo>
                  <a:pt x="458" y="90"/>
                  <a:pt x="612" y="118"/>
                  <a:pt x="652" y="125"/>
                </a:cubicBezTo>
                <a:cubicBezTo>
                  <a:pt x="672" y="129"/>
                  <a:pt x="768" y="177"/>
                  <a:pt x="950" y="127"/>
                </a:cubicBezTo>
              </a:path>
            </a:pathLst>
          </a:custGeom>
          <a:noFill/>
          <a:ln w="19050" cap="flat">
            <a:solidFill>
              <a:srgbClr val="6B9A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" name="Freeform 44">
            <a:extLst>
              <a:ext uri="{FF2B5EF4-FFF2-40B4-BE49-F238E27FC236}">
                <a16:creationId xmlns:a16="http://schemas.microsoft.com/office/drawing/2014/main" id="{5AB1E137-3299-33CD-984E-BCD6D66A8283}"/>
              </a:ext>
            </a:extLst>
          </p:cNvPr>
          <p:cNvSpPr>
            <a:spLocks/>
          </p:cNvSpPr>
          <p:nvPr/>
        </p:nvSpPr>
        <p:spPr bwMode="auto">
          <a:xfrm>
            <a:off x="5426189" y="3695625"/>
            <a:ext cx="3014433" cy="458566"/>
          </a:xfrm>
          <a:custGeom>
            <a:avLst/>
            <a:gdLst>
              <a:gd name="T0" fmla="*/ 0 w 950"/>
              <a:gd name="T1" fmla="*/ 144 h 144"/>
              <a:gd name="T2" fmla="*/ 96 w 950"/>
              <a:gd name="T3" fmla="*/ 20 h 144"/>
              <a:gd name="T4" fmla="*/ 165 w 950"/>
              <a:gd name="T5" fmla="*/ 35 h 144"/>
              <a:gd name="T6" fmla="*/ 276 w 950"/>
              <a:gd name="T7" fmla="*/ 19 h 144"/>
              <a:gd name="T8" fmla="*/ 377 w 950"/>
              <a:gd name="T9" fmla="*/ 61 h 144"/>
              <a:gd name="T10" fmla="*/ 654 w 950"/>
              <a:gd name="T11" fmla="*/ 101 h 144"/>
              <a:gd name="T12" fmla="*/ 950 w 950"/>
              <a:gd name="T13" fmla="*/ 95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0" h="144">
                <a:moveTo>
                  <a:pt x="0" y="144"/>
                </a:moveTo>
                <a:cubicBezTo>
                  <a:pt x="52" y="118"/>
                  <a:pt x="60" y="7"/>
                  <a:pt x="96" y="20"/>
                </a:cubicBezTo>
                <a:cubicBezTo>
                  <a:pt x="108" y="25"/>
                  <a:pt x="135" y="51"/>
                  <a:pt x="165" y="35"/>
                </a:cubicBezTo>
                <a:cubicBezTo>
                  <a:pt x="195" y="18"/>
                  <a:pt x="221" y="0"/>
                  <a:pt x="276" y="19"/>
                </a:cubicBezTo>
                <a:cubicBezTo>
                  <a:pt x="330" y="38"/>
                  <a:pt x="314" y="53"/>
                  <a:pt x="377" y="61"/>
                </a:cubicBezTo>
                <a:cubicBezTo>
                  <a:pt x="440" y="70"/>
                  <a:pt x="602" y="88"/>
                  <a:pt x="654" y="101"/>
                </a:cubicBezTo>
                <a:cubicBezTo>
                  <a:pt x="745" y="125"/>
                  <a:pt x="802" y="137"/>
                  <a:pt x="950" y="95"/>
                </a:cubicBezTo>
              </a:path>
            </a:pathLst>
          </a:custGeom>
          <a:noFill/>
          <a:ln w="19050" cap="flat">
            <a:solidFill>
              <a:srgbClr val="2F576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A343A76-0DC0-35C5-08D7-DD914050F8F3}"/>
              </a:ext>
            </a:extLst>
          </p:cNvPr>
          <p:cNvCxnSpPr>
            <a:cxnSpLocks/>
          </p:cNvCxnSpPr>
          <p:nvPr/>
        </p:nvCxnSpPr>
        <p:spPr>
          <a:xfrm>
            <a:off x="2287982" y="5514124"/>
            <a:ext cx="248372" cy="0"/>
          </a:xfrm>
          <a:prstGeom prst="line">
            <a:avLst/>
          </a:prstGeom>
          <a:noFill/>
          <a:ln w="19050" cap="flat">
            <a:solidFill>
              <a:srgbClr val="2F576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AA59E98-A0C4-DF00-2E31-23BE2B2F1AB7}"/>
              </a:ext>
            </a:extLst>
          </p:cNvPr>
          <p:cNvCxnSpPr>
            <a:cxnSpLocks/>
          </p:cNvCxnSpPr>
          <p:nvPr/>
        </p:nvCxnSpPr>
        <p:spPr>
          <a:xfrm>
            <a:off x="2287982" y="5726385"/>
            <a:ext cx="248372" cy="0"/>
          </a:xfrm>
          <a:prstGeom prst="line">
            <a:avLst/>
          </a:prstGeom>
          <a:noFill/>
          <a:ln w="19050" cap="flat">
            <a:solidFill>
              <a:srgbClr val="6B9A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4B61450C-E133-EA9B-EB1A-72F67C067249}"/>
              </a:ext>
            </a:extLst>
          </p:cNvPr>
          <p:cNvCxnSpPr>
            <a:cxnSpLocks/>
          </p:cNvCxnSpPr>
          <p:nvPr/>
        </p:nvCxnSpPr>
        <p:spPr>
          <a:xfrm>
            <a:off x="4754455" y="5505501"/>
            <a:ext cx="248372" cy="0"/>
          </a:xfrm>
          <a:prstGeom prst="line">
            <a:avLst/>
          </a:prstGeom>
          <a:noFill/>
          <a:ln w="19050" cap="flat">
            <a:solidFill>
              <a:srgbClr val="98D4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73E025A-C1F5-FC15-B627-FEFA3825C1A0}"/>
              </a:ext>
            </a:extLst>
          </p:cNvPr>
          <p:cNvCxnSpPr>
            <a:cxnSpLocks/>
          </p:cNvCxnSpPr>
          <p:nvPr/>
        </p:nvCxnSpPr>
        <p:spPr>
          <a:xfrm>
            <a:off x="4754447" y="5729791"/>
            <a:ext cx="248372" cy="0"/>
          </a:xfrm>
          <a:prstGeom prst="line">
            <a:avLst/>
          </a:prstGeom>
          <a:noFill/>
          <a:ln w="19050" cap="flat">
            <a:solidFill>
              <a:srgbClr val="98522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299F451-8641-06B7-8FD0-43F487E5DB85}"/>
              </a:ext>
            </a:extLst>
          </p:cNvPr>
          <p:cNvCxnSpPr>
            <a:cxnSpLocks/>
          </p:cNvCxnSpPr>
          <p:nvPr/>
        </p:nvCxnSpPr>
        <p:spPr>
          <a:xfrm>
            <a:off x="7257029" y="5508906"/>
            <a:ext cx="248372" cy="0"/>
          </a:xfrm>
          <a:prstGeom prst="line">
            <a:avLst/>
          </a:prstGeom>
          <a:noFill/>
          <a:ln w="19050" cap="flat">
            <a:solidFill>
              <a:srgbClr val="F1A23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C8AA484-7E20-CA1D-645E-D07D8EAAFE25}"/>
              </a:ext>
            </a:extLst>
          </p:cNvPr>
          <p:cNvCxnSpPr>
            <a:cxnSpLocks/>
          </p:cNvCxnSpPr>
          <p:nvPr/>
        </p:nvCxnSpPr>
        <p:spPr>
          <a:xfrm>
            <a:off x="7257028" y="5721164"/>
            <a:ext cx="248372" cy="0"/>
          </a:xfrm>
          <a:prstGeom prst="line">
            <a:avLst/>
          </a:prstGeom>
          <a:noFill/>
          <a:ln w="19050" cap="flat">
            <a:solidFill>
              <a:srgbClr val="2E743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A244ABC-314E-AB5D-841F-00998FC46F4E}"/>
              </a:ext>
            </a:extLst>
          </p:cNvPr>
          <p:cNvCxnSpPr>
            <a:cxnSpLocks/>
          </p:cNvCxnSpPr>
          <p:nvPr/>
        </p:nvCxnSpPr>
        <p:spPr>
          <a:xfrm flipV="1">
            <a:off x="1425862" y="2358928"/>
            <a:ext cx="0" cy="18360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AE59FA6-B9F5-2B6A-1F80-9CD23D76553E}"/>
              </a:ext>
            </a:extLst>
          </p:cNvPr>
          <p:cNvGrpSpPr/>
          <p:nvPr/>
        </p:nvGrpSpPr>
        <p:grpSpPr>
          <a:xfrm>
            <a:off x="1439462" y="4227249"/>
            <a:ext cx="3027031" cy="553998"/>
            <a:chOff x="1547750" y="3974583"/>
            <a:chExt cx="3027031" cy="553998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B94E91C-BBBC-64EC-9D07-8DFA5B8911D2}"/>
                </a:ext>
              </a:extLst>
            </p:cNvPr>
            <p:cNvSpPr txBox="1"/>
            <p:nvPr/>
          </p:nvSpPr>
          <p:spPr>
            <a:xfrm>
              <a:off x="1547750" y="3974583"/>
              <a:ext cx="756000" cy="55399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000">
                  <a:solidFill>
                    <a:schemeClr val="tx2"/>
                  </a:solidFill>
                </a:rPr>
                <a:t>Childhood</a:t>
              </a:r>
            </a:p>
            <a:p>
              <a:r>
                <a:rPr lang="en-GB" sz="1000">
                  <a:solidFill>
                    <a:schemeClr val="tx2"/>
                  </a:solidFill>
                </a:rPr>
                <a:t>Young adulthood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F22BBF51-241F-B84B-214B-64FECA2EEB48}"/>
                </a:ext>
              </a:extLst>
            </p:cNvPr>
            <p:cNvSpPr txBox="1"/>
            <p:nvPr/>
          </p:nvSpPr>
          <p:spPr>
            <a:xfrm>
              <a:off x="2305654" y="3974583"/>
              <a:ext cx="756000" cy="553998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000">
                  <a:solidFill>
                    <a:schemeClr val="tx2"/>
                  </a:solidFill>
                </a:rPr>
                <a:t>Adulthood</a:t>
              </a:r>
            </a:p>
            <a:p>
              <a:endParaRPr lang="en-GB" sz="1000">
                <a:solidFill>
                  <a:schemeClr val="tx2"/>
                </a:solidFill>
              </a:endParaRPr>
            </a:p>
            <a:p>
              <a:endParaRPr lang="en-GB" sz="1000">
                <a:solidFill>
                  <a:schemeClr val="tx2"/>
                </a:solidFill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8BF1312-0B8B-FF6B-020F-2B79075C3CD9}"/>
                </a:ext>
              </a:extLst>
            </p:cNvPr>
            <p:cNvSpPr txBox="1"/>
            <p:nvPr/>
          </p:nvSpPr>
          <p:spPr>
            <a:xfrm>
              <a:off x="3056739" y="3974583"/>
              <a:ext cx="756000" cy="55399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000">
                  <a:solidFill>
                    <a:schemeClr val="tx2"/>
                  </a:solidFill>
                </a:rPr>
                <a:t>Middle age</a:t>
              </a:r>
            </a:p>
            <a:p>
              <a:endParaRPr lang="en-GB" sz="1000">
                <a:solidFill>
                  <a:schemeClr val="tx2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6C6A09D-B816-99C9-A1B4-7DDA55B36E1E}"/>
                </a:ext>
              </a:extLst>
            </p:cNvPr>
            <p:cNvSpPr txBox="1"/>
            <p:nvPr/>
          </p:nvSpPr>
          <p:spPr>
            <a:xfrm>
              <a:off x="3818781" y="3974583"/>
              <a:ext cx="756000" cy="553998"/>
            </a:xfrm>
            <a:prstGeom prst="rect">
              <a:avLst/>
            </a:prstGeom>
            <a:solidFill>
              <a:schemeClr val="accent6">
                <a:lumMod val="9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000">
                  <a:solidFill>
                    <a:schemeClr val="tx2"/>
                  </a:solidFill>
                </a:rPr>
                <a:t>Older age</a:t>
              </a:r>
            </a:p>
            <a:p>
              <a:endParaRPr lang="en-GB" sz="1000">
                <a:solidFill>
                  <a:schemeClr val="tx2"/>
                </a:solidFill>
              </a:endParaRPr>
            </a:p>
            <a:p>
              <a:endParaRPr lang="en-GB" sz="1000">
                <a:solidFill>
                  <a:schemeClr val="tx2"/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CD47566-BAD0-0C70-F065-40660F2BAE37}"/>
              </a:ext>
            </a:extLst>
          </p:cNvPr>
          <p:cNvGrpSpPr/>
          <p:nvPr/>
        </p:nvGrpSpPr>
        <p:grpSpPr>
          <a:xfrm>
            <a:off x="5410148" y="4211266"/>
            <a:ext cx="3017092" cy="553998"/>
            <a:chOff x="1547750" y="3974583"/>
            <a:chExt cx="3017092" cy="55399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E4B2552-B834-17AB-FD50-662638A7668D}"/>
                </a:ext>
              </a:extLst>
            </p:cNvPr>
            <p:cNvSpPr txBox="1"/>
            <p:nvPr/>
          </p:nvSpPr>
          <p:spPr>
            <a:xfrm>
              <a:off x="1547750" y="3974583"/>
              <a:ext cx="756000" cy="55399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000">
                  <a:solidFill>
                    <a:schemeClr val="tx2"/>
                  </a:solidFill>
                </a:rPr>
                <a:t>Childhood</a:t>
              </a:r>
            </a:p>
            <a:p>
              <a:r>
                <a:rPr lang="en-GB" sz="1000">
                  <a:solidFill>
                    <a:schemeClr val="tx2"/>
                  </a:solidFill>
                </a:rPr>
                <a:t>Young adulthood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6A76E19-10EE-D253-688A-DC141B40B4DA}"/>
                </a:ext>
              </a:extLst>
            </p:cNvPr>
            <p:cNvSpPr txBox="1"/>
            <p:nvPr/>
          </p:nvSpPr>
          <p:spPr>
            <a:xfrm>
              <a:off x="2295715" y="3974583"/>
              <a:ext cx="756000" cy="553998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000">
                  <a:solidFill>
                    <a:schemeClr val="tx2"/>
                  </a:solidFill>
                </a:rPr>
                <a:t>Adulthood</a:t>
              </a:r>
            </a:p>
            <a:p>
              <a:endParaRPr lang="en-GB" sz="1000">
                <a:solidFill>
                  <a:schemeClr val="tx2"/>
                </a:solidFill>
              </a:endParaRPr>
            </a:p>
            <a:p>
              <a:endParaRPr lang="en-GB" sz="1000">
                <a:solidFill>
                  <a:schemeClr val="tx2"/>
                </a:solidFill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7B70469-9C5F-AFA2-C171-2C3BAA316E5A}"/>
                </a:ext>
              </a:extLst>
            </p:cNvPr>
            <p:cNvSpPr txBox="1"/>
            <p:nvPr/>
          </p:nvSpPr>
          <p:spPr>
            <a:xfrm>
              <a:off x="3056739" y="3974583"/>
              <a:ext cx="756000" cy="55399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000">
                  <a:solidFill>
                    <a:schemeClr val="tx2"/>
                  </a:solidFill>
                </a:rPr>
                <a:t>Middle age</a:t>
              </a:r>
            </a:p>
            <a:p>
              <a:endParaRPr lang="en-GB" sz="1000">
                <a:solidFill>
                  <a:schemeClr val="tx2"/>
                </a:solidFill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59DFA432-9EBF-80BE-4F33-8C9E4F66FB73}"/>
                </a:ext>
              </a:extLst>
            </p:cNvPr>
            <p:cNvSpPr txBox="1"/>
            <p:nvPr/>
          </p:nvSpPr>
          <p:spPr>
            <a:xfrm>
              <a:off x="3808842" y="3974583"/>
              <a:ext cx="756000" cy="553998"/>
            </a:xfrm>
            <a:prstGeom prst="rect">
              <a:avLst/>
            </a:prstGeom>
            <a:solidFill>
              <a:schemeClr val="accent6">
                <a:lumMod val="9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000">
                  <a:solidFill>
                    <a:schemeClr val="tx2"/>
                  </a:solidFill>
                </a:rPr>
                <a:t>Older age</a:t>
              </a:r>
            </a:p>
            <a:p>
              <a:endParaRPr lang="en-GB" sz="1000">
                <a:solidFill>
                  <a:schemeClr val="tx2"/>
                </a:solidFill>
              </a:endParaRPr>
            </a:p>
            <a:p>
              <a:endParaRPr lang="en-GB" sz="1000">
                <a:solidFill>
                  <a:schemeClr val="tx2"/>
                </a:solidFill>
              </a:endParaRPr>
            </a:p>
          </p:txBody>
        </p:sp>
      </p:grp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39FC38C5-D2B6-D09D-D697-D33AB8987395}"/>
              </a:ext>
            </a:extLst>
          </p:cNvPr>
          <p:cNvCxnSpPr>
            <a:cxnSpLocks/>
          </p:cNvCxnSpPr>
          <p:nvPr/>
        </p:nvCxnSpPr>
        <p:spPr>
          <a:xfrm flipV="1">
            <a:off x="5400245" y="2359569"/>
            <a:ext cx="0" cy="18360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CAF7F121-88E9-8306-3BA9-466B89E1F235}"/>
              </a:ext>
            </a:extLst>
          </p:cNvPr>
          <p:cNvCxnSpPr>
            <a:cxnSpLocks/>
          </p:cNvCxnSpPr>
          <p:nvPr/>
        </p:nvCxnSpPr>
        <p:spPr>
          <a:xfrm>
            <a:off x="1434959" y="4203770"/>
            <a:ext cx="3060000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BBE6BA6B-3416-3C16-F54B-E65D7CDD7CB7}"/>
              </a:ext>
            </a:extLst>
          </p:cNvPr>
          <p:cNvCxnSpPr>
            <a:cxnSpLocks/>
          </p:cNvCxnSpPr>
          <p:nvPr/>
        </p:nvCxnSpPr>
        <p:spPr>
          <a:xfrm>
            <a:off x="5396851" y="4199234"/>
            <a:ext cx="3060000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DA8F1BA9-8CEA-AE60-1E02-384B644262CF}"/>
              </a:ext>
            </a:extLst>
          </p:cNvPr>
          <p:cNvSpPr txBox="1"/>
          <p:nvPr/>
        </p:nvSpPr>
        <p:spPr>
          <a:xfrm>
            <a:off x="4754373" y="5391903"/>
            <a:ext cx="12484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2010–2012</a:t>
            </a:r>
          </a:p>
          <a:p>
            <a:pPr marL="26670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2013–2015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D971D33-F399-8596-C867-D2D7CB232F46}"/>
              </a:ext>
            </a:extLst>
          </p:cNvPr>
          <p:cNvSpPr txBox="1"/>
          <p:nvPr/>
        </p:nvSpPr>
        <p:spPr>
          <a:xfrm>
            <a:off x="6895665" y="5391903"/>
            <a:ext cx="1596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2016–2018</a:t>
            </a:r>
          </a:p>
          <a:p>
            <a:pPr marL="26670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2019–2021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A16D21B3-375F-5AD3-1E88-C5916D959C59}"/>
              </a:ext>
            </a:extLst>
          </p:cNvPr>
          <p:cNvSpPr txBox="1"/>
          <p:nvPr/>
        </p:nvSpPr>
        <p:spPr>
          <a:xfrm>
            <a:off x="2201356" y="5391903"/>
            <a:ext cx="13118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2004–2006</a:t>
            </a:r>
          </a:p>
          <a:p>
            <a:pPr marL="26670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2007–2009</a:t>
            </a:r>
          </a:p>
        </p:txBody>
      </p:sp>
      <p:sp>
        <p:nvSpPr>
          <p:cNvPr id="130" name="Rectangle 10">
            <a:extLst>
              <a:ext uri="{FF2B5EF4-FFF2-40B4-BE49-F238E27FC236}">
                <a16:creationId xmlns:a16="http://schemas.microsoft.com/office/drawing/2014/main" id="{4D1F2E0A-319B-4364-93EA-8DFCCF2B7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224" y="5524524"/>
            <a:ext cx="141975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Calendar years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BA4D7A-01B7-310A-1C46-4121DF1B0B40}"/>
              </a:ext>
            </a:extLst>
          </p:cNvPr>
          <p:cNvSpPr txBox="1"/>
          <p:nvPr/>
        </p:nvSpPr>
        <p:spPr>
          <a:xfrm>
            <a:off x="2300014" y="2060364"/>
            <a:ext cx="12817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>
                <a:solidFill>
                  <a:schemeClr val="tx2"/>
                </a:solidFill>
              </a:rPr>
              <a:t>Females</a:t>
            </a:r>
            <a:endParaRPr lang="en-GB" sz="1200" b="1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8750B9-F514-2CA2-AC67-9779715DAF77}"/>
              </a:ext>
            </a:extLst>
          </p:cNvPr>
          <p:cNvSpPr txBox="1"/>
          <p:nvPr/>
        </p:nvSpPr>
        <p:spPr>
          <a:xfrm>
            <a:off x="6301332" y="2060364"/>
            <a:ext cx="12817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>
                <a:solidFill>
                  <a:schemeClr val="tx2"/>
                </a:solidFill>
              </a:rPr>
              <a:t>Males</a:t>
            </a:r>
            <a:endParaRPr lang="en-GB" sz="1200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35774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8832</Words>
  <Application>Microsoft Office PowerPoint</Application>
  <PresentationFormat>Widescreen</PresentationFormat>
  <Paragraphs>1011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(Body)</vt:lpstr>
      <vt:lpstr>Times New Roman</vt:lpstr>
      <vt:lpstr>Neurotorium - PowerPoint-Skabelon - 2022-01-28</vt:lpstr>
      <vt:lpstr>PowerPoint Presentation</vt:lpstr>
      <vt:lpstr>Epidemiology</vt:lpstr>
      <vt:lpstr>Anxiety disorders are highly prevalent worldwide</vt:lpstr>
      <vt:lpstr>Prevalence of mental disorders across Europe</vt:lpstr>
      <vt:lpstr>The age of onset of anxiety disorders</vt:lpstr>
      <vt:lpstr>Prevalence of anxiety disorders in childhood and adolescence</vt:lpstr>
      <vt:lpstr>Prevalence of specific anxiety disorders in adulthood</vt:lpstr>
      <vt:lpstr>Epidemiology of generalized anxiety disorder </vt:lpstr>
      <vt:lpstr>Epidemiology of panic disorder </vt:lpstr>
      <vt:lpstr>Epidemiology of social anxiety disorder</vt:lpstr>
      <vt:lpstr>Comorbidity of anxiety and other mental disorders (I)</vt:lpstr>
      <vt:lpstr>Comorbidity of anxiety and other mental disorders (II)</vt:lpstr>
      <vt:lpstr>Comorbidity of anxiety and depressive disorders</vt:lpstr>
      <vt:lpstr>Is our society facing an increase in anxiety disorders?</vt:lpstr>
      <vt:lpstr>Increases in the prevalence of anxiety disorders (I)</vt:lpstr>
      <vt:lpstr>Increases in the prevalence of anxiety disorders (II)</vt:lpstr>
      <vt:lpstr>Burden</vt:lpstr>
      <vt:lpstr>[Anxiety disorders] are difficult to control, cause significant distress and can last a long time if untreated. Anxiety disorders interfere with daily activities and can impair a person’s family, social and school or working life</vt:lpstr>
      <vt:lpstr>The personal burden of anxiety can be significant and wide-ranging </vt:lpstr>
      <vt:lpstr>Anxiety disorders and risk of mortality</vt:lpstr>
      <vt:lpstr>Anxiety and the risk of subsequent morbidity </vt:lpstr>
      <vt:lpstr>The impact of anxiety disorders on suicide</vt:lpstr>
      <vt:lpstr>Estimating the global burden of disorders</vt:lpstr>
      <vt:lpstr>Impact of anxiety disorders on DALYs</vt:lpstr>
      <vt:lpstr>Comparing the burden of mental disorders across age groups</vt:lpstr>
      <vt:lpstr>Global DALYs by mental disorder, sex and age, 2019</vt:lpstr>
      <vt:lpstr>Leading causes of burden worldwide</vt:lpstr>
      <vt:lpstr>Anxiety associated with disability in various domains</vt:lpstr>
      <vt:lpstr>The economic burden of anxiety disorders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8</cp:revision>
  <dcterms:created xsi:type="dcterms:W3CDTF">2022-12-01T09:25:49Z</dcterms:created>
  <dcterms:modified xsi:type="dcterms:W3CDTF">2025-08-19T11:00:19Z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