
<file path=[Content_Types].xml><?xml version="1.0" encoding="utf-8"?>
<Types xmlns="http://schemas.openxmlformats.org/package/2006/content-types">
  <Default Extension="xml" ContentType="application/vnd.openxmlformats-package.core-properties+xml"/>
  <Default Extension="jpeg" ContentType="image/jpeg"/>
  <Default Extension="wdp" ContentType="image/vnd.ms-photo"/>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theme/theme1.xml" ContentType="application/vnd.openxmlformats-officedocument.theme+xml"/>
  <Override PartName="/customXml/item2.xml" ContentType="application/xml"/>
  <Override PartName="/customXml/itemProps2.xml" ContentType="application/vnd.openxmlformats-officedocument.customXmlProperties+xml"/>
  <Override PartName="/ppt/authors.xml" ContentType="application/vnd.ms-powerpoint.authors+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ppt/tableStyles.xml" ContentType="application/vnd.openxmlformats-officedocument.presentationml.tableStyles+xml"/>
  <Override PartName="/ppt/slides/slide19.xml" ContentType="application/vnd.openxmlformats-officedocument.presentationml.slid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6.xml" ContentType="application/vnd.openxmlformats-officedocument.presentationml.slideLayout+xml"/>
  <Override PartName="/ppt/slideMasters/slideMaster1.xml" ContentType="application/vnd.openxmlformats-officedocument.presentationml.slideMaster+xml"/>
  <Override PartName="/customXml/item3.xml" ContentType="application/xml"/>
  <Override PartName="/customXml/itemProps3.xml" ContentType="application/vnd.openxmlformats-officedocument.customXmlProperties+xml"/>
  <Override PartName="/ppt/viewProps.xml" ContentType="application/vnd.openxmlformats-officedocument.presentationml.view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6"/>
  </p:notesMasterIdLst>
  <p:sldIdLst>
    <p:sldId id="28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F286F46B-D11B-7411-908D-9B4A368D0C37}" name="Chris Edge" initials="CE" userId="S::Chris.Edge@primeglobalpeople.com::9878e1fe-fc43-4c11-846c-29f97c46eb4b" providerId="AD"/>
  <p188:author id="{9E19008F-74F5-A0E3-AC4F-ACDD82F2540E}" name="Penninx, B.W.J.H. (Brenda)" initials="BP" userId="S::b.penninx@amsterdamumc.nl::d5ea70f0-ce35-4b30-ac53-28c3c1a0b362"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809" autoAdjust="0"/>
  </p:normalViewPr>
  <p:slideViewPr>
    <p:cSldViewPr snapToGrid="0">
      <p:cViewPr>
        <p:scale>
          <a:sx n="55" d="100"/>
          <a:sy n="55" d="100"/>
        </p:scale>
        <p:origin x="2112" y="810"/>
      </p:cViewPr>
      <p:guideLst/>
    </p:cSldViewPr>
  </p:slideViewPr>
  <p:notesTextViewPr>
    <p:cViewPr>
      <p:scale>
        <a:sx n="1" d="1"/>
        <a:sy n="1" d="1"/>
      </p:scale>
      <p:origin x="0" y="0"/>
    </p:cViewPr>
  </p:notesTextViewPr>
  <p:sorterViewPr>
    <p:cViewPr>
      <p:scale>
        <a:sx n="100" d="100"/>
        <a:sy n="100" d="100"/>
      </p:scale>
      <p:origin x="0" y="-2796"/>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Id39" /><Relationship Type="http://schemas.openxmlformats.org/officeDocument/2006/relationships/customXml" Target="/customXml/item2.xml" Id="rId2" /><Relationship Type="http://schemas.microsoft.com/office/2018/10/relationships/authors" Target="/ppt/authors.xml" Id="rId41" /><Relationship Type="http://schemas.openxmlformats.org/officeDocument/2006/relationships/customXml" Target="/customXml/item1.xml" Id="rId1" /><Relationship Type="http://schemas.openxmlformats.org/officeDocument/2006/relationships/presProps" Target="/ppt/presProps.xml" Id="rId37" /><Relationship Type="http://schemas.openxmlformats.org/officeDocument/2006/relationships/tableStyles" Target="/ppt/tableStyles.xml" Id="rId40" /><Relationship Type="http://schemas.openxmlformats.org/officeDocument/2006/relationships/slide" Target="/ppt/slides/slide19.xml" Id="rId23" /><Relationship Type="http://schemas.openxmlformats.org/officeDocument/2006/relationships/notesMaster" Target="/ppt/notesMasters/notesMaster1.xml" Id="rId36" /><Relationship Type="http://schemas.openxmlformats.org/officeDocument/2006/relationships/slideMaster" Target="/ppt/slideMasters/slideMaster1.xml" Id="rId4" /><Relationship Type="http://schemas.openxmlformats.org/officeDocument/2006/relationships/customXml" Target="/customXml/item3.xml" Id="rId3" /><Relationship Type="http://schemas.openxmlformats.org/officeDocument/2006/relationships/viewProps" Target="/ppt/viewProps.xml" Id="rId38"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9.xml.rels>&#65279;<?xml version="1.0" encoding="utf-8"?><Relationships xmlns="http://schemas.openxmlformats.org/package/2006/relationships"><Relationship Type="http://schemas.openxmlformats.org/officeDocument/2006/relationships/slide" Target="/ppt/slides/slide19.xml" Id="rId2" /><Relationship Type="http://schemas.openxmlformats.org/officeDocument/2006/relationships/notesMaster" Target="/ppt/notesMasters/notesMaster1.xml" Id="rId1" /></Relationship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Anxiety disorders are highly disabling in part due to the combination of their early age of onset, high prevalence and the diagnosis-specific associated impairments and disabilities.</a:t>
            </a:r>
            <a:r>
              <a:rPr lang="en-GB" baseline="30000" dirty="0"/>
              <a:t>3</a:t>
            </a:r>
            <a:r>
              <a:rPr lang="en-GB" dirty="0"/>
              <a:t> Anxiety disorders have adverse effects on further neurocognitive development that may persist throughout the person’s life or at least have an enduring impact, impeding school and academic achievement, social functioning, and social integration.</a:t>
            </a:r>
            <a:r>
              <a:rPr lang="en-GB" baseline="30000" dirty="0"/>
              <a:t>3</a:t>
            </a:r>
          </a:p>
          <a:p>
            <a:r>
              <a:rPr lang="en-US" dirty="0"/>
              <a:t>The presence of an anxiety disorder in childhood (i.e., separation anxiety, social anxiety disorder or generalized anxiety disorder [GAD]) has been shown to be associated with impairment in at least one functioning domain (health, financial or interpersonal) in early adulthood, when compared with people with no childhood anxiety disorder.</a:t>
            </a:r>
            <a:r>
              <a:rPr lang="en-US" baseline="30000" dirty="0"/>
              <a:t>4</a:t>
            </a:r>
            <a:r>
              <a:rPr lang="en-US" dirty="0"/>
              <a:t> The poorest outcomes were observed for childhood GAD, which negatively impacts all functioning domains.</a:t>
            </a:r>
            <a:r>
              <a:rPr lang="en-US" baseline="30000" dirty="0"/>
              <a:t>4</a:t>
            </a:r>
            <a:endParaRPr lang="en-US" dirty="0"/>
          </a:p>
          <a:p>
            <a:endParaRPr lang="en-GB" dirty="0"/>
          </a:p>
          <a:p>
            <a:r>
              <a:rPr lang="en-GB" dirty="0"/>
              <a:t>References:</a:t>
            </a:r>
          </a:p>
          <a:p>
            <a:r>
              <a:rPr lang="en-GB" dirty="0"/>
              <a:t>1. Penninx BWJH, Pine DS, Holmes EA, Reif A. Anxiety disorders. Lancet 2021; 397 (10277): 914–927.</a:t>
            </a:r>
          </a:p>
          <a:p>
            <a:r>
              <a:rPr lang="en-GB" dirty="0"/>
              <a:t>2. Kawakami N, Abdulghani EA, Alonso J, et </a:t>
            </a:r>
            <a:r>
              <a:rPr lang="en-GB" dirty="0">
                <a:latin typeface="Calibri (Body)"/>
              </a:rPr>
              <a:t>al. Early-life mental disorders and adult household income in the World Mental Health Surveys. Biol Psychiatry 2012; 72 (3): 228–237.</a:t>
            </a:r>
          </a:p>
          <a:p>
            <a:r>
              <a:rPr lang="en-GB" dirty="0"/>
              <a:t>3. Wittchen HU, Jacobi F, Rehm J, et al. The size and burden of mental disorders and other disorders of the brain in Europe 2010. </a:t>
            </a:r>
            <a:r>
              <a:rPr lang="en-GB" dirty="0" err="1"/>
              <a:t>Eur</a:t>
            </a:r>
            <a:r>
              <a:rPr lang="en-GB" dirty="0"/>
              <a:t> </a:t>
            </a:r>
            <a:r>
              <a:rPr lang="en-GB" dirty="0" err="1"/>
              <a:t>Neuropsychopharmacol</a:t>
            </a:r>
            <a:r>
              <a:rPr lang="en-GB" dirty="0"/>
              <a:t> 2011; 21 (9): 655–679.</a:t>
            </a:r>
          </a:p>
          <a:p>
            <a:r>
              <a:rPr lang="en-US" dirty="0"/>
              <a:t>4. Copeland WE, Angold A, Shanahan L, Costello EJ. Longitudinal patterns of anxiety from childhood to adulthood: the Great Smoky Mountains Study. J Am </a:t>
            </a:r>
            <a:r>
              <a:rPr lang="en-US" dirty="0" err="1"/>
              <a:t>Acad</a:t>
            </a:r>
            <a:r>
              <a:rPr lang="en-US" dirty="0"/>
              <a:t> Child </a:t>
            </a:r>
            <a:r>
              <a:rPr lang="en-US" dirty="0" err="1"/>
              <a:t>Adolesc</a:t>
            </a:r>
            <a:r>
              <a:rPr lang="en-US" dirty="0"/>
              <a:t> Psychiatry 2014; 53 (1): 21–33.</a:t>
            </a:r>
            <a:endParaRPr lang="en-GB" dirty="0"/>
          </a:p>
        </p:txBody>
      </p:sp>
      <p:sp>
        <p:nvSpPr>
          <p:cNvPr id="4" name="Slide Number Placeholder 3"/>
          <p:cNvSpPr>
            <a:spLocks noGrp="1"/>
          </p:cNvSpPr>
          <p:nvPr>
            <p:ph type="sldNum" sz="quarter" idx="5"/>
          </p:nvPr>
        </p:nvSpPr>
        <p:spPr/>
        <p:txBody>
          <a:bodyPr/>
          <a:lstStyle/>
          <a:p>
            <a:fld id="{0D721F48-A6A6-4C52-B94D-420AADA25D47}" type="slidenum">
              <a:rPr lang="en-US" smtClean="0"/>
              <a:t>19</a:t>
            </a:fld>
            <a:endParaRPr lang="en-US"/>
          </a:p>
        </p:txBody>
      </p:sp>
    </p:spTree>
    <p:extLst>
      <p:ext uri="{BB962C8B-B14F-4D97-AF65-F5344CB8AC3E}">
        <p14:creationId xmlns:p14="http://schemas.microsoft.com/office/powerpoint/2010/main" val="2658453244"/>
      </p:ext>
    </p:extLst>
  </p:cSld>
  <p:clrMapOvr>
    <a:masterClrMapping/>
  </p:clrMapOvr>
</p:note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16.xml" Id="rId16"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36" r:id="rId1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9.xml.rels>&#65279;<?xml version="1.0" encoding="utf-8"?><Relationships xmlns="http://schemas.openxmlformats.org/package/2006/relationships"><Relationship Type="http://schemas.microsoft.com/office/2007/relationships/hdphoto" Target="/ppt/media/hdphoto2.wdp" Id="rId8" /><Relationship Type="http://schemas.openxmlformats.org/officeDocument/2006/relationships/image" Target="/ppt/media/image28.png" Id="rId3" /><Relationship Type="http://schemas.openxmlformats.org/officeDocument/2006/relationships/image" Target="/ppt/media/image31.png" Id="rId7" /><Relationship Type="http://schemas.openxmlformats.org/officeDocument/2006/relationships/notesSlide" Target="/ppt/notesSlides/notesSlide19.xml" Id="rId2" /><Relationship Type="http://schemas.openxmlformats.org/officeDocument/2006/relationships/slideLayout" Target="/ppt/slideLayouts/slideLayout16.xml" Id="rId1" /><Relationship Type="http://schemas.openxmlformats.org/officeDocument/2006/relationships/image" Target="/ppt/media/image30.png" Id="rId6" /><Relationship Type="http://schemas.microsoft.com/office/2007/relationships/hdphoto" Target="/ppt/media/hdphoto1.wdp" Id="rId5" /><Relationship Type="http://schemas.openxmlformats.org/officeDocument/2006/relationships/image" Target="/ppt/media/image29.png" Id="rId4" /></Relationships>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539749" y="539750"/>
            <a:ext cx="9213851" cy="266676"/>
          </a:xfrm>
        </p:spPr>
        <p:txBody>
          <a:bodyPr/>
          <a:lstStyle/>
          <a:p>
            <a:r>
              <a:rPr lang="en-GB" dirty="0"/>
              <a:t>Anxiety disorders – Epidemiology and burden</a:t>
            </a:r>
          </a:p>
        </p:txBody>
      </p:sp>
      <p:sp>
        <p:nvSpPr>
          <p:cNvPr id="2" name="Title 1"/>
          <p:cNvSpPr>
            <a:spLocks noGrp="1"/>
          </p:cNvSpPr>
          <p:nvPr>
            <p:ph type="title"/>
          </p:nvPr>
        </p:nvSpPr>
        <p:spPr>
          <a:xfrm>
            <a:off x="539749" y="814386"/>
            <a:ext cx="9213851" cy="332399"/>
          </a:xfrm>
        </p:spPr>
        <p:txBody>
          <a:bodyPr>
            <a:normAutofit fontScale="90000"/>
          </a:bodyPr>
          <a:lstStyle/>
          <a:p>
            <a:r>
              <a:rPr lang="en-GB"/>
              <a:t>The personal burden of anxiety can be significant and wide-ranging </a:t>
            </a:r>
          </a:p>
        </p:txBody>
      </p:sp>
      <p:sp>
        <p:nvSpPr>
          <p:cNvPr id="3" name="Text Placeholder 2">
            <a:extLst>
              <a:ext uri="{FF2B5EF4-FFF2-40B4-BE49-F238E27FC236}">
                <a16:creationId xmlns:a16="http://schemas.microsoft.com/office/drawing/2014/main" id="{306DA7F6-C5F7-4B65-932E-B14F578E5D19}"/>
              </a:ext>
            </a:extLst>
          </p:cNvPr>
          <p:cNvSpPr>
            <a:spLocks noGrp="1"/>
          </p:cNvSpPr>
          <p:nvPr>
            <p:ph type="body" sz="quarter" idx="18"/>
          </p:nvPr>
        </p:nvSpPr>
        <p:spPr>
          <a:xfrm>
            <a:off x="539749" y="6102000"/>
            <a:ext cx="9213851" cy="619200"/>
          </a:xfrm>
        </p:spPr>
        <p:txBody>
          <a:bodyPr/>
          <a:lstStyle/>
          <a:p>
            <a:r>
              <a:rPr lang="en-GB"/>
              <a:t>1. </a:t>
            </a:r>
            <a:r>
              <a:rPr lang="en-GB" err="1"/>
              <a:t>Penninx</a:t>
            </a:r>
            <a:r>
              <a:rPr lang="en-GB"/>
              <a:t> et al. Lancet 2021;397(10277):914–927; 2. Kawakami et al. Biol Psychiatry 2012;72(3):228–237</a:t>
            </a:r>
          </a:p>
        </p:txBody>
      </p:sp>
      <p:sp>
        <p:nvSpPr>
          <p:cNvPr id="24" name="Right Triangle 23"/>
          <p:cNvSpPr/>
          <p:nvPr/>
        </p:nvSpPr>
        <p:spPr>
          <a:xfrm>
            <a:off x="6158500" y="1710187"/>
            <a:ext cx="2133600" cy="2133600"/>
          </a:xfrm>
          <a:prstGeom prst="rtTriangle">
            <a:avLst/>
          </a:prstGeom>
          <a:solidFill>
            <a:schemeClr val="accent1"/>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5" name="Right Triangle 24"/>
          <p:cNvSpPr/>
          <p:nvPr/>
        </p:nvSpPr>
        <p:spPr>
          <a:xfrm rot="10800000">
            <a:off x="3936000" y="3945387"/>
            <a:ext cx="2133600" cy="2133600"/>
          </a:xfrm>
          <a:prstGeom prst="rtTriangle">
            <a:avLst/>
          </a:prstGeom>
          <a:solidFill>
            <a:schemeClr val="accent5"/>
          </a:solidFill>
          <a:ln>
            <a:noFill/>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6" name="Right Triangle 25"/>
          <p:cNvSpPr/>
          <p:nvPr/>
        </p:nvSpPr>
        <p:spPr>
          <a:xfrm rot="5400000">
            <a:off x="6158500" y="3945387"/>
            <a:ext cx="2133600" cy="2133600"/>
          </a:xfrm>
          <a:prstGeom prst="rtTriangl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Right Triangle 26"/>
          <p:cNvSpPr/>
          <p:nvPr/>
        </p:nvSpPr>
        <p:spPr>
          <a:xfrm rot="16200000">
            <a:off x="3936000" y="1710187"/>
            <a:ext cx="2133600" cy="2133600"/>
          </a:xfrm>
          <a:prstGeom prst="rtTriangle">
            <a:avLst/>
          </a:prstGeom>
          <a:solidFill>
            <a:schemeClr val="accent3"/>
          </a:solidFill>
          <a:ln>
            <a:solidFill>
              <a:schemeClr val="accent6"/>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TextBox 27"/>
          <p:cNvSpPr txBox="1"/>
          <p:nvPr/>
        </p:nvSpPr>
        <p:spPr>
          <a:xfrm>
            <a:off x="4282440" y="3513824"/>
            <a:ext cx="178257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Family</a:t>
            </a:r>
          </a:p>
        </p:txBody>
      </p:sp>
      <p:sp>
        <p:nvSpPr>
          <p:cNvPr id="29" name="TextBox 28"/>
          <p:cNvSpPr txBox="1"/>
          <p:nvPr/>
        </p:nvSpPr>
        <p:spPr>
          <a:xfrm>
            <a:off x="6202950" y="3513824"/>
            <a:ext cx="178983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Physical health</a:t>
            </a:r>
          </a:p>
        </p:txBody>
      </p:sp>
      <p:sp>
        <p:nvSpPr>
          <p:cNvPr id="30" name="TextBox 29"/>
          <p:cNvSpPr txBox="1"/>
          <p:nvPr/>
        </p:nvSpPr>
        <p:spPr>
          <a:xfrm>
            <a:off x="4282441" y="3951736"/>
            <a:ext cx="178257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Finances</a:t>
            </a:r>
          </a:p>
        </p:txBody>
      </p:sp>
      <p:sp>
        <p:nvSpPr>
          <p:cNvPr id="31" name="TextBox 30"/>
          <p:cNvSpPr txBox="1"/>
          <p:nvPr/>
        </p:nvSpPr>
        <p:spPr>
          <a:xfrm>
            <a:off x="6153915" y="3951736"/>
            <a:ext cx="183184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Work performance</a:t>
            </a:r>
          </a:p>
        </p:txBody>
      </p:sp>
      <p:pic>
        <p:nvPicPr>
          <p:cNvPr id="32" name="Picture 2" descr="http://cottageclub.ca/wp-content/uploads/2014/07/Icon-Family.png"/>
          <p:cNvPicPr>
            <a:picLocks noChangeAspect="1" noChangeArrowheads="1"/>
          </p:cNvPicPr>
          <p:nvPr/>
        </p:nvPicPr>
        <p:blipFill>
          <a:blip r:embed="rId3" cstate="print"/>
          <a:srcRect/>
          <a:stretch>
            <a:fillRect/>
          </a:stretch>
        </p:blipFill>
        <p:spPr bwMode="auto">
          <a:xfrm>
            <a:off x="5136151" y="2710096"/>
            <a:ext cx="844551" cy="746311"/>
          </a:xfrm>
          <a:prstGeom prst="rect">
            <a:avLst/>
          </a:prstGeom>
          <a:noFill/>
        </p:spPr>
      </p:pic>
      <p:pic>
        <p:nvPicPr>
          <p:cNvPr id="33" name="Picture 4" descr="http://www.clker.com/cliparts/l/d/2/M/m/t/running-icon-hi.pn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143000"/>
                    </a14:imgEffect>
                  </a14:imgLayer>
                </a14:imgProps>
              </a:ext>
            </a:extLst>
          </a:blip>
          <a:srcRect/>
          <a:stretch>
            <a:fillRect/>
          </a:stretch>
        </p:blipFill>
        <p:spPr bwMode="auto">
          <a:xfrm>
            <a:off x="6336302" y="2748411"/>
            <a:ext cx="705679" cy="676275"/>
          </a:xfrm>
          <a:prstGeom prst="rect">
            <a:avLst/>
          </a:prstGeom>
          <a:noFill/>
        </p:spPr>
      </p:pic>
      <p:pic>
        <p:nvPicPr>
          <p:cNvPr id="34" name="Picture 16" descr="http://simpleicon.com/wp-content/uploads/Briefcase-1.png"/>
          <p:cNvPicPr>
            <a:picLocks noChangeAspect="1" noChangeArrowheads="1"/>
          </p:cNvPicPr>
          <p:nvPr/>
        </p:nvPicPr>
        <p:blipFill>
          <a:blip r:embed="rId6" cstate="print"/>
          <a:srcRect/>
          <a:stretch>
            <a:fillRect/>
          </a:stretch>
        </p:blipFill>
        <p:spPr bwMode="auto">
          <a:xfrm>
            <a:off x="6412230" y="4469386"/>
            <a:ext cx="553819" cy="553819"/>
          </a:xfrm>
          <a:prstGeom prst="rect">
            <a:avLst/>
          </a:prstGeom>
          <a:noFill/>
        </p:spPr>
      </p:pic>
      <p:pic>
        <p:nvPicPr>
          <p:cNvPr id="35" name="Picture 2"/>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sharpenSoften amount="26000"/>
                    </a14:imgEffect>
                    <a14:imgEffect>
                      <a14:saturation sat="0"/>
                    </a14:imgEffect>
                    <a14:imgEffect>
                      <a14:brightnessContrast bright="10000" contrast="10000"/>
                    </a14:imgEffect>
                  </a14:imgLayer>
                </a14:imgProps>
              </a:ext>
              <a:ext uri="{28A0092B-C50C-407E-A947-70E740481C1C}">
                <a14:useLocalDpi xmlns:a14="http://schemas.microsoft.com/office/drawing/2010/main" val="0"/>
              </a:ext>
            </a:extLst>
          </a:blip>
          <a:srcRect l="29321" t="15701" r="30953" b="29687"/>
          <a:stretch/>
        </p:blipFill>
        <p:spPr bwMode="auto">
          <a:xfrm>
            <a:off x="5197920" y="4419065"/>
            <a:ext cx="595100" cy="654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TextBox 35"/>
          <p:cNvSpPr txBox="1"/>
          <p:nvPr/>
        </p:nvSpPr>
        <p:spPr>
          <a:xfrm>
            <a:off x="1400783" y="1910853"/>
            <a:ext cx="3329496" cy="1077218"/>
          </a:xfrm>
          <a:prstGeom prst="rect">
            <a:avLst/>
          </a:prstGeom>
          <a:noFill/>
        </p:spPr>
        <p:txBody>
          <a:bodyPr wrap="square" rtlCol="0">
            <a:spAutoFit/>
          </a:bodyPr>
          <a:lstStyle/>
          <a:p>
            <a:pPr marL="0" marR="0" lvl="1" indent="0" algn="r" defTabSz="914400" rtl="0" eaLnBrk="1" fontAlgn="auto" latinLnBrk="0" hangingPunct="1">
              <a:lnSpc>
                <a:spcPct val="100000"/>
              </a:lnSpc>
              <a:spcBef>
                <a:spcPts val="0"/>
              </a:spcBef>
              <a:spcAft>
                <a:spcPts val="0"/>
              </a:spcAft>
              <a:buClrTx/>
              <a:buSzTx/>
              <a:buFontTx/>
              <a:buNone/>
              <a:tabLst/>
              <a:defRPr/>
            </a:pPr>
            <a:r>
              <a:rPr lang="en-GB" sz="1600">
                <a:solidFill>
                  <a:srgbClr val="3F1A01"/>
                </a:solidFill>
                <a:latin typeface="Arial" panose="020B0604020202020204" pitchFamily="34" charset="0"/>
                <a:cs typeface="Arial" panose="020B0604020202020204" pitchFamily="34" charset="0"/>
              </a:rPr>
              <a:t>Childhood</a:t>
            </a:r>
            <a:r>
              <a:rPr kumimoji="0" lang="en-GB" sz="1600" b="0" i="0" u="none" strike="noStrike" kern="1200" cap="none" spc="0" normalizeH="0" baseline="0" noProof="0">
                <a:ln>
                  <a:noFill/>
                </a:ln>
                <a:solidFill>
                  <a:srgbClr val="3F1A01"/>
                </a:solidFill>
                <a:effectLst/>
                <a:uLnTx/>
                <a:uFillTx/>
                <a:latin typeface="Arial" panose="020B0604020202020204" pitchFamily="34" charset="0"/>
                <a:ea typeface="+mn-ea"/>
                <a:cs typeface="Arial" panose="020B0604020202020204" pitchFamily="34" charset="0"/>
              </a:rPr>
              <a:t> trauma, negative parenting behaviours and unstable relationships are strongly related to symptoms of anxiety</a:t>
            </a:r>
            <a:r>
              <a:rPr kumimoji="0" lang="en-GB" sz="1600" b="0" i="0" u="none" strike="noStrike" kern="1200" cap="none" spc="0" normalizeH="0" baseline="30000" noProof="0">
                <a:ln>
                  <a:noFill/>
                </a:ln>
                <a:solidFill>
                  <a:srgbClr val="3F1A01"/>
                </a:solidFill>
                <a:effectLst/>
                <a:uLnTx/>
                <a:uFillTx/>
                <a:latin typeface="Arial" panose="020B0604020202020204" pitchFamily="34" charset="0"/>
                <a:ea typeface="+mn-ea"/>
                <a:cs typeface="Arial" panose="020B0604020202020204" pitchFamily="34" charset="0"/>
              </a:rPr>
              <a:t>1</a:t>
            </a:r>
          </a:p>
        </p:txBody>
      </p:sp>
      <p:sp>
        <p:nvSpPr>
          <p:cNvPr id="37" name="Rectangle 36"/>
          <p:cNvSpPr/>
          <p:nvPr/>
        </p:nvSpPr>
        <p:spPr>
          <a:xfrm>
            <a:off x="1545743" y="4771446"/>
            <a:ext cx="3184536" cy="1077218"/>
          </a:xfrm>
          <a:prstGeom prst="rect">
            <a:avLst/>
          </a:prstGeom>
          <a:noFill/>
        </p:spPr>
        <p:txBody>
          <a:bodyPr wrap="square" rtlCol="0">
            <a:spAutoFit/>
          </a:bodyPr>
          <a:lstStyle/>
          <a:p>
            <a:pPr marL="0" marR="0" lvl="1"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F1A01"/>
                </a:solidFill>
                <a:effectLst/>
                <a:uLnTx/>
                <a:uFillTx/>
                <a:latin typeface="Arial" panose="020B0604020202020204" pitchFamily="34" charset="0"/>
                <a:ea typeface="+mn-ea"/>
                <a:cs typeface="Arial" panose="020B0604020202020204" pitchFamily="34" charset="0"/>
              </a:rPr>
              <a:t>Personal earnings and household income of people with anxiety are substantially lower than those without anxiety</a:t>
            </a:r>
            <a:r>
              <a:rPr kumimoji="0" lang="en-GB" sz="1600" b="0" i="0" u="none" strike="noStrike" kern="1200" cap="none" spc="0" normalizeH="0" baseline="30000" noProof="0">
                <a:ln>
                  <a:noFill/>
                </a:ln>
                <a:solidFill>
                  <a:srgbClr val="3F1A01"/>
                </a:solidFill>
                <a:effectLst/>
                <a:uLnTx/>
                <a:uFillTx/>
                <a:latin typeface="Arial" panose="020B0604020202020204" pitchFamily="34" charset="0"/>
                <a:ea typeface="+mn-ea"/>
                <a:cs typeface="Arial" panose="020B0604020202020204" pitchFamily="34" charset="0"/>
              </a:rPr>
              <a:t>2</a:t>
            </a:r>
          </a:p>
        </p:txBody>
      </p:sp>
      <p:sp>
        <p:nvSpPr>
          <p:cNvPr id="38" name="TextBox 37"/>
          <p:cNvSpPr txBox="1"/>
          <p:nvPr/>
        </p:nvSpPr>
        <p:spPr>
          <a:xfrm>
            <a:off x="7479415" y="1910853"/>
            <a:ext cx="3650712" cy="1077218"/>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F1A01"/>
                </a:solidFill>
                <a:effectLst/>
                <a:uLnTx/>
                <a:uFillTx/>
                <a:latin typeface="Arial" panose="020B0604020202020204" pitchFamily="34" charset="0"/>
                <a:ea typeface="+mn-ea"/>
                <a:cs typeface="Arial" panose="020B0604020202020204" pitchFamily="34" charset="0"/>
              </a:rPr>
              <a:t>Anxiety is significantly associated with chronic physical disorders including arthritis, asthma, cancer, diabetes, </a:t>
            </a:r>
            <a:br>
              <a:rPr kumimoji="0" lang="en-GB" sz="1600" b="0" i="0" u="none" strike="noStrike" kern="1200" cap="none" spc="0" normalizeH="0" baseline="0" noProof="0">
                <a:ln>
                  <a:noFill/>
                </a:ln>
                <a:solidFill>
                  <a:srgbClr val="3F1A01"/>
                </a:solidFill>
                <a:effectLst/>
                <a:uLnTx/>
                <a:uFillTx/>
                <a:latin typeface="Arial" panose="020B0604020202020204" pitchFamily="34" charset="0"/>
                <a:ea typeface="+mn-ea"/>
                <a:cs typeface="Arial" panose="020B0604020202020204" pitchFamily="34" charset="0"/>
              </a:rPr>
            </a:br>
            <a:r>
              <a:rPr kumimoji="0" lang="en-GB" sz="1600" b="0" i="0" u="none" strike="noStrike" kern="1200" cap="none" spc="0" normalizeH="0" baseline="0" noProof="0">
                <a:ln>
                  <a:noFill/>
                </a:ln>
                <a:solidFill>
                  <a:srgbClr val="3F1A01"/>
                </a:solidFill>
                <a:effectLst/>
                <a:uLnTx/>
                <a:uFillTx/>
                <a:latin typeface="Arial" panose="020B0604020202020204" pitchFamily="34" charset="0"/>
                <a:ea typeface="+mn-ea"/>
                <a:cs typeface="Arial" panose="020B0604020202020204" pitchFamily="34" charset="0"/>
              </a:rPr>
              <a:t>cardiovascular disease and pain</a:t>
            </a:r>
            <a:r>
              <a:rPr kumimoji="0" lang="en-GB" sz="1600" b="0" i="0" u="none" strike="noStrike" kern="1200" cap="none" spc="0" normalizeH="0" baseline="30000" noProof="0">
                <a:ln>
                  <a:noFill/>
                </a:ln>
                <a:solidFill>
                  <a:srgbClr val="3F1A01"/>
                </a:solidFill>
                <a:effectLst/>
                <a:uLnTx/>
                <a:uFillTx/>
                <a:latin typeface="Arial" panose="020B0604020202020204" pitchFamily="34" charset="0"/>
                <a:ea typeface="+mn-ea"/>
                <a:cs typeface="Arial" panose="020B0604020202020204" pitchFamily="34" charset="0"/>
              </a:rPr>
              <a:t>1</a:t>
            </a:r>
          </a:p>
        </p:txBody>
      </p:sp>
      <p:sp>
        <p:nvSpPr>
          <p:cNvPr id="39" name="TextBox 38"/>
          <p:cNvSpPr txBox="1"/>
          <p:nvPr/>
        </p:nvSpPr>
        <p:spPr>
          <a:xfrm>
            <a:off x="7479415" y="4771446"/>
            <a:ext cx="2741513" cy="1077218"/>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F1A01"/>
                </a:solidFill>
                <a:effectLst/>
                <a:uLnTx/>
                <a:uFillTx/>
                <a:latin typeface="Arial" panose="020B0604020202020204" pitchFamily="34" charset="0"/>
                <a:ea typeface="+mn-ea"/>
                <a:cs typeface="Arial" panose="020B0604020202020204" pitchFamily="34" charset="0"/>
              </a:rPr>
              <a:t>People with anxiety have a higher number of days away from work than people without anxiety</a:t>
            </a:r>
            <a:r>
              <a:rPr kumimoji="0" lang="en-GB" sz="1600" b="0" i="0" u="none" strike="noStrike" kern="1200" cap="none" spc="0" normalizeH="0" baseline="30000" noProof="0">
                <a:ln>
                  <a:noFill/>
                </a:ln>
                <a:solidFill>
                  <a:srgbClr val="3F1A01"/>
                </a:solidFill>
                <a:effectLst/>
                <a:uLnTx/>
                <a:uFillTx/>
                <a:latin typeface="Arial" panose="020B0604020202020204" pitchFamily="34" charset="0"/>
                <a:ea typeface="+mn-ea"/>
                <a:cs typeface="Arial" panose="020B0604020202020204" pitchFamily="34" charset="0"/>
              </a:rPr>
              <a:t>1</a:t>
            </a:r>
          </a:p>
        </p:txBody>
      </p:sp>
    </p:spTree>
    <p:extLst>
      <p:ext uri="{BB962C8B-B14F-4D97-AF65-F5344CB8AC3E}">
        <p14:creationId xmlns:p14="http://schemas.microsoft.com/office/powerpoint/2010/main" val="672753596"/>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CA2E6415-5C23-4BE2-BA06-097342A4251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8314958-7C4D-4ED9-85EF-B13B9DA035F0}">
  <ds:schemaRefs>
    <ds:schemaRef ds:uri="http://purl.org/dc/elements/1.1/"/>
    <ds:schemaRef ds:uri="http://www.w3.org/XML/1998/namespace"/>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08562aa6-c0ad-4fb9-8a82-15409d3a28b4"/>
    <ds:schemaRef ds:uri="28627d7c-4416-4bc1-86cf-ca6c3a42a8f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6</TotalTime>
  <Words>8832</Words>
  <Application>Microsoft Office PowerPoint</Application>
  <PresentationFormat>Widescreen</PresentationFormat>
  <Paragraphs>1011</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(Body)</vt:lpstr>
      <vt:lpstr>Times New Roman</vt:lpstr>
      <vt:lpstr>Neurotorium - PowerPoint-Skabelon - 2022-01-28</vt:lpstr>
      <vt:lpstr>PowerPoint Presentation</vt:lpstr>
      <vt:lpstr>Epidemiology</vt:lpstr>
      <vt:lpstr>Anxiety disorders are highly prevalent worldwide</vt:lpstr>
      <vt:lpstr>Prevalence of mental disorders across Europe</vt:lpstr>
      <vt:lpstr>The age of onset of anxiety disorders</vt:lpstr>
      <vt:lpstr>Prevalence of anxiety disorders in childhood and adolescence</vt:lpstr>
      <vt:lpstr>Prevalence of specific anxiety disorders in adulthood</vt:lpstr>
      <vt:lpstr>Epidemiology of generalized anxiety disorder </vt:lpstr>
      <vt:lpstr>Epidemiology of panic disorder </vt:lpstr>
      <vt:lpstr>Epidemiology of social anxiety disorder</vt:lpstr>
      <vt:lpstr>Comorbidity of anxiety and other mental disorders (I)</vt:lpstr>
      <vt:lpstr>Comorbidity of anxiety and other mental disorders (II)</vt:lpstr>
      <vt:lpstr>Comorbidity of anxiety and depressive disorders</vt:lpstr>
      <vt:lpstr>Is our society facing an increase in anxiety disorders?</vt:lpstr>
      <vt:lpstr>Increases in the prevalence of anxiety disorders (I)</vt:lpstr>
      <vt:lpstr>Increases in the prevalence of anxiety disorders (II)</vt:lpstr>
      <vt:lpstr>Burden</vt:lpstr>
      <vt:lpstr>[Anxiety disorders] are difficult to control, cause significant distress and can last a long time if untreated. Anxiety disorders interfere with daily activities and can impair a person’s family, social and school or working life</vt:lpstr>
      <vt:lpstr>The personal burden of anxiety can be significant and wide-ranging </vt:lpstr>
      <vt:lpstr>Anxiety disorders and risk of mortality</vt:lpstr>
      <vt:lpstr>Anxiety and the risk of subsequent morbidity </vt:lpstr>
      <vt:lpstr>The impact of anxiety disorders on suicide</vt:lpstr>
      <vt:lpstr>Estimating the global burden of disorders</vt:lpstr>
      <vt:lpstr>Impact of anxiety disorders on DALYs</vt:lpstr>
      <vt:lpstr>Comparing the burden of mental disorders across age groups</vt:lpstr>
      <vt:lpstr>Global DALYs by mental disorder, sex and age, 2019</vt:lpstr>
      <vt:lpstr>Leading causes of burden worldwide</vt:lpstr>
      <vt:lpstr>Anxiety associated with disability in various domains</vt:lpstr>
      <vt:lpstr>The economic burden of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8</cp:revision>
  <dcterms:created xsi:type="dcterms:W3CDTF">2022-12-01T09:25:49Z</dcterms:created>
  <dcterms:modified xsi:type="dcterms:W3CDTF">2025-08-19T11:00:19Z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