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theme/theme1.xml" ContentType="application/vnd.openxmlformats-officedocument.theme+xml"/>
  <Override PartName="/customXml/item2.xml" ContentType="application/xml"/>
  <Override PartName="/customXml/itemProps2.xml" ContentType="application/vnd.openxmlformats-officedocument.customXmlProperties+xml"/>
  <Override PartName="/ppt/authors.xml" ContentType="application/vnd.ms-powerpoint.authors+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ppt/theme/theme2.xml" ContentType="application/vnd.openxmlformats-officedocument.them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customXml/item3.xml" ContentType="application/xml"/>
  <Override PartName="/customXml/itemProps3.xml" ContentType="application/vnd.openxmlformats-officedocument.customXmlProperties+xml"/>
  <Override PartName="/ppt/slides/slide21.xml" ContentType="application/vnd.openxmlformats-officedocument.presentationml.slide+xml"/>
  <Override PartName="/ppt/charts/chart6.xml" ContentType="application/vnd.openxmlformats-officedocument.drawingml.chart+xml"/>
  <Override PartName="/ppt/charts/colors5.xml" ContentType="application/vnd.ms-office.chartcolorstyle+xml"/>
  <Override PartName="/ppt/charts/style5.xml" ContentType="application/vnd.ms-office.chartstyle+xml"/>
  <Override PartName="/ppt/notesSlides/notesSlide21.xml" ContentType="application/vnd.openxmlformats-officedocument.presentationml.notesSlide+xml"/>
  <Override PartName="/ppt/viewProps.xml" ContentType="application/vnd.openxmlformats-officedocument.presentationml.view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36"/>
  </p:notesMasterIdLst>
  <p:sldIdLst>
    <p:sldId id="351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F286F46B-D11B-7411-908D-9B4A368D0C37}" name="Chris Edge" initials="CE" userId="S::Chris.Edge@primeglobalpeople.com::9878e1fe-fc43-4c11-846c-29f97c46eb4b" providerId="AD"/>
  <p188:author id="{9E19008F-74F5-A0E3-AC4F-ACDD82F2540E}" name="Penninx, B.W.J.H. (Brenda)" initials="BP" userId="S::b.penninx@amsterdamumc.nl::d5ea70f0-ce35-4b30-ac53-28c3c1a0b362"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809" autoAdjust="0"/>
  </p:normalViewPr>
  <p:slideViewPr>
    <p:cSldViewPr snapToGrid="0">
      <p:cViewPr>
        <p:scale>
          <a:sx n="55" d="100"/>
          <a:sy n="55" d="100"/>
        </p:scale>
        <p:origin x="2112" y="810"/>
      </p:cViewPr>
      <p:guideLst/>
    </p:cSldViewPr>
  </p:slideViewPr>
  <p:notesTextViewPr>
    <p:cViewPr>
      <p:scale>
        <a:sx n="1" d="1"/>
        <a:sy n="1" d="1"/>
      </p:scale>
      <p:origin x="0" y="0"/>
    </p:cViewPr>
  </p:notesTextViewPr>
  <p:sorterViewPr>
    <p:cViewPr>
      <p:scale>
        <a:sx n="100" d="100"/>
        <a:sy n="100" d="100"/>
      </p:scale>
      <p:origin x="0" y="-2796"/>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Id39" /><Relationship Type="http://schemas.openxmlformats.org/officeDocument/2006/relationships/customXml" Target="/customXml/item2.xml" Id="rId2" /><Relationship Type="http://schemas.microsoft.com/office/2018/10/relationships/authors" Target="/ppt/authors.xml" Id="rId41" /><Relationship Type="http://schemas.openxmlformats.org/officeDocument/2006/relationships/customXml" Target="/customXml/item1.xml" Id="rId1" /><Relationship Type="http://schemas.openxmlformats.org/officeDocument/2006/relationships/presProps" Target="/ppt/presProps.xml" Id="rId37" /><Relationship Type="http://schemas.openxmlformats.org/officeDocument/2006/relationships/tableStyles" Target="/ppt/tableStyles.xml" Id="rId40" /><Relationship Type="http://schemas.openxmlformats.org/officeDocument/2006/relationships/notesMaster" Target="/ppt/notesMasters/notesMaster1.xml" Id="rId36" /><Relationship Type="http://schemas.openxmlformats.org/officeDocument/2006/relationships/slideMaster" Target="/ppt/slideMasters/slideMaster1.xml" Id="rId4" /><Relationship Type="http://schemas.openxmlformats.org/officeDocument/2006/relationships/customXml" Target="/customXml/item3.xml" Id="rId3" /><Relationship Type="http://schemas.openxmlformats.org/officeDocument/2006/relationships/slide" Target="/ppt/slides/slide21.xml" Id="rId25" /><Relationship Type="http://schemas.openxmlformats.org/officeDocument/2006/relationships/viewProps" Target="/ppt/viewProps.xml" Id="rId38" /></Relationships>
</file>

<file path=ppt/charts/_rels/chart6.xml.rels>&#65279;<?xml version="1.0" encoding="utf-8"?><Relationships xmlns="http://schemas.openxmlformats.org/package/2006/relationships"><Relationship Type="http://schemas.openxmlformats.org/officeDocument/2006/relationships/package" Target="/ppt/embeddings/Microsoft_Excel_Worksheet5.xlsx" Id="rId3" /><Relationship Type="http://schemas.microsoft.com/office/2011/relationships/chartColorStyle" Target="/ppt/charts/colors5.xml" Id="rId2" /><Relationship Type="http://schemas.microsoft.com/office/2011/relationships/chartStyle" Target="/ppt/charts/style5.xml" Id="rId1" /></Relationships>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57608937620641"/>
          <c:y val="2.566896568803477E-2"/>
          <c:w val="0.74456798400311586"/>
          <c:h val="0.90005234429261483"/>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square"/>
            <c:size val="10"/>
            <c:spPr>
              <a:solidFill>
                <a:schemeClr val="accent2"/>
              </a:solidFill>
              <a:ln w="31750">
                <a:solidFill>
                  <a:schemeClr val="accent1"/>
                </a:solidFill>
              </a:ln>
              <a:effectLst/>
            </c:spPr>
          </c:marker>
          <c:dPt>
            <c:idx val="0"/>
            <c:marker>
              <c:symbol val="square"/>
              <c:size val="10"/>
              <c:spPr>
                <a:solidFill>
                  <a:schemeClr val="accent2"/>
                </a:solidFill>
                <a:ln w="31750">
                  <a:solidFill>
                    <a:schemeClr val="accent2"/>
                  </a:solidFill>
                </a:ln>
                <a:effectLst/>
              </c:spPr>
            </c:marker>
            <c:bubble3D val="0"/>
            <c:spPr>
              <a:ln w="19050" cap="rnd">
                <a:solidFill>
                  <a:schemeClr val="accent2"/>
                </a:solidFill>
                <a:round/>
              </a:ln>
              <a:effectLst/>
            </c:spPr>
            <c:extLst>
              <c:ext xmlns:c16="http://schemas.microsoft.com/office/drawing/2014/chart" uri="{C3380CC4-5D6E-409C-BE32-E72D297353CC}">
                <c16:uniqueId val="{00000002-2FBA-436B-99A0-EA4C2C46C6C3}"/>
              </c:ext>
            </c:extLst>
          </c:dPt>
          <c:dPt>
            <c:idx val="1"/>
            <c:marker>
              <c:symbol val="square"/>
              <c:size val="10"/>
              <c:spPr>
                <a:solidFill>
                  <a:schemeClr val="accent2"/>
                </a:solidFill>
                <a:ln w="31750">
                  <a:solidFill>
                    <a:schemeClr val="accent2"/>
                  </a:solidFill>
                </a:ln>
                <a:effectLst/>
              </c:spPr>
            </c:marker>
            <c:bubble3D val="0"/>
            <c:extLst>
              <c:ext xmlns:c16="http://schemas.microsoft.com/office/drawing/2014/chart" uri="{C3380CC4-5D6E-409C-BE32-E72D297353CC}">
                <c16:uniqueId val="{00000003-2FBA-436B-99A0-EA4C2C46C6C3}"/>
              </c:ext>
            </c:extLst>
          </c:dPt>
          <c:dPt>
            <c:idx val="2"/>
            <c:marker>
              <c:symbol val="square"/>
              <c:size val="10"/>
              <c:spPr>
                <a:solidFill>
                  <a:schemeClr val="accent2"/>
                </a:solidFill>
                <a:ln w="31750">
                  <a:solidFill>
                    <a:schemeClr val="accent2"/>
                  </a:solidFill>
                </a:ln>
                <a:effectLst/>
              </c:spPr>
            </c:marker>
            <c:bubble3D val="0"/>
            <c:extLst>
              <c:ext xmlns:c16="http://schemas.microsoft.com/office/drawing/2014/chart" uri="{C3380CC4-5D6E-409C-BE32-E72D297353CC}">
                <c16:uniqueId val="{00000004-2FBA-436B-99A0-EA4C2C46C6C3}"/>
              </c:ext>
            </c:extLst>
          </c:dPt>
          <c:dPt>
            <c:idx val="3"/>
            <c:marker>
              <c:symbol val="square"/>
              <c:size val="10"/>
              <c:spPr>
                <a:solidFill>
                  <a:schemeClr val="accent2"/>
                </a:solidFill>
                <a:ln w="31750">
                  <a:solidFill>
                    <a:schemeClr val="accent2"/>
                  </a:solidFill>
                </a:ln>
                <a:effectLst/>
              </c:spPr>
            </c:marker>
            <c:bubble3D val="0"/>
            <c:extLst>
              <c:ext xmlns:c16="http://schemas.microsoft.com/office/drawing/2014/chart" uri="{C3380CC4-5D6E-409C-BE32-E72D297353CC}">
                <c16:uniqueId val="{00000005-2FBA-436B-99A0-EA4C2C46C6C3}"/>
              </c:ext>
            </c:extLst>
          </c:dPt>
          <c:dPt>
            <c:idx val="4"/>
            <c:marker>
              <c:symbol val="square"/>
              <c:size val="10"/>
              <c:spPr>
                <a:solidFill>
                  <a:schemeClr val="accent2"/>
                </a:solidFill>
                <a:ln w="31750">
                  <a:solidFill>
                    <a:schemeClr val="accent2"/>
                  </a:solidFill>
                </a:ln>
                <a:effectLst/>
              </c:spPr>
            </c:marker>
            <c:bubble3D val="0"/>
            <c:extLst>
              <c:ext xmlns:c16="http://schemas.microsoft.com/office/drawing/2014/chart" uri="{C3380CC4-5D6E-409C-BE32-E72D297353CC}">
                <c16:uniqueId val="{00000006-2FBA-436B-99A0-EA4C2C46C6C3}"/>
              </c:ext>
            </c:extLst>
          </c:dPt>
          <c:dPt>
            <c:idx val="5"/>
            <c:marker>
              <c:symbol val="square"/>
              <c:size val="10"/>
              <c:spPr>
                <a:solidFill>
                  <a:schemeClr val="accent2"/>
                </a:solidFill>
                <a:ln w="31750">
                  <a:solidFill>
                    <a:schemeClr val="accent2"/>
                  </a:solidFill>
                </a:ln>
                <a:effectLst/>
              </c:spPr>
            </c:marker>
            <c:bubble3D val="0"/>
            <c:extLst>
              <c:ext xmlns:c16="http://schemas.microsoft.com/office/drawing/2014/chart" uri="{C3380CC4-5D6E-409C-BE32-E72D297353CC}">
                <c16:uniqueId val="{00000007-2FBA-436B-99A0-EA4C2C46C6C3}"/>
              </c:ext>
            </c:extLst>
          </c:dPt>
          <c:errBars>
            <c:errDir val="x"/>
            <c:errBarType val="both"/>
            <c:errValType val="cust"/>
            <c:noEndCap val="0"/>
            <c:plus>
              <c:numRef>
                <c:f>Sheet1!$H$2:$H$25</c:f>
                <c:numCache>
                  <c:formatCode>General</c:formatCode>
                  <c:ptCount val="24"/>
                  <c:pt idx="0">
                    <c:v>0.19000000000000017</c:v>
                  </c:pt>
                  <c:pt idx="1">
                    <c:v>0.18999999999999995</c:v>
                  </c:pt>
                  <c:pt idx="2">
                    <c:v>7.0000000000000062E-2</c:v>
                  </c:pt>
                  <c:pt idx="3">
                    <c:v>0.48999999999999977</c:v>
                  </c:pt>
                  <c:pt idx="4">
                    <c:v>0.84999999999999987</c:v>
                  </c:pt>
                  <c:pt idx="5">
                    <c:v>0.16000000000000014</c:v>
                  </c:pt>
                </c:numCache>
              </c:numRef>
            </c:plus>
            <c:minus>
              <c:numRef>
                <c:f>Sheet1!$G$2:$G$25</c:f>
                <c:numCache>
                  <c:formatCode>General</c:formatCode>
                  <c:ptCount val="24"/>
                  <c:pt idx="0">
                    <c:v>0.16999999999999993</c:v>
                  </c:pt>
                  <c:pt idx="1">
                    <c:v>0.15999999999999992</c:v>
                  </c:pt>
                  <c:pt idx="2">
                    <c:v>6.0000000000000053E-2</c:v>
                  </c:pt>
                  <c:pt idx="3">
                    <c:v>0.39000000000000012</c:v>
                  </c:pt>
                  <c:pt idx="4">
                    <c:v>0.55000000000000004</c:v>
                  </c:pt>
                  <c:pt idx="5">
                    <c:v>0.12999999999999989</c:v>
                  </c:pt>
                </c:numCache>
              </c:numRef>
            </c:minus>
            <c:spPr>
              <a:noFill/>
              <a:ln w="9525" cap="flat" cmpd="sng" algn="ctr">
                <a:solidFill>
                  <a:schemeClr val="tx2"/>
                </a:solidFill>
                <a:round/>
              </a:ln>
              <a:effectLst/>
            </c:spPr>
          </c:errBars>
          <c:xVal>
            <c:numRef>
              <c:f>Sheet1!$A$2:$A$7</c:f>
              <c:numCache>
                <c:formatCode>General</c:formatCode>
                <c:ptCount val="6"/>
                <c:pt idx="0">
                  <c:v>1.4</c:v>
                </c:pt>
                <c:pt idx="1">
                  <c:v>1.52</c:v>
                </c:pt>
                <c:pt idx="2">
                  <c:v>1.19</c:v>
                </c:pt>
                <c:pt idx="3">
                  <c:v>1.77</c:v>
                </c:pt>
                <c:pt idx="4">
                  <c:v>1.57</c:v>
                </c:pt>
                <c:pt idx="5">
                  <c:v>1.1599999999999999</c:v>
                </c:pt>
              </c:numCache>
            </c:numRef>
          </c:xVal>
          <c:yVal>
            <c:numRef>
              <c:f>Sheet1!$B$2:$B$7</c:f>
              <c:numCache>
                <c:formatCode>General</c:formatCode>
                <c:ptCount val="6"/>
                <c:pt idx="0">
                  <c:v>5.5</c:v>
                </c:pt>
                <c:pt idx="1">
                  <c:v>4.5</c:v>
                </c:pt>
                <c:pt idx="2">
                  <c:v>3.5</c:v>
                </c:pt>
                <c:pt idx="3">
                  <c:v>2.5</c:v>
                </c:pt>
                <c:pt idx="4">
                  <c:v>1.5</c:v>
                </c:pt>
                <c:pt idx="5">
                  <c:v>0.5</c:v>
                </c:pt>
              </c:numCache>
            </c:numRef>
          </c:yVal>
          <c:smooth val="0"/>
          <c:extLst>
            <c:ext xmlns:c16="http://schemas.microsoft.com/office/drawing/2014/chart" uri="{C3380CC4-5D6E-409C-BE32-E72D297353CC}">
              <c16:uniqueId val="{00000001-2FBA-436B-99A0-EA4C2C46C6C3}"/>
            </c:ext>
          </c:extLst>
        </c:ser>
        <c:dLbls>
          <c:showLegendKey val="0"/>
          <c:showVal val="0"/>
          <c:showCatName val="0"/>
          <c:showSerName val="0"/>
          <c:showPercent val="0"/>
          <c:showBubbleSize val="0"/>
        </c:dLbls>
        <c:axId val="1505620288"/>
        <c:axId val="1505613088"/>
      </c:scatterChart>
      <c:valAx>
        <c:axId val="1505620288"/>
        <c:scaling>
          <c:orientation val="minMax"/>
          <c:min val="0"/>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505613088"/>
        <c:crosses val="autoZero"/>
        <c:crossBetween val="midCat"/>
      </c:valAx>
      <c:valAx>
        <c:axId val="1505613088"/>
        <c:scaling>
          <c:orientation val="minMax"/>
          <c:max val="6"/>
          <c:min val="0"/>
        </c:scaling>
        <c:delete val="1"/>
        <c:axPos val="l"/>
        <c:numFmt formatCode="General" sourceLinked="1"/>
        <c:majorTickMark val="out"/>
        <c:minorTickMark val="none"/>
        <c:tickLblPos val="nextTo"/>
        <c:crossAx val="150562028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2"/>
          </a:solidFill>
        </a:defRPr>
      </a:pPr>
      <a:endParaRPr lang="en-US"/>
    </a:p>
  </c:txPr>
  <c:externalData r:id="rId3">
    <c:autoUpdate val="0"/>
  </c:externalData>
</c:chartSpac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1.xml.rels>&#65279;<?xml version="1.0" encoding="utf-8"?><Relationships xmlns="http://schemas.openxmlformats.org/package/2006/relationships"><Relationship Type="http://schemas.openxmlformats.org/officeDocument/2006/relationships/slide" Target="/ppt/slides/slide21.xml" Id="rId2" /><Relationship Type="http://schemas.openxmlformats.org/officeDocument/2006/relationships/notesMaster" Target="/ppt/notesMasters/notesMaster1.xml" Id="rId1" /></Relationship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risk of the development of subsequent somatic conditions in people with anxiety disorders may be increased indirectly by poor lifestyle and behavioural choices associated with anxiety</a:t>
            </a:r>
            <a:r>
              <a:rPr lang="en-GB"/>
              <a:t>.</a:t>
            </a:r>
            <a:r>
              <a:rPr lang="en-GB" baseline="30000"/>
              <a:t>2</a:t>
            </a:r>
            <a:r>
              <a:rPr lang="en-GB" baseline="0"/>
              <a:t> </a:t>
            </a:r>
            <a:r>
              <a:rPr lang="en-GB" dirty="0"/>
              <a:t>The risk of the development of subsequent somatic conditions in people with anxiety disorders may be increased directly by physiological processes related to anxiety, and by the frequent comorbidity of anxiety disorders with depressive disorders, which are also considered a risk factor for the development of various somatic conditions</a:t>
            </a:r>
            <a:r>
              <a:rPr lang="en-GB"/>
              <a:t>.</a:t>
            </a:r>
            <a:r>
              <a:rPr lang="en-GB" baseline="30000"/>
              <a:t>2</a:t>
            </a:r>
            <a:endParaRPr lang="en-GB" dirty="0"/>
          </a:p>
          <a:p>
            <a:endParaRPr lang="en-GB" dirty="0"/>
          </a:p>
          <a:p>
            <a:r>
              <a:rPr lang="en-GB"/>
              <a:t>References</a:t>
            </a:r>
            <a:r>
              <a:rPr lang="en-GB" dirty="0"/>
              <a:t>:</a:t>
            </a:r>
          </a:p>
          <a:p>
            <a:r>
              <a:rPr lang="en-GB"/>
              <a:t>1. </a:t>
            </a:r>
            <a:r>
              <a:rPr lang="en-NL"/>
              <a:t>Lim LF, Solmi M, Cortese S. Association between anxiety and hypertension in adults: </a:t>
            </a:r>
            <a:r>
              <a:rPr lang="en-GB"/>
              <a:t>a</a:t>
            </a:r>
            <a:r>
              <a:rPr lang="en-NL"/>
              <a:t> systematic review and meta-analysis. Neurosci Biobehav Rev 2021;</a:t>
            </a:r>
            <a:r>
              <a:rPr lang="en-GB"/>
              <a:t> </a:t>
            </a:r>
            <a:r>
              <a:rPr lang="en-NL"/>
              <a:t>131:</a:t>
            </a:r>
            <a:r>
              <a:rPr lang="en-GB"/>
              <a:t> </a:t>
            </a:r>
            <a:r>
              <a:rPr lang="en-NL"/>
              <a:t>96</a:t>
            </a:r>
            <a:r>
              <a:rPr lang="en-GB"/>
              <a:t>–</a:t>
            </a:r>
            <a:r>
              <a:rPr lang="en-NL"/>
              <a:t>119. </a:t>
            </a:r>
            <a:endParaRPr lang="en-GB"/>
          </a:p>
          <a:p>
            <a:r>
              <a:rPr lang="en-GB"/>
              <a:t>2. </a:t>
            </a:r>
            <a:r>
              <a:rPr lang="en-NL" dirty="0"/>
              <a:t>Batelaan NM, Seldenrijk A, Bot M, </a:t>
            </a:r>
            <a:r>
              <a:rPr lang="en-GB" dirty="0"/>
              <a:t>et al. </a:t>
            </a:r>
            <a:r>
              <a:rPr lang="en-NL" dirty="0"/>
              <a:t>Anxiety and new onset of cardiovascular disease: critical review and meta-analysis. Br J Psychiatry 2016;</a:t>
            </a:r>
            <a:r>
              <a:rPr lang="en-GB" dirty="0"/>
              <a:t> </a:t>
            </a:r>
            <a:r>
              <a:rPr lang="en-NL" dirty="0"/>
              <a:t>208</a:t>
            </a:r>
            <a:r>
              <a:rPr lang="en-GB" dirty="0"/>
              <a:t> </a:t>
            </a:r>
            <a:r>
              <a:rPr lang="en-NL" dirty="0"/>
              <a:t>(3):</a:t>
            </a:r>
            <a:r>
              <a:rPr lang="en-GB" dirty="0"/>
              <a:t> </a:t>
            </a:r>
            <a:r>
              <a:rPr lang="en-NL" dirty="0"/>
              <a:t>223</a:t>
            </a:r>
            <a:r>
              <a:rPr lang="en-GB" dirty="0"/>
              <a:t>–2</a:t>
            </a:r>
            <a:r>
              <a:rPr lang="en-NL" dirty="0"/>
              <a:t>31.</a:t>
            </a:r>
            <a:endParaRPr lang="en-GB" dirty="0"/>
          </a:p>
          <a:p>
            <a:r>
              <a:rPr lang="en-GB"/>
              <a:t>3. </a:t>
            </a:r>
            <a:r>
              <a:rPr lang="en-NL" dirty="0"/>
              <a:t>Mersha AG, Tollosa DN, Bagade T, Eftekhari P. A bidirectional relationship between diabetes mellitus and anxiety: </a:t>
            </a:r>
            <a:r>
              <a:rPr lang="en-GB" dirty="0"/>
              <a:t>a</a:t>
            </a:r>
            <a:r>
              <a:rPr lang="en-NL" dirty="0"/>
              <a:t> systematic review and meta-analysis. J Psychosom Res 2022;</a:t>
            </a:r>
            <a:r>
              <a:rPr lang="en-GB" dirty="0"/>
              <a:t> </a:t>
            </a:r>
            <a:r>
              <a:rPr lang="en-NL" dirty="0"/>
              <a:t>162:</a:t>
            </a:r>
            <a:r>
              <a:rPr lang="en-GB" dirty="0"/>
              <a:t> </a:t>
            </a:r>
            <a:r>
              <a:rPr lang="en-NL" dirty="0"/>
              <a:t>110991.</a:t>
            </a:r>
            <a:endParaRPr lang="en-GB" dirty="0"/>
          </a:p>
          <a:p>
            <a:r>
              <a:rPr lang="en-GB"/>
              <a:t>4. </a:t>
            </a:r>
            <a:r>
              <a:rPr lang="en-NL" dirty="0"/>
              <a:t>Gulpers B, Ramakers I, Hamel R, </a:t>
            </a:r>
            <a:r>
              <a:rPr lang="en-GB" dirty="0"/>
              <a:t>et al. </a:t>
            </a:r>
            <a:r>
              <a:rPr lang="en-NL" dirty="0"/>
              <a:t>Anxiety as a </a:t>
            </a:r>
            <a:r>
              <a:rPr lang="en-GB" dirty="0"/>
              <a:t>p</a:t>
            </a:r>
            <a:r>
              <a:rPr lang="en-NL" dirty="0"/>
              <a:t>redictor for </a:t>
            </a:r>
            <a:r>
              <a:rPr lang="en-GB" dirty="0"/>
              <a:t>c</a:t>
            </a:r>
            <a:r>
              <a:rPr lang="en-NL" dirty="0"/>
              <a:t>ognitive </a:t>
            </a:r>
            <a:r>
              <a:rPr lang="en-GB" dirty="0"/>
              <a:t>d</a:t>
            </a:r>
            <a:r>
              <a:rPr lang="en-NL" dirty="0"/>
              <a:t>ecline and </a:t>
            </a:r>
            <a:r>
              <a:rPr lang="en-GB" dirty="0"/>
              <a:t>d</a:t>
            </a:r>
            <a:r>
              <a:rPr lang="en-NL" dirty="0"/>
              <a:t>ementia: </a:t>
            </a:r>
            <a:r>
              <a:rPr lang="en-GB" dirty="0"/>
              <a:t>a</a:t>
            </a:r>
            <a:r>
              <a:rPr lang="en-NL" dirty="0"/>
              <a:t> </a:t>
            </a:r>
            <a:r>
              <a:rPr lang="en-GB" dirty="0"/>
              <a:t>s</a:t>
            </a:r>
            <a:r>
              <a:rPr lang="en-NL" dirty="0"/>
              <a:t>ystematic </a:t>
            </a:r>
            <a:r>
              <a:rPr lang="en-GB" dirty="0"/>
              <a:t>r</a:t>
            </a:r>
            <a:r>
              <a:rPr lang="en-NL" dirty="0"/>
              <a:t>eview and </a:t>
            </a:r>
            <a:r>
              <a:rPr lang="en-GB" dirty="0"/>
              <a:t>m</a:t>
            </a:r>
            <a:r>
              <a:rPr lang="en-NL" dirty="0"/>
              <a:t>eta-</a:t>
            </a:r>
            <a:r>
              <a:rPr lang="en-GB" dirty="0"/>
              <a:t>a</a:t>
            </a:r>
            <a:r>
              <a:rPr lang="en-NL" dirty="0"/>
              <a:t>nalysis. Am J Geriatr Psychiatry 2016;</a:t>
            </a:r>
            <a:r>
              <a:rPr lang="en-GB" dirty="0"/>
              <a:t> </a:t>
            </a:r>
            <a:r>
              <a:rPr lang="en-NL" dirty="0"/>
              <a:t>24</a:t>
            </a:r>
            <a:r>
              <a:rPr lang="en-GB" dirty="0"/>
              <a:t> </a:t>
            </a:r>
            <a:r>
              <a:rPr lang="en-NL" dirty="0"/>
              <a:t>(10):</a:t>
            </a:r>
            <a:r>
              <a:rPr lang="en-GB" dirty="0"/>
              <a:t> </a:t>
            </a:r>
            <a:r>
              <a:rPr lang="en-NL" dirty="0"/>
              <a:t>823</a:t>
            </a:r>
            <a:r>
              <a:rPr lang="en-GB" dirty="0"/>
              <a:t>–8</a:t>
            </a:r>
            <a:r>
              <a:rPr lang="en-NL" dirty="0"/>
              <a:t>42.</a:t>
            </a:r>
            <a:endParaRPr lang="en-GB" dirty="0"/>
          </a:p>
          <a:p>
            <a:r>
              <a:rPr lang="en-GB"/>
              <a:t>5. </a:t>
            </a:r>
            <a:r>
              <a:rPr lang="en-GB" dirty="0"/>
              <a:t>van </a:t>
            </a:r>
            <a:r>
              <a:rPr lang="en-GB" dirty="0" err="1"/>
              <a:t>Tuijl</a:t>
            </a:r>
            <a:r>
              <a:rPr lang="en-GB" dirty="0"/>
              <a:t> LA, </a:t>
            </a:r>
            <a:r>
              <a:rPr lang="en-GB" dirty="0" err="1"/>
              <a:t>Basten</a:t>
            </a:r>
            <a:r>
              <a:rPr lang="en-GB" dirty="0"/>
              <a:t> M, Pan KY, et al. Depression, anxiety, and the risk of cancer: an individual participant data meta-analysis. Cancer 2023; 129 (20): 3287–3299.</a:t>
            </a:r>
          </a:p>
        </p:txBody>
      </p:sp>
      <p:sp>
        <p:nvSpPr>
          <p:cNvPr id="4" name="Slide Number Placeholder 3"/>
          <p:cNvSpPr>
            <a:spLocks noGrp="1"/>
          </p:cNvSpPr>
          <p:nvPr>
            <p:ph type="sldNum" sz="quarter" idx="5"/>
          </p:nvPr>
        </p:nvSpPr>
        <p:spPr/>
        <p:txBody>
          <a:bodyPr/>
          <a:lstStyle/>
          <a:p>
            <a:fld id="{0D721F48-A6A6-4C52-B94D-420AADA25D47}" type="slidenum">
              <a:rPr lang="en-US" smtClean="0"/>
              <a:t>21</a:t>
            </a:fld>
            <a:endParaRPr lang="en-US"/>
          </a:p>
        </p:txBody>
      </p:sp>
    </p:spTree>
    <p:extLst>
      <p:ext uri="{BB962C8B-B14F-4D97-AF65-F5344CB8AC3E}">
        <p14:creationId xmlns:p14="http://schemas.microsoft.com/office/powerpoint/2010/main" val="2079777742"/>
      </p:ext>
    </p:extLst>
  </p:cSld>
  <p:clrMapOvr>
    <a:masterClrMapping/>
  </p:clrMapOvr>
</p:note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10.xml" Id="rId10"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30" r:id="rId10"/>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21.xml.rels>&#65279;<?xml version="1.0" encoding="utf-8"?><Relationships xmlns="http://schemas.openxmlformats.org/package/2006/relationships"><Relationship Type="http://schemas.openxmlformats.org/officeDocument/2006/relationships/chart" Target="/ppt/charts/chart6.xml" Id="rId3" /><Relationship Type="http://schemas.openxmlformats.org/officeDocument/2006/relationships/notesSlide" Target="/ppt/notesSlides/notesSlide21.xml" Id="rId2" /><Relationship Type="http://schemas.openxmlformats.org/officeDocument/2006/relationships/slideLayout" Target="/ppt/slideLayouts/slideLayout10.xml" Id="rId1" /></Relationships>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17C63-F3EE-4B0C-DCB5-5B2C31D21B4E}"/>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4D4E82BA-7421-79D4-B405-95534280C494}"/>
              </a:ext>
            </a:extLst>
          </p:cNvPr>
          <p:cNvSpPr>
            <a:spLocks noGrp="1"/>
          </p:cNvSpPr>
          <p:nvPr>
            <p:ph sz="half" idx="1"/>
          </p:nvPr>
        </p:nvSpPr>
        <p:spPr/>
        <p:txBody>
          <a:bodyPr/>
          <a:lstStyle/>
          <a:p>
            <a:r>
              <a:rPr lang="en-GB"/>
              <a:t>In this analysis, </a:t>
            </a:r>
            <a:r>
              <a:rPr lang="en-US"/>
              <a:t>the presence of an anxiety disorder increased the risk of subsequent morbidity from diverse somatic conditions</a:t>
            </a:r>
            <a:endParaRPr lang="en-GB"/>
          </a:p>
        </p:txBody>
      </p:sp>
      <p:sp>
        <p:nvSpPr>
          <p:cNvPr id="4" name="Text Placeholder 3">
            <a:extLst>
              <a:ext uri="{FF2B5EF4-FFF2-40B4-BE49-F238E27FC236}">
                <a16:creationId xmlns:a16="http://schemas.microsoft.com/office/drawing/2014/main" id="{4A6285DD-9EDA-CF53-0A67-292CAF4804F1}"/>
              </a:ext>
            </a:extLst>
          </p:cNvPr>
          <p:cNvSpPr>
            <a:spLocks noGrp="1"/>
          </p:cNvSpPr>
          <p:nvPr>
            <p:ph type="body" sz="quarter" idx="17"/>
          </p:nvPr>
        </p:nvSpPr>
        <p:spPr/>
        <p:txBody>
          <a:bodyPr/>
          <a:lstStyle/>
          <a:p>
            <a:r>
              <a:rPr lang="en-GB" dirty="0"/>
              <a:t>Anxiety disorders – Epidemiology and burden</a:t>
            </a:r>
          </a:p>
        </p:txBody>
      </p:sp>
      <p:sp>
        <p:nvSpPr>
          <p:cNvPr id="2" name="Title 1">
            <a:extLst>
              <a:ext uri="{FF2B5EF4-FFF2-40B4-BE49-F238E27FC236}">
                <a16:creationId xmlns:a16="http://schemas.microsoft.com/office/drawing/2014/main" id="{D53534CA-DB2D-0366-363F-CAADED4DC706}"/>
              </a:ext>
            </a:extLst>
          </p:cNvPr>
          <p:cNvSpPr>
            <a:spLocks noGrp="1"/>
          </p:cNvSpPr>
          <p:nvPr>
            <p:ph type="title"/>
          </p:nvPr>
        </p:nvSpPr>
        <p:spPr/>
        <p:txBody>
          <a:bodyPr>
            <a:normAutofit/>
          </a:bodyPr>
          <a:lstStyle/>
          <a:p>
            <a:r>
              <a:rPr lang="en-GB"/>
              <a:t>Anxiety and the </a:t>
            </a:r>
            <a:r>
              <a:rPr lang="en-US"/>
              <a:t>risk of subsequent morbidity </a:t>
            </a:r>
            <a:endParaRPr lang="en-GB"/>
          </a:p>
        </p:txBody>
      </p:sp>
      <p:sp>
        <p:nvSpPr>
          <p:cNvPr id="3" name="Text Placeholder 2">
            <a:extLst>
              <a:ext uri="{FF2B5EF4-FFF2-40B4-BE49-F238E27FC236}">
                <a16:creationId xmlns:a16="http://schemas.microsoft.com/office/drawing/2014/main" id="{D55A6188-C6E4-A750-DF66-C1CD88BFC042}"/>
              </a:ext>
            </a:extLst>
          </p:cNvPr>
          <p:cNvSpPr>
            <a:spLocks noGrp="1"/>
          </p:cNvSpPr>
          <p:nvPr>
            <p:ph type="body" sz="quarter" idx="18"/>
          </p:nvPr>
        </p:nvSpPr>
        <p:spPr/>
        <p:txBody>
          <a:bodyPr/>
          <a:lstStyle/>
          <a:p>
            <a:pPr marL="0" indent="0">
              <a:buNone/>
            </a:pPr>
            <a:r>
              <a:rPr lang="en-US"/>
              <a:t>Non-smoking-related cancer not included</a:t>
            </a:r>
          </a:p>
          <a:p>
            <a:pPr marL="0" indent="0">
              <a:buNone/>
            </a:pPr>
            <a:endParaRPr lang="en-US"/>
          </a:p>
          <a:p>
            <a:pPr marL="0" indent="0">
              <a:buNone/>
            </a:pPr>
            <a:r>
              <a:rPr lang="en-US"/>
              <a:t>CI=confidence interval; HR=hazard ratio</a:t>
            </a:r>
          </a:p>
          <a:p>
            <a:pPr marL="0" indent="0">
              <a:buNone/>
            </a:pPr>
            <a:endParaRPr lang="en-GB"/>
          </a:p>
          <a:p>
            <a:pPr marL="0" indent="0">
              <a:buNone/>
            </a:pPr>
            <a:r>
              <a:rPr lang="en-GB"/>
              <a:t>1. Lim et al. </a:t>
            </a:r>
            <a:r>
              <a:rPr lang="en-GB" err="1"/>
              <a:t>Neurosci</a:t>
            </a:r>
            <a:r>
              <a:rPr lang="en-GB"/>
              <a:t> </a:t>
            </a:r>
            <a:r>
              <a:rPr lang="en-GB" err="1"/>
              <a:t>Biobehav</a:t>
            </a:r>
            <a:r>
              <a:rPr lang="en-GB"/>
              <a:t> Rev 2021;131:96–119; 2. </a:t>
            </a:r>
            <a:r>
              <a:rPr lang="en-GB" err="1"/>
              <a:t>Batelaan</a:t>
            </a:r>
            <a:r>
              <a:rPr lang="en-GB"/>
              <a:t> et al. Br J Psychiatry 2016;208(3):223–231; 3. Mersha et al. J </a:t>
            </a:r>
            <a:r>
              <a:rPr lang="en-GB" err="1"/>
              <a:t>Psychosom</a:t>
            </a:r>
            <a:r>
              <a:rPr lang="en-GB"/>
              <a:t> Res 2022;162:110991;</a:t>
            </a:r>
          </a:p>
          <a:p>
            <a:pPr marL="0" indent="0">
              <a:buNone/>
            </a:pPr>
            <a:r>
              <a:rPr lang="en-GB"/>
              <a:t>4. Gulpers Am J </a:t>
            </a:r>
            <a:r>
              <a:rPr lang="en-GB" err="1"/>
              <a:t>Geriatr</a:t>
            </a:r>
            <a:r>
              <a:rPr lang="en-GB"/>
              <a:t> Psychiatry 2016;24(10):823–842; 5. van </a:t>
            </a:r>
            <a:r>
              <a:rPr lang="en-GB" err="1"/>
              <a:t>Tuijl</a:t>
            </a:r>
            <a:r>
              <a:rPr lang="en-GB"/>
              <a:t> et al. Cancer 2023;129(20):3287–3299</a:t>
            </a:r>
          </a:p>
        </p:txBody>
      </p:sp>
      <p:graphicFrame>
        <p:nvGraphicFramePr>
          <p:cNvPr id="6" name="Tabel 5">
            <a:extLst>
              <a:ext uri="{FF2B5EF4-FFF2-40B4-BE49-F238E27FC236}">
                <a16:creationId xmlns:a16="http://schemas.microsoft.com/office/drawing/2014/main" id="{38F871D8-1837-CDF8-7F40-02B84E9ACC6F}"/>
              </a:ext>
            </a:extLst>
          </p:cNvPr>
          <p:cNvGraphicFramePr>
            <a:graphicFrameLocks noGrp="1"/>
          </p:cNvGraphicFramePr>
          <p:nvPr>
            <p:extLst>
              <p:ext uri="{D42A27DB-BD31-4B8C-83A1-F6EECF244321}">
                <p14:modId xmlns:p14="http://schemas.microsoft.com/office/powerpoint/2010/main" val="584652333"/>
              </p:ext>
            </p:extLst>
          </p:nvPr>
        </p:nvGraphicFramePr>
        <p:xfrm>
          <a:off x="431511" y="2255520"/>
          <a:ext cx="5850257" cy="2590800"/>
        </p:xfrm>
        <a:graphic>
          <a:graphicData uri="http://schemas.openxmlformats.org/drawingml/2006/table">
            <a:tbl>
              <a:tblPr firstRow="1" bandRow="1">
                <a:tableStyleId>{2D5ABB26-0587-4C30-8999-92F81FD0307C}</a:tableStyleId>
              </a:tblPr>
              <a:tblGrid>
                <a:gridCol w="2803257">
                  <a:extLst>
                    <a:ext uri="{9D8B030D-6E8A-4147-A177-3AD203B41FA5}">
                      <a16:colId xmlns:a16="http://schemas.microsoft.com/office/drawing/2014/main" val="3037785754"/>
                    </a:ext>
                  </a:extLst>
                </a:gridCol>
                <a:gridCol w="1188000">
                  <a:extLst>
                    <a:ext uri="{9D8B030D-6E8A-4147-A177-3AD203B41FA5}">
                      <a16:colId xmlns:a16="http://schemas.microsoft.com/office/drawing/2014/main" val="1241691158"/>
                    </a:ext>
                  </a:extLst>
                </a:gridCol>
                <a:gridCol w="635000">
                  <a:extLst>
                    <a:ext uri="{9D8B030D-6E8A-4147-A177-3AD203B41FA5}">
                      <a16:colId xmlns:a16="http://schemas.microsoft.com/office/drawing/2014/main" val="1112605645"/>
                    </a:ext>
                  </a:extLst>
                </a:gridCol>
                <a:gridCol w="1224000">
                  <a:extLst>
                    <a:ext uri="{9D8B030D-6E8A-4147-A177-3AD203B41FA5}">
                      <a16:colId xmlns:a16="http://schemas.microsoft.com/office/drawing/2014/main" val="3601384577"/>
                    </a:ext>
                  </a:extLst>
                </a:gridCol>
              </a:tblGrid>
              <a:tr h="0">
                <a:tc>
                  <a:txBody>
                    <a:bodyPr/>
                    <a:lstStyle/>
                    <a:p>
                      <a:endParaRPr lang="nl-NL" sz="1600">
                        <a:latin typeface="+mn-lt"/>
                      </a:endParaRPr>
                    </a:p>
                  </a:txBody>
                  <a:tcPr/>
                </a:tc>
                <a:tc>
                  <a:txBody>
                    <a:bodyPr/>
                    <a:lstStyle/>
                    <a:p>
                      <a:pPr algn="ctr"/>
                      <a:r>
                        <a:rPr lang="en-US" sz="1600" b="1"/>
                        <a:t>Number of studies</a:t>
                      </a:r>
                      <a:endParaRPr lang="nl-NL" sz="1600" b="1">
                        <a:latin typeface="+mn-lt"/>
                      </a:endParaRPr>
                    </a:p>
                  </a:txBody>
                  <a:tcPr/>
                </a:tc>
                <a:tc>
                  <a:txBody>
                    <a:bodyPr/>
                    <a:lstStyle/>
                    <a:p>
                      <a:pPr algn="ctr"/>
                      <a:r>
                        <a:rPr lang="nl-NL" sz="1600" b="1"/>
                        <a:t>HR</a:t>
                      </a:r>
                      <a:endParaRPr lang="nl-NL" sz="1600" b="1">
                        <a:latin typeface="+mn-lt"/>
                      </a:endParaRPr>
                    </a:p>
                  </a:txBody>
                  <a:tcPr/>
                </a:tc>
                <a:tc>
                  <a:txBody>
                    <a:bodyPr/>
                    <a:lstStyle/>
                    <a:p>
                      <a:pPr algn="ctr"/>
                      <a:r>
                        <a:rPr lang="nl-NL" sz="1600" b="1"/>
                        <a:t>95% CI</a:t>
                      </a:r>
                      <a:endParaRPr lang="nl-NL" sz="1600" b="1">
                        <a:latin typeface="+mn-lt"/>
                      </a:endParaRPr>
                    </a:p>
                  </a:txBody>
                  <a:tcPr/>
                </a:tc>
                <a:extLst>
                  <a:ext uri="{0D108BD9-81ED-4DB2-BD59-A6C34878D82A}">
                    <a16:rowId xmlns:a16="http://schemas.microsoft.com/office/drawing/2014/main" val="3179391546"/>
                  </a:ext>
                </a:extLst>
              </a:tr>
              <a:tr h="0">
                <a:tc>
                  <a:txBody>
                    <a:bodyPr/>
                    <a:lstStyle/>
                    <a:p>
                      <a:r>
                        <a:rPr lang="nl-NL" sz="1600" b="1"/>
                        <a:t>Hypertension</a:t>
                      </a:r>
                      <a:r>
                        <a:rPr lang="nl-NL" sz="1600" b="1" baseline="30000"/>
                        <a:t>1</a:t>
                      </a:r>
                      <a:endParaRPr lang="nl-NL" sz="1600" b="1" baseline="30000">
                        <a:latin typeface="+mn-lt"/>
                      </a:endParaRPr>
                    </a:p>
                  </a:txBody>
                  <a:tcPr/>
                </a:tc>
                <a:tc>
                  <a:txBody>
                    <a:bodyPr/>
                    <a:lstStyle/>
                    <a:p>
                      <a:pPr algn="ctr"/>
                      <a:r>
                        <a:rPr lang="en-US" sz="1600"/>
                        <a:t>59</a:t>
                      </a:r>
                      <a:endParaRPr lang="nl-NL" sz="1600">
                        <a:latin typeface="+mn-lt"/>
                      </a:endParaRPr>
                    </a:p>
                  </a:txBody>
                  <a:tcPr/>
                </a:tc>
                <a:tc>
                  <a:txBody>
                    <a:bodyPr/>
                    <a:lstStyle/>
                    <a:p>
                      <a:pPr algn="ctr"/>
                      <a:r>
                        <a:rPr lang="nl-NL" sz="1600"/>
                        <a:t>1.40</a:t>
                      </a:r>
                      <a:endParaRPr lang="nl-NL" sz="1600">
                        <a:latin typeface="+mn-lt"/>
                      </a:endParaRPr>
                    </a:p>
                  </a:txBody>
                  <a:tcPr/>
                </a:tc>
                <a:tc>
                  <a:txBody>
                    <a:bodyPr/>
                    <a:lstStyle/>
                    <a:p>
                      <a:pPr algn="ctr"/>
                      <a:r>
                        <a:rPr lang="nl-NL" sz="1600"/>
                        <a:t>[1.23; 1.59]</a:t>
                      </a:r>
                      <a:endParaRPr lang="nl-NL" sz="1600">
                        <a:latin typeface="+mn-lt"/>
                      </a:endParaRPr>
                    </a:p>
                  </a:txBody>
                  <a:tcPr/>
                </a:tc>
                <a:extLst>
                  <a:ext uri="{0D108BD9-81ED-4DB2-BD59-A6C34878D82A}">
                    <a16:rowId xmlns:a16="http://schemas.microsoft.com/office/drawing/2014/main" val="2104943975"/>
                  </a:ext>
                </a:extLst>
              </a:tr>
              <a:tr h="0">
                <a:tc>
                  <a:txBody>
                    <a:bodyPr/>
                    <a:lstStyle/>
                    <a:p>
                      <a:r>
                        <a:rPr lang="en-US" sz="1600" b="1"/>
                        <a:t>Cardiovascular disease</a:t>
                      </a:r>
                      <a:r>
                        <a:rPr lang="en-US" sz="1600" b="1" baseline="30000"/>
                        <a:t>2</a:t>
                      </a:r>
                      <a:endParaRPr lang="nl-NL" sz="1600" b="1" baseline="30000">
                        <a:latin typeface="+mn-lt"/>
                      </a:endParaRPr>
                    </a:p>
                  </a:txBody>
                  <a:tcPr/>
                </a:tc>
                <a:tc>
                  <a:txBody>
                    <a:bodyPr/>
                    <a:lstStyle/>
                    <a:p>
                      <a:pPr algn="ctr"/>
                      <a:r>
                        <a:rPr lang="en-US" sz="1600"/>
                        <a:t>37</a:t>
                      </a:r>
                      <a:endParaRPr lang="nl-NL" sz="1600">
                        <a:latin typeface="+mn-lt"/>
                      </a:endParaRPr>
                    </a:p>
                  </a:txBody>
                  <a:tcPr/>
                </a:tc>
                <a:tc>
                  <a:txBody>
                    <a:bodyPr/>
                    <a:lstStyle/>
                    <a:p>
                      <a:pPr algn="ctr"/>
                      <a:r>
                        <a:rPr lang="en-US" sz="1600"/>
                        <a:t>1.52</a:t>
                      </a:r>
                      <a:endParaRPr lang="nl-NL" sz="1600">
                        <a:latin typeface="+mn-lt"/>
                      </a:endParaRPr>
                    </a:p>
                  </a:txBody>
                  <a:tcPr/>
                </a:tc>
                <a:tc>
                  <a:txBody>
                    <a:bodyPr/>
                    <a:lstStyle/>
                    <a:p>
                      <a:pPr algn="ctr"/>
                      <a:r>
                        <a:rPr lang="en-US" sz="1600"/>
                        <a:t>[</a:t>
                      </a:r>
                      <a:r>
                        <a:rPr lang="nl-NL" sz="1600"/>
                        <a:t>1.36; 1.71]</a:t>
                      </a:r>
                      <a:endParaRPr lang="nl-NL" sz="1600">
                        <a:latin typeface="+mn-lt"/>
                      </a:endParaRPr>
                    </a:p>
                  </a:txBody>
                  <a:tcPr/>
                </a:tc>
                <a:extLst>
                  <a:ext uri="{0D108BD9-81ED-4DB2-BD59-A6C34878D82A}">
                    <a16:rowId xmlns:a16="http://schemas.microsoft.com/office/drawing/2014/main" val="109709717"/>
                  </a:ext>
                </a:extLst>
              </a:tr>
              <a:tr h="0">
                <a:tc>
                  <a:txBody>
                    <a:bodyPr/>
                    <a:lstStyle/>
                    <a:p>
                      <a:r>
                        <a:rPr lang="en-US" sz="1600" b="1"/>
                        <a:t>Diabetes</a:t>
                      </a:r>
                      <a:r>
                        <a:rPr lang="en-US" sz="1600" b="1" baseline="30000"/>
                        <a:t>3</a:t>
                      </a:r>
                      <a:endParaRPr lang="nl-NL" sz="1600" b="1" baseline="30000">
                        <a:latin typeface="+mn-lt"/>
                      </a:endParaRPr>
                    </a:p>
                  </a:txBody>
                  <a:tcPr/>
                </a:tc>
                <a:tc>
                  <a:txBody>
                    <a:bodyPr/>
                    <a:lstStyle/>
                    <a:p>
                      <a:pPr algn="ctr"/>
                      <a:r>
                        <a:rPr lang="en-US" sz="1600" dirty="0"/>
                        <a:t>9</a:t>
                      </a:r>
                      <a:endParaRPr lang="nl-NL" sz="1600" dirty="0">
                        <a:latin typeface="+mn-lt"/>
                      </a:endParaRPr>
                    </a:p>
                  </a:txBody>
                  <a:tcPr/>
                </a:tc>
                <a:tc>
                  <a:txBody>
                    <a:bodyPr/>
                    <a:lstStyle/>
                    <a:p>
                      <a:pPr algn="ctr"/>
                      <a:r>
                        <a:rPr lang="it-IT" sz="1600"/>
                        <a:t>1.19</a:t>
                      </a:r>
                      <a:endParaRPr lang="nl-NL" sz="1600">
                        <a:latin typeface="+mn-lt"/>
                      </a:endParaRPr>
                    </a:p>
                  </a:txBody>
                  <a:tcPr/>
                </a:tc>
                <a:tc>
                  <a:txBody>
                    <a:bodyPr/>
                    <a:lstStyle/>
                    <a:p>
                      <a:pPr algn="ctr"/>
                      <a:r>
                        <a:rPr lang="it-IT" sz="1600"/>
                        <a:t>[1.13; 1.26]</a:t>
                      </a:r>
                      <a:endParaRPr lang="nl-NL" sz="1600">
                        <a:latin typeface="+mn-lt"/>
                      </a:endParaRPr>
                    </a:p>
                  </a:txBody>
                  <a:tcPr/>
                </a:tc>
                <a:extLst>
                  <a:ext uri="{0D108BD9-81ED-4DB2-BD59-A6C34878D82A}">
                    <a16:rowId xmlns:a16="http://schemas.microsoft.com/office/drawing/2014/main" val="1376827690"/>
                  </a:ext>
                </a:extLst>
              </a:tr>
              <a:tr h="0">
                <a:tc>
                  <a:txBody>
                    <a:bodyPr/>
                    <a:lstStyle/>
                    <a:p>
                      <a:r>
                        <a:rPr lang="en-US" sz="1600" b="1"/>
                        <a:t>Cognitive decline</a:t>
                      </a:r>
                      <a:r>
                        <a:rPr lang="en-US" sz="1600" b="1" baseline="30000"/>
                        <a:t>4</a:t>
                      </a:r>
                      <a:endParaRPr lang="nl-NL" sz="1600" b="1" baseline="30000">
                        <a:latin typeface="+mn-lt"/>
                      </a:endParaRPr>
                    </a:p>
                  </a:txBody>
                  <a:tcPr/>
                </a:tc>
                <a:tc>
                  <a:txBody>
                    <a:bodyPr/>
                    <a:lstStyle/>
                    <a:p>
                      <a:pPr algn="ctr"/>
                      <a:r>
                        <a:rPr lang="en-US" sz="1600"/>
                        <a:t>4</a:t>
                      </a:r>
                      <a:endParaRPr lang="nl-NL" sz="1600">
                        <a:latin typeface="+mn-lt"/>
                      </a:endParaRPr>
                    </a:p>
                  </a:txBody>
                  <a:tcPr/>
                </a:tc>
                <a:tc>
                  <a:txBody>
                    <a:bodyPr/>
                    <a:lstStyle/>
                    <a:p>
                      <a:pPr algn="ctr"/>
                      <a:r>
                        <a:rPr lang="nl-NL" sz="1600" b="0">
                          <a:solidFill>
                            <a:srgbClr val="212121"/>
                          </a:solidFill>
                          <a:effectLst/>
                        </a:rPr>
                        <a:t>1.77</a:t>
                      </a:r>
                      <a:endParaRPr lang="nl-NL" sz="1600">
                        <a:latin typeface="+mn-lt"/>
                      </a:endParaRPr>
                    </a:p>
                  </a:txBody>
                  <a:tcPr/>
                </a:tc>
                <a:tc>
                  <a:txBody>
                    <a:bodyPr/>
                    <a:lstStyle/>
                    <a:p>
                      <a:pPr algn="ctr"/>
                      <a:r>
                        <a:rPr lang="nl-NL" sz="1600" b="0">
                          <a:solidFill>
                            <a:srgbClr val="212121"/>
                          </a:solidFill>
                          <a:effectLst/>
                        </a:rPr>
                        <a:t>[1.38; 2.26]</a:t>
                      </a:r>
                      <a:endParaRPr lang="nl-NL" sz="1600">
                        <a:latin typeface="+mn-lt"/>
                      </a:endParaRPr>
                    </a:p>
                  </a:txBody>
                  <a:tcPr/>
                </a:tc>
                <a:extLst>
                  <a:ext uri="{0D108BD9-81ED-4DB2-BD59-A6C34878D82A}">
                    <a16:rowId xmlns:a16="http://schemas.microsoft.com/office/drawing/2014/main" val="154665277"/>
                  </a:ext>
                </a:extLst>
              </a:tr>
              <a:tr h="0">
                <a:tc>
                  <a:txBody>
                    <a:bodyPr/>
                    <a:lstStyle/>
                    <a:p>
                      <a:r>
                        <a:rPr lang="en-US" sz="1600" b="1"/>
                        <a:t>Dementia</a:t>
                      </a:r>
                      <a:r>
                        <a:rPr lang="en-US" sz="1600" b="1" baseline="30000"/>
                        <a:t>4</a:t>
                      </a:r>
                      <a:endParaRPr lang="nl-NL" sz="1600" b="1">
                        <a:latin typeface="+mn-lt"/>
                      </a:endParaRPr>
                    </a:p>
                  </a:txBody>
                  <a:tcPr/>
                </a:tc>
                <a:tc>
                  <a:txBody>
                    <a:bodyPr/>
                    <a:lstStyle/>
                    <a:p>
                      <a:pPr algn="ctr"/>
                      <a:r>
                        <a:rPr lang="en-US" sz="1600"/>
                        <a:t>6</a:t>
                      </a:r>
                      <a:endParaRPr lang="nl-NL" sz="1600">
                        <a:latin typeface="+mn-lt"/>
                      </a:endParaRPr>
                    </a:p>
                  </a:txBody>
                  <a:tcPr/>
                </a:tc>
                <a:tc>
                  <a:txBody>
                    <a:bodyPr/>
                    <a:lstStyle/>
                    <a:p>
                      <a:pPr algn="ctr"/>
                      <a:r>
                        <a:rPr lang="en-US" sz="1600"/>
                        <a:t>1.57</a:t>
                      </a:r>
                      <a:endParaRPr lang="nl-NL" sz="1600">
                        <a:latin typeface="+mn-lt"/>
                      </a:endParaRPr>
                    </a:p>
                  </a:txBody>
                  <a:tcPr/>
                </a:tc>
                <a:tc>
                  <a:txBody>
                    <a:bodyPr/>
                    <a:lstStyle/>
                    <a:p>
                      <a:pPr algn="ctr"/>
                      <a:r>
                        <a:rPr lang="en-US" sz="1600"/>
                        <a:t>[1.02; 2.42]</a:t>
                      </a:r>
                      <a:endParaRPr lang="nl-NL" sz="1600">
                        <a:latin typeface="+mn-lt"/>
                      </a:endParaRPr>
                    </a:p>
                  </a:txBody>
                  <a:tcPr/>
                </a:tc>
                <a:extLst>
                  <a:ext uri="{0D108BD9-81ED-4DB2-BD59-A6C34878D82A}">
                    <a16:rowId xmlns:a16="http://schemas.microsoft.com/office/drawing/2014/main" val="1524138034"/>
                  </a:ext>
                </a:extLst>
              </a:tr>
              <a:tr h="0">
                <a:tc>
                  <a:txBody>
                    <a:bodyPr/>
                    <a:lstStyle/>
                    <a:p>
                      <a:r>
                        <a:rPr lang="nl-NL" sz="1600" b="1"/>
                        <a:t>Smoking-related cancers</a:t>
                      </a:r>
                      <a:r>
                        <a:rPr lang="en-US" sz="1600" b="1" baseline="30000"/>
                        <a:t>5</a:t>
                      </a:r>
                      <a:endParaRPr lang="nl-NL" sz="1600" b="1">
                        <a:latin typeface="+mn-lt"/>
                      </a:endParaRPr>
                    </a:p>
                  </a:txBody>
                  <a:tcPr/>
                </a:tc>
                <a:tc>
                  <a:txBody>
                    <a:bodyPr/>
                    <a:lstStyle/>
                    <a:p>
                      <a:pPr algn="ctr"/>
                      <a:r>
                        <a:rPr lang="nl-NL" sz="1600"/>
                        <a:t>18</a:t>
                      </a:r>
                      <a:endParaRPr lang="nl-NL" sz="1600">
                        <a:latin typeface="+mn-lt"/>
                      </a:endParaRPr>
                    </a:p>
                  </a:txBody>
                  <a:tcPr/>
                </a:tc>
                <a:tc>
                  <a:txBody>
                    <a:bodyPr/>
                    <a:lstStyle/>
                    <a:p>
                      <a:pPr algn="ctr"/>
                      <a:r>
                        <a:rPr lang="nl-NL" sz="1600"/>
                        <a:t>1.16</a:t>
                      </a:r>
                      <a:endParaRPr lang="nl-NL" sz="1600">
                        <a:latin typeface="+mn-lt"/>
                      </a:endParaRPr>
                    </a:p>
                  </a:txBody>
                  <a:tcPr/>
                </a:tc>
                <a:tc>
                  <a:txBody>
                    <a:bodyPr/>
                    <a:lstStyle/>
                    <a:p>
                      <a:pPr algn="ctr"/>
                      <a:r>
                        <a:rPr lang="nl-NL" sz="1600" dirty="0"/>
                        <a:t>[1.03; 1.32]</a:t>
                      </a:r>
                      <a:endParaRPr lang="nl-NL" sz="1600" dirty="0">
                        <a:latin typeface="+mn-lt"/>
                      </a:endParaRPr>
                    </a:p>
                  </a:txBody>
                  <a:tcPr/>
                </a:tc>
                <a:extLst>
                  <a:ext uri="{0D108BD9-81ED-4DB2-BD59-A6C34878D82A}">
                    <a16:rowId xmlns:a16="http://schemas.microsoft.com/office/drawing/2014/main" val="2398605412"/>
                  </a:ext>
                </a:extLst>
              </a:tr>
            </a:tbl>
          </a:graphicData>
        </a:graphic>
      </p:graphicFrame>
      <p:sp>
        <p:nvSpPr>
          <p:cNvPr id="15" name="TextBox 14">
            <a:extLst>
              <a:ext uri="{FF2B5EF4-FFF2-40B4-BE49-F238E27FC236}">
                <a16:creationId xmlns:a16="http://schemas.microsoft.com/office/drawing/2014/main" id="{4A1B4878-BAFE-0AF2-10C5-DE524E3F84F2}"/>
              </a:ext>
            </a:extLst>
          </p:cNvPr>
          <p:cNvSpPr txBox="1"/>
          <p:nvPr/>
        </p:nvSpPr>
        <p:spPr>
          <a:xfrm>
            <a:off x="272141" y="1533618"/>
            <a:ext cx="8266114" cy="584775"/>
          </a:xfrm>
          <a:prstGeom prst="rect">
            <a:avLst/>
          </a:prstGeom>
          <a:noFill/>
        </p:spPr>
        <p:txBody>
          <a:bodyPr wrap="square">
            <a:spAutoFit/>
          </a:bodyPr>
          <a:lstStyle/>
          <a:p>
            <a:pPr algn="ctr"/>
            <a:r>
              <a:rPr lang="en-GB" sz="1600" b="1">
                <a:solidFill>
                  <a:schemeClr val="accent5">
                    <a:lumMod val="75000"/>
                  </a:schemeClr>
                </a:solidFill>
              </a:rPr>
              <a:t>Results of meta-analysis analysing the risk of physical morbidity onset in people with anxiety disorders</a:t>
            </a:r>
          </a:p>
        </p:txBody>
      </p:sp>
      <p:graphicFrame>
        <p:nvGraphicFramePr>
          <p:cNvPr id="8" name="Chart 7">
            <a:extLst>
              <a:ext uri="{FF2B5EF4-FFF2-40B4-BE49-F238E27FC236}">
                <a16:creationId xmlns:a16="http://schemas.microsoft.com/office/drawing/2014/main" id="{33E06A37-D872-766B-EF35-89427664DF2E}"/>
              </a:ext>
            </a:extLst>
          </p:cNvPr>
          <p:cNvGraphicFramePr/>
          <p:nvPr>
            <p:extLst>
              <p:ext uri="{D42A27DB-BD31-4B8C-83A1-F6EECF244321}">
                <p14:modId xmlns:p14="http://schemas.microsoft.com/office/powerpoint/2010/main" val="3197558261"/>
              </p:ext>
            </p:extLst>
          </p:nvPr>
        </p:nvGraphicFramePr>
        <p:xfrm>
          <a:off x="6069919" y="2845584"/>
          <a:ext cx="3086101" cy="2407313"/>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9988CC75-8756-1A58-7C9B-FDF36550210A}"/>
              </a:ext>
            </a:extLst>
          </p:cNvPr>
          <p:cNvCxnSpPr>
            <a:cxnSpLocks/>
          </p:cNvCxnSpPr>
          <p:nvPr/>
        </p:nvCxnSpPr>
        <p:spPr>
          <a:xfrm flipV="1">
            <a:off x="7239003" y="2907951"/>
            <a:ext cx="0" cy="1906581"/>
          </a:xfrm>
          <a:prstGeom prst="line">
            <a:avLst/>
          </a:prstGeom>
          <a:ln w="19050">
            <a:solidFill>
              <a:srgbClr val="3F1A01"/>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49588299"/>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CA2E6415-5C23-4BE2-BA06-097342A4251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8314958-7C4D-4ED9-85EF-B13B9DA035F0}">
  <ds:schemaRefs>
    <ds:schemaRef ds:uri="http://purl.org/dc/elements/1.1/"/>
    <ds:schemaRef ds:uri="http://www.w3.org/XML/1998/namespace"/>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dcmitype/"/>
    <ds:schemaRef ds:uri="08562aa6-c0ad-4fb9-8a82-15409d3a28b4"/>
    <ds:schemaRef ds:uri="28627d7c-4416-4bc1-86cf-ca6c3a42a8f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6</TotalTime>
  <Words>8832</Words>
  <Application>Microsoft Office PowerPoint</Application>
  <PresentationFormat>Widescreen</PresentationFormat>
  <Paragraphs>1011</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(Body)</vt:lpstr>
      <vt:lpstr>Times New Roman</vt:lpstr>
      <vt:lpstr>Neurotorium - PowerPoint-Skabelon - 2022-01-28</vt:lpstr>
      <vt:lpstr>PowerPoint Presentation</vt:lpstr>
      <vt:lpstr>Epidemiology</vt:lpstr>
      <vt:lpstr>Anxiety disorders are highly prevalent worldwide</vt:lpstr>
      <vt:lpstr>Prevalence of mental disorders across Europe</vt:lpstr>
      <vt:lpstr>The age of onset of anxiety disorders</vt:lpstr>
      <vt:lpstr>Prevalence of anxiety disorders in childhood and adolescence</vt:lpstr>
      <vt:lpstr>Prevalence of specific anxiety disorders in adulthood</vt:lpstr>
      <vt:lpstr>Epidemiology of generalized anxiety disorder </vt:lpstr>
      <vt:lpstr>Epidemiology of panic disorder </vt:lpstr>
      <vt:lpstr>Epidemiology of social anxiety disorder</vt:lpstr>
      <vt:lpstr>Comorbidity of anxiety and other mental disorders (I)</vt:lpstr>
      <vt:lpstr>Comorbidity of anxiety and other mental disorders (II)</vt:lpstr>
      <vt:lpstr>Comorbidity of anxiety and depressive disorders</vt:lpstr>
      <vt:lpstr>Is our society facing an increase in anxiety disorders?</vt:lpstr>
      <vt:lpstr>Increases in the prevalence of anxiety disorders (I)</vt:lpstr>
      <vt:lpstr>Increases in the prevalence of anxiety disorders (II)</vt:lpstr>
      <vt:lpstr>Burden</vt:lpstr>
      <vt:lpstr>[Anxiety disorders] are difficult to control, cause significant distress and can last a long time if untreated. Anxiety disorders interfere with daily activities and can impair a person’s family, social and school or working life</vt:lpstr>
      <vt:lpstr>The personal burden of anxiety can be significant and wide-ranging </vt:lpstr>
      <vt:lpstr>Anxiety disorders and risk of mortality</vt:lpstr>
      <vt:lpstr>Anxiety and the risk of subsequent morbidity </vt:lpstr>
      <vt:lpstr>The impact of anxiety disorders on suicide</vt:lpstr>
      <vt:lpstr>Estimating the global burden of disorders</vt:lpstr>
      <vt:lpstr>Impact of anxiety disorders on DALYs</vt:lpstr>
      <vt:lpstr>Comparing the burden of mental disorders across age groups</vt:lpstr>
      <vt:lpstr>Global DALYs by mental disorder, sex and age, 2019</vt:lpstr>
      <vt:lpstr>Leading causes of burden worldwide</vt:lpstr>
      <vt:lpstr>Anxiety associated with disability in various domains</vt:lpstr>
      <vt:lpstr>The economic burden of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8</cp:revision>
  <dcterms:created xsi:type="dcterms:W3CDTF">2022-12-01T09:25:49Z</dcterms:created>
  <dcterms:modified xsi:type="dcterms:W3CDTF">2025-08-19T11:00:19Z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