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authors.xml" ContentType="application/vnd.ms-powerpoint.authors+xml"/>
  <Override PartName="/customXml/item1.xml" ContentType="application/xml"/>
  <Override PartName="/customXml/itemProps1.xml" ContentType="application/vnd.openxmlformats-officedocument.customXmlPropertie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6"/>
  </p:notesMasterIdLst>
  <p:sldIdLst>
    <p:sldId id="351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F286F46B-D11B-7411-908D-9B4A368D0C37}" name="Chris Edge" initials="CE" userId="S::Chris.Edge@primeglobalpeople.com::9878e1fe-fc43-4c11-846c-29f97c46eb4b" providerId="AD"/>
  <p188:author id="{9E19008F-74F5-A0E3-AC4F-ACDD82F2540E}" name="Penninx, B.W.J.H. (Brenda)" initials="BP" userId="S::b.penninx@amsterdamumc.nl::d5ea70f0-ce35-4b30-ac53-28c3c1a0b362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09" autoAdjust="0"/>
  </p:normalViewPr>
  <p:slideViewPr>
    <p:cSldViewPr snapToGrid="0">
      <p:cViewPr>
        <p:scale>
          <a:sx n="55" d="100"/>
          <a:sy n="55" d="100"/>
        </p:scale>
        <p:origin x="2112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notesViewPr>
    <p:cSldViewPr snapToGrid="0">
      <p:cViewPr varScale="1">
        <p:scale>
          <a:sx n="81" d="100"/>
          <a:sy n="81" d="100"/>
        </p:scale>
        <p:origin x="3258" y="96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Id39" /><Relationship Type="http://schemas.openxmlformats.org/officeDocument/2006/relationships/customXml" Target="/customXml/item2.xml" Id="rId2" /><Relationship Type="http://schemas.microsoft.com/office/2018/10/relationships/authors" Target="/ppt/authors.xml" Id="rId41" /><Relationship Type="http://schemas.openxmlformats.org/officeDocument/2006/relationships/customXml" Target="/customXml/item1.xml" Id="rId1" /><Relationship Type="http://schemas.openxmlformats.org/officeDocument/2006/relationships/presProps" Target="/ppt/presProps.xml" Id="rId37" /><Relationship Type="http://schemas.openxmlformats.org/officeDocument/2006/relationships/tableStyles" Target="/ppt/tableStyles.xml" Id="rId40" /><Relationship Type="http://schemas.openxmlformats.org/officeDocument/2006/relationships/slide" Target="/ppt/slides/slide24.xml" Id="rId28" /><Relationship Type="http://schemas.openxmlformats.org/officeDocument/2006/relationships/notesMaster" Target="/ppt/notesMasters/notesMaster1.xml" Id="rId36" /><Relationship Type="http://schemas.openxmlformats.org/officeDocument/2006/relationships/slideMaster" Target="/ppt/slideMasters/slideMaster1.xml" Id="rId4" /><Relationship Type="http://schemas.openxmlformats.org/officeDocument/2006/relationships/customXml" Target="/customXml/item3.xml" Id="rId3" /><Relationship Type="http://schemas.openxmlformats.org/officeDocument/2006/relationships/viewProps" Target="/ppt/viewProps.xml" Id="rId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Id2" /><Relationship Type="http://schemas.openxmlformats.org/officeDocument/2006/relationships/notesMaster" Target="/ppt/notesMasters/notesMaster1.xml" Id="rId1" /></Relationship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As shown on the slide, anxiety disorders are associated with a significant global disability burden across multiple age groups, ranking in the top 15 causes of disability-adjusted life years for people of both sexes aged 10–49 years.</a:t>
            </a:r>
            <a:r>
              <a:rPr lang="en-GB" baseline="30000"/>
              <a:t>1</a:t>
            </a:r>
          </a:p>
          <a:p>
            <a:endParaRPr lang="en-GB"/>
          </a:p>
          <a:p>
            <a:r>
              <a:rPr lang="en-GB"/>
              <a:t>Reference:</a:t>
            </a:r>
          </a:p>
          <a:p>
            <a:r>
              <a:rPr lang="en-US"/>
              <a:t>1. GBD 2019 Diseases and Injuries Collaborators. Global burden of 369 diseases and injuries in 204 countries and territories, 1990–2019: a systematic analysis for the Global Burden of Disease Study 2019. Lancet 2020; 396 (10258): 1204–1222.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574843"/>
      </p:ext>
    </p:extLst>
  </p:cSld>
  <p:clrMapOvr>
    <a:masterClrMapping/>
  </p:clrMapOvr>
</p:note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4.xml.rels>&#65279;<?xml version="1.0" encoding="utf-8"?><Relationships xmlns="http://schemas.openxmlformats.org/package/2006/relationships"><Relationship Type="http://schemas.openxmlformats.org/officeDocument/2006/relationships/notesSlide" Target="/ppt/notesSlides/notesSlide24.xml" Id="rId2" /><Relationship Type="http://schemas.openxmlformats.org/officeDocument/2006/relationships/slideLayout" Target="/ppt/slideLayouts/slideLayout11.xml" Id="rId1" /></Relationships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17C63-F3EE-4B0C-DCB5-5B2C31D21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285DD-9EDA-CF53-0A67-292CAF4804F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Epidemiology and burden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3534CA-DB2D-0366-363F-CAADED4DC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Impact of anxiety disorders on DALYs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B7A8AE1-AD4B-5944-C9E8-65DD76C0EDA3}"/>
              </a:ext>
            </a:extLst>
          </p:cNvPr>
          <p:cNvGraphicFramePr>
            <a:graphicFrameLocks noGrp="1"/>
          </p:cNvGraphicFramePr>
          <p:nvPr>
            <p:ph idx="19"/>
            <p:extLst>
              <p:ext uri="{D42A27DB-BD31-4B8C-83A1-F6EECF244321}">
                <p14:modId xmlns:p14="http://schemas.microsoft.com/office/powerpoint/2010/main" val="447677913"/>
              </p:ext>
            </p:extLst>
          </p:nvPr>
        </p:nvGraphicFramePr>
        <p:xfrm>
          <a:off x="3416721" y="1403027"/>
          <a:ext cx="3679200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9200">
                  <a:extLst>
                    <a:ext uri="{9D8B030D-6E8A-4147-A177-3AD203B41FA5}">
                      <a16:colId xmlns:a16="http://schemas.microsoft.com/office/drawing/2014/main" val="34875623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527896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300"/>
                        <a:t>Causes of global DALYs for people of both sexes aged 10–24 years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DALYs (%)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72874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1. Road injuries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6.6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12418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2. Headache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5.0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22485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3. Self-harm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3.7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59868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4. Depressive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3.7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45683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5. Interpersonal violence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3.5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797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6.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3.3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1656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7. Low back pain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3.2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961378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8. Dietary iron deficiency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2.6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69648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9. HIV/AIDS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2.6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43134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10. Diarrhoeal diseases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2.6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033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11. Neonatal disorders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2.3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372804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12. Tuberculosis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2.1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01647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13. Gynaecological diseases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1.9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81226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14. Typhoid and paratyphoid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1.8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36845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en-GB" sz="1200"/>
                        <a:t>15. Maternal disorders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1.8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906298"/>
                  </a:ext>
                </a:extLst>
              </a:tr>
            </a:tbl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1A8E13F-1E26-B253-A5B1-34636766F6FB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/>
              <a:t>Data from the 2019 GBD study are ranked here by DALYs</a:t>
            </a:r>
          </a:p>
          <a:p>
            <a:r>
              <a:rPr lang="en-US"/>
              <a:t>In the age group 10–24 years, anxiety ranks 6</a:t>
            </a:r>
            <a:r>
              <a:rPr lang="en-US" baseline="30000"/>
              <a:t>th</a:t>
            </a:r>
            <a:r>
              <a:rPr lang="en-US"/>
              <a:t> </a:t>
            </a:r>
            <a:br>
              <a:rPr lang="en-US"/>
            </a:br>
            <a:r>
              <a:rPr lang="en-US"/>
              <a:t>(3.3% of all DALYs were due to anxiety)</a:t>
            </a:r>
          </a:p>
          <a:p>
            <a:r>
              <a:rPr lang="en-US"/>
              <a:t>In age group 25–49 years, anxiety ranks 15</a:t>
            </a:r>
            <a:r>
              <a:rPr lang="en-US" baseline="30000"/>
              <a:t>th</a:t>
            </a:r>
            <a:r>
              <a:rPr lang="en-US"/>
              <a:t> </a:t>
            </a:r>
            <a:br>
              <a:rPr lang="en-US"/>
            </a:br>
            <a:r>
              <a:rPr lang="en-US"/>
              <a:t>(2.0% of all DALYs were due to anxiety)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A6188-C6E4-A750-DF66-C1CD88BFC0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AIDS=acquired immunodeficiency syndrome; DALY=disability-adjusted life year; GBD=global burden of disease; HIV=human immunodeficiency virus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GBD 2019 Diseases and Injuries Collaborators. Lancet 2020;396(10258):1204–1222</a:t>
            </a:r>
          </a:p>
        </p:txBody>
      </p:sp>
      <p:graphicFrame>
        <p:nvGraphicFramePr>
          <p:cNvPr id="10" name="Content Placeholder 8">
            <a:extLst>
              <a:ext uri="{FF2B5EF4-FFF2-40B4-BE49-F238E27FC236}">
                <a16:creationId xmlns:a16="http://schemas.microsoft.com/office/drawing/2014/main" id="{BCB1C81E-BE80-91E6-CBF9-6459A2C384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6906580"/>
              </p:ext>
            </p:extLst>
          </p:nvPr>
        </p:nvGraphicFramePr>
        <p:xfrm>
          <a:off x="7360953" y="1403027"/>
          <a:ext cx="3672000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000">
                  <a:extLst>
                    <a:ext uri="{9D8B030D-6E8A-4147-A177-3AD203B41FA5}">
                      <a16:colId xmlns:a16="http://schemas.microsoft.com/office/drawing/2014/main" val="34875623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6531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300"/>
                        <a:t>Causes of global DALYs for people of both sexes aged 25–49 years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/>
                        <a:t>DALYs (%)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728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/>
                        <a:t>1. Road injuries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5.1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124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/>
                        <a:t>2. HIV/AIDS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4.8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224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/>
                        <a:t>3. Ischaemic heart disease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4.7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598681"/>
                  </a:ext>
                </a:extLst>
              </a:tr>
              <a:tr h="210276">
                <a:tc>
                  <a:txBody>
                    <a:bodyPr/>
                    <a:lstStyle/>
                    <a:p>
                      <a:r>
                        <a:rPr lang="en-GB" sz="1200"/>
                        <a:t>4. Low back pain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3.9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456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/>
                        <a:t>5. Headache disorders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3.7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7979"/>
                  </a:ext>
                </a:extLst>
              </a:tr>
              <a:tr h="144961">
                <a:tc>
                  <a:txBody>
                    <a:bodyPr/>
                    <a:lstStyle/>
                    <a:p>
                      <a:r>
                        <a:rPr lang="en-GB" sz="1200"/>
                        <a:t>6. Depressive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3.5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1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/>
                        <a:t>7. Gynaecological diseases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3.3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9613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/>
                        <a:t>8. Other musculoskeletal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3.2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696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/>
                        <a:t>9. Stroke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3.2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431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/>
                        <a:t>10. Tuberculosis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3.0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0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/>
                        <a:t>11. Self-harm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2.9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3728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/>
                        <a:t>12. Cirrhosis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2.8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0164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/>
                        <a:t>13. Interpersonal violence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2.3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8122663"/>
                  </a:ext>
                </a:extLst>
              </a:tr>
              <a:tr h="177619">
                <a:tc>
                  <a:txBody>
                    <a:bodyPr/>
                    <a:lstStyle/>
                    <a:p>
                      <a:r>
                        <a:rPr lang="en-GB" sz="1200"/>
                        <a:t>14. Diabetes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2.2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3684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15. Anxiety disorders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2.0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906298"/>
                  </a:ext>
                </a:extLst>
              </a:tr>
            </a:tbl>
          </a:graphicData>
        </a:graphic>
      </p:graphicFrame>
      <p:sp>
        <p:nvSpPr>
          <p:cNvPr id="11" name="Arrow: Right 10">
            <a:extLst>
              <a:ext uri="{FF2B5EF4-FFF2-40B4-BE49-F238E27FC236}">
                <a16:creationId xmlns:a16="http://schemas.microsoft.com/office/drawing/2014/main" id="{353BDEA5-0393-B6A7-7ABC-5AF744E2C567}"/>
              </a:ext>
            </a:extLst>
          </p:cNvPr>
          <p:cNvSpPr/>
          <p:nvPr/>
        </p:nvSpPr>
        <p:spPr>
          <a:xfrm>
            <a:off x="3176614" y="3270024"/>
            <a:ext cx="242905" cy="28128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7421798-D7AA-1D1D-7A49-C56730638033}"/>
              </a:ext>
            </a:extLst>
          </p:cNvPr>
          <p:cNvSpPr/>
          <p:nvPr/>
        </p:nvSpPr>
        <p:spPr>
          <a:xfrm>
            <a:off x="7118048" y="5739271"/>
            <a:ext cx="242905" cy="28128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47B242-E0DE-B7E0-301F-52646F5E0DC6}"/>
              </a:ext>
            </a:extLst>
          </p:cNvPr>
          <p:cNvSpPr txBox="1"/>
          <p:nvPr/>
        </p:nvSpPr>
        <p:spPr>
          <a:xfrm>
            <a:off x="3341917" y="5993446"/>
            <a:ext cx="83736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800" kern="120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This work is adapted from ‘</a:t>
            </a:r>
            <a:r>
              <a:rPr lang="en-GB" sz="800" kern="120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Global burden of 369 diseases and injuries in 204 countries and territories, 1990–2019: a systematic analysis for the Global Burden of Disease Study 2019</a:t>
            </a:r>
            <a:r>
              <a:rPr lang="en-US" sz="800" kern="120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' by GBD 2019 Diseases and Injuries Collaborators, used under CC-BY. This work is licensed under Creative Commons license CC-BY-SA by The Lundbeck Foundation.</a:t>
            </a:r>
            <a:endParaRPr lang="en-GB" sz="80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63109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8832</Words>
  <Application>Microsoft Office PowerPoint</Application>
  <PresentationFormat>Widescreen</PresentationFormat>
  <Paragraphs>1011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(Body)</vt:lpstr>
      <vt:lpstr>Times New Roman</vt:lpstr>
      <vt:lpstr>Neurotorium - PowerPoint-Skabelon - 2022-01-28</vt:lpstr>
      <vt:lpstr>PowerPoint Presentation</vt:lpstr>
      <vt:lpstr>Epidemiology</vt:lpstr>
      <vt:lpstr>Anxiety disorders are highly prevalent worldwide</vt:lpstr>
      <vt:lpstr>Prevalence of mental disorders across Europe</vt:lpstr>
      <vt:lpstr>The age of onset of anxiety disorders</vt:lpstr>
      <vt:lpstr>Prevalence of anxiety disorders in childhood and adolescence</vt:lpstr>
      <vt:lpstr>Prevalence of specific anxiety disorders in adulthood</vt:lpstr>
      <vt:lpstr>Epidemiology of generalized anxiety disorder </vt:lpstr>
      <vt:lpstr>Epidemiology of panic disorder </vt:lpstr>
      <vt:lpstr>Epidemiology of social anxiety disorder</vt:lpstr>
      <vt:lpstr>Comorbidity of anxiety and other mental disorders (I)</vt:lpstr>
      <vt:lpstr>Comorbidity of anxiety and other mental disorders (II)</vt:lpstr>
      <vt:lpstr>Comorbidity of anxiety and depressive disorders</vt:lpstr>
      <vt:lpstr>Is our society facing an increase in anxiety disorders?</vt:lpstr>
      <vt:lpstr>Increases in the prevalence of anxiety disorders (I)</vt:lpstr>
      <vt:lpstr>Increases in the prevalence of anxiety disorders (II)</vt:lpstr>
      <vt:lpstr>Burden</vt:lpstr>
      <vt:lpstr>[Anxiety disorders] are difficult to control, cause significant distress and can last a long time if untreated. Anxiety disorders interfere with daily activities and can impair a person’s family, social and school or working life</vt:lpstr>
      <vt:lpstr>The personal burden of anxiety can be significant and wide-ranging </vt:lpstr>
      <vt:lpstr>Anxiety disorders and risk of mortality</vt:lpstr>
      <vt:lpstr>Anxiety and the risk of subsequent morbidity </vt:lpstr>
      <vt:lpstr>The impact of anxiety disorders on suicide</vt:lpstr>
      <vt:lpstr>Estimating the global burden of disorders</vt:lpstr>
      <vt:lpstr>Impact of anxiety disorders on DALYs</vt:lpstr>
      <vt:lpstr>Comparing the burden of mental disorders across age groups</vt:lpstr>
      <vt:lpstr>Global DALYs by mental disorder, sex and age, 2019</vt:lpstr>
      <vt:lpstr>Leading causes of burden worldwide</vt:lpstr>
      <vt:lpstr>Anxiety associated with disability in various domains</vt:lpstr>
      <vt:lpstr>The economic burden of anxiety disorders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8</cp:revision>
  <dcterms:created xsi:type="dcterms:W3CDTF">2022-12-01T09:25:49Z</dcterms:created>
  <dcterms:modified xsi:type="dcterms:W3CDTF">2025-08-19T11:00:19Z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