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svg" ContentType="image/svg+xml"/>
  <Default Extension="rels" ContentType="application/vnd.openxmlformats-package.relationship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customXml/item2.xml" ContentType="application/xml"/>
  <Override PartName="/customXml/itemProps2.xml" ContentType="application/vnd.openxmlformats-officedocument.customXmlProperties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Masters/slideMaster1.xml" ContentType="application/vnd.openxmlformats-officedocument.presentationml.slideMaster+xml"/>
  <Override PartName="/ppt/authors.xml" ContentType="application/vnd.ms-powerpoint.authors+xml"/>
  <Override PartName="/customXml/item1.xml" ContentType="application/xml"/>
  <Override PartName="/customXml/itemProps1.xml" ContentType="application/vnd.openxmlformats-officedocument.customXmlPropertie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customXml/item3.xml" ContentType="application/xml"/>
  <Override PartName="/customXml/itemProps3.xml" ContentType="application/vnd.openxmlformats-officedocument.customXmlProperties+xml"/>
  <Override PartName="/ppt/viewProps.xml" ContentType="application/vnd.openxmlformats-officedocument.presentationml.viewProps+xml"/>
  <Override PartName="/docProps/custom.xml" ContentType="application/vnd.openxmlformats-officedocument.custom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5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36"/>
  </p:notesMasterIdLst>
  <p:sldIdLst>
    <p:sldId id="3517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F286F46B-D11B-7411-908D-9B4A368D0C37}" name="Chris Edge" initials="CE" userId="S::Chris.Edge@primeglobalpeople.com::9878e1fe-fc43-4c11-846c-29f97c46eb4b" providerId="AD"/>
  <p188:author id="{9E19008F-74F5-A0E3-AC4F-ACDD82F2540E}" name="Penninx, B.W.J.H. (Brenda)" initials="BP" userId="S::b.penninx@amsterdamumc.nl::d5ea70f0-ce35-4b30-ac53-28c3c1a0b362" providerId="AD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809" autoAdjust="0"/>
  </p:normalViewPr>
  <p:slideViewPr>
    <p:cSldViewPr snapToGrid="0">
      <p:cViewPr>
        <p:scale>
          <a:sx n="55" d="100"/>
          <a:sy n="55" d="100"/>
        </p:scale>
        <p:origin x="2112" y="8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796"/>
    </p:cViewPr>
  </p:sorterViewPr>
  <p:notesViewPr>
    <p:cSldViewPr snapToGrid="0">
      <p:cViewPr varScale="1">
        <p:scale>
          <a:sx n="81" d="100"/>
          <a:sy n="81" d="100"/>
        </p:scale>
        <p:origin x="3258" y="96"/>
      </p:cViewPr>
      <p:guideLst/>
    </p:cSldViewPr>
  </p:notes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Id39" /><Relationship Type="http://schemas.openxmlformats.org/officeDocument/2006/relationships/customXml" Target="/customXml/item2.xml" Id="rId2" /><Relationship Type="http://schemas.openxmlformats.org/officeDocument/2006/relationships/slide" Target="/ppt/slides/slide25.xml" Id="rId29" /><Relationship Type="http://schemas.microsoft.com/office/2018/10/relationships/authors" Target="/ppt/authors.xml" Id="rId41" /><Relationship Type="http://schemas.openxmlformats.org/officeDocument/2006/relationships/customXml" Target="/customXml/item1.xml" Id="rId1" /><Relationship Type="http://schemas.openxmlformats.org/officeDocument/2006/relationships/presProps" Target="/ppt/presProps.xml" Id="rId37" /><Relationship Type="http://schemas.openxmlformats.org/officeDocument/2006/relationships/tableStyles" Target="/ppt/tableStyles.xml" Id="rId40" /><Relationship Type="http://schemas.openxmlformats.org/officeDocument/2006/relationships/notesMaster" Target="/ppt/notesMasters/notesMaster1.xml" Id="rId36" /><Relationship Type="http://schemas.openxmlformats.org/officeDocument/2006/relationships/slideMaster" Target="/ppt/slideMasters/slideMaster1.xml" Id="rId4" /><Relationship Type="http://schemas.openxmlformats.org/officeDocument/2006/relationships/customXml" Target="/customXml/item3.xml" Id="rId3" /><Relationship Type="http://schemas.openxmlformats.org/officeDocument/2006/relationships/viewProps" Target="/ppt/viewProps.xml" Id="rId3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Id2" /><Relationship Type="http://schemas.openxmlformats.org/officeDocument/2006/relationships/notesMaster" Target="/ppt/notesMasters/notesMaster1.xml" Id="rId1" /></Relationship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According to a systematic analysis carried out for The Global Burden of Diseases, Injuries and Risk Factors Study, </a:t>
            </a:r>
            <a:r>
              <a:rPr lang="en-US" dirty="0"/>
              <a:t>anxiety disorders were responsible for the second highest burden of all mental health disorders in rankings of disability-adjusted life-years and years lived with disease, across all age groups</a:t>
            </a:r>
            <a:r>
              <a:rPr lang="en-US"/>
              <a:t>.</a:t>
            </a:r>
            <a:r>
              <a:rPr lang="en-US" baseline="30000"/>
              <a:t>1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Reference:</a:t>
            </a:r>
          </a:p>
          <a:p>
            <a:r>
              <a:rPr lang="en-GB"/>
              <a:t>1. </a:t>
            </a:r>
            <a:r>
              <a:rPr lang="en-GB" dirty="0"/>
              <a:t>GBD 2019 Mental Disorders Collaborators. Global, regional, and national burden of 12 mental disorders in 204 countries and territories, 1990–2019: a systematic analysis for the Global Burden of Disease Study 2019. Lancet Psychiatry 2022; 9 (2): 137–150.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868039"/>
      </p:ext>
    </p:extLst>
  </p:cSld>
  <p:clrMapOvr>
    <a:masterClrMapping/>
  </p:clrMapOvr>
</p:notes>
</file>

<file path=ppt/slideLayouts/_rels/slideLayout1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51719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slideLayout" Target="/ppt/slideLayouts/slideLayout16.xml" Id="rId16" /><Relationship Type="http://schemas.openxmlformats.org/officeDocument/2006/relationships/theme" Target="/ppt/theme/theme1.xml" Id="rId37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25.xml.rels>&#65279;<?xml version="1.0" encoding="utf-8"?><Relationships xmlns="http://schemas.openxmlformats.org/package/2006/relationships"><Relationship Type="http://schemas.openxmlformats.org/officeDocument/2006/relationships/notesSlide" Target="/ppt/notesSlides/notesSlide25.xml" Id="rId2" /><Relationship Type="http://schemas.openxmlformats.org/officeDocument/2006/relationships/slideLayout" Target="/ppt/slideLayouts/slideLayout16.xml" Id="rId1" /></Relationships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B6ECD762-D80C-B415-39E2-95A99D7C126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Anxiety disorders – Epidemiology and burden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2766AAF9-AA2C-62BD-2B6C-E91A013CB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Comparing the burden of mental disorders across age groups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0FEBD52-C8DC-9978-65B9-DF6E92098D3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sz="1000"/>
              <a:t>Data shown for mental disorders by all ages and five age groups for both sexes combined, 2019</a:t>
            </a:r>
            <a:endParaRPr lang="en-US"/>
          </a:p>
          <a:p>
            <a:r>
              <a:rPr lang="en-GB"/>
              <a:t>ASD=autism spectrum disorder; DALY=disability-adjusted life year; IDII=idiopathic developmental intellectual disability; SCZ=schizophrenia; YLD=year lived with disability; yrs=years</a:t>
            </a:r>
          </a:p>
          <a:p>
            <a:endParaRPr lang="en-US"/>
          </a:p>
          <a:p>
            <a:r>
              <a:rPr lang="en-US"/>
              <a:t>GBD 2019 Mental Disorders Collaborators. Lancet Psychiatry 2022;9(2):137–150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0C2358A-3F5A-96A9-332F-7F1BFFD8400C}"/>
              </a:ext>
            </a:extLst>
          </p:cNvPr>
          <p:cNvSpPr txBox="1"/>
          <p:nvPr/>
        </p:nvSpPr>
        <p:spPr>
          <a:xfrm>
            <a:off x="539748" y="1282130"/>
            <a:ext cx="53790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>
                <a:solidFill>
                  <a:schemeClr val="accent2">
                    <a:lumMod val="50000"/>
                  </a:schemeClr>
                </a:solidFill>
              </a:rPr>
              <a:t>Rankings of DALY rates </a:t>
            </a:r>
            <a:endParaRPr lang="en-GB" sz="12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0EFA97E-88E8-1784-4A39-A4083E93E2F5}"/>
              </a:ext>
            </a:extLst>
          </p:cNvPr>
          <p:cNvSpPr txBox="1"/>
          <p:nvPr/>
        </p:nvSpPr>
        <p:spPr>
          <a:xfrm>
            <a:off x="6235764" y="1282130"/>
            <a:ext cx="53790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>
                <a:solidFill>
                  <a:schemeClr val="accent2">
                    <a:lumMod val="50000"/>
                  </a:schemeClr>
                </a:solidFill>
              </a:rPr>
              <a:t>Rankings of YLD rates </a:t>
            </a:r>
            <a:endParaRPr lang="en-GB" sz="120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6" name="Content Placeholder 8">
            <a:extLst>
              <a:ext uri="{FF2B5EF4-FFF2-40B4-BE49-F238E27FC236}">
                <a16:creationId xmlns:a16="http://schemas.microsoft.com/office/drawing/2014/main" id="{A480BDE1-D0AB-AAF1-208F-FAFD1FF8B6C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7467837"/>
              </p:ext>
            </p:extLst>
          </p:nvPr>
        </p:nvGraphicFramePr>
        <p:xfrm>
          <a:off x="543071" y="1598759"/>
          <a:ext cx="5400000" cy="4150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0000">
                  <a:extLst>
                    <a:ext uri="{9D8B030D-6E8A-4147-A177-3AD203B41FA5}">
                      <a16:colId xmlns:a16="http://schemas.microsoft.com/office/drawing/2014/main" val="3487562300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3527896671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3672922630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3136554684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3825993794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34187807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200"/>
                        <a:t>All ages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0–14 yrs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15–24 yrs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25–49 yrs 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50–69 yrs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≥70 yrs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972874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13 Depressive disorders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22 Conduct disorder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4 Depressive disorders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6 Depressive disorders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13 Depressive disorders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28 Depressive disorders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612418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/>
                      <a:r>
                        <a:rPr lang="en-GB" sz="1000" b="1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24 Anxiety disorders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 b="1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25 Anxiety disorders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 b="1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7 Anxiety disorders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 b="1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15 Anxiety disorders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 b="1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33 Anxiety disorders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 b="1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43 Anxiety disorders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422485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42 SCZ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/>
                        <a:t>49 IDII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32 Bipolar disorder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22 SCZ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41 SCZ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66 Other mental disorders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659868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64 Other mental disorders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56 ASDs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34 Conduct disorder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36 Other mental disorders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55 Other mental disorders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82 SCZ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545683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67 Bipolar disorder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57 Depressive disorders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42 SCZ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39 Bipolar disorder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62 Bipolar disorder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/>
                        <a:t>94 Bipolar disorders</a:t>
                      </a:r>
                    </a:p>
                    <a:p>
                      <a:pPr algn="l"/>
                      <a:endParaRPr lang="en-GB" sz="10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27979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84 Conduct disorder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/>
                        <a:t>98 Bipolar disorder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/>
                        <a:t>54 IDII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/>
                        <a:t>73 ASDs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/>
                        <a:t>104 ASDs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120 ASDs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55165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90 IDII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125 SCZ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/>
                        <a:t>56 ASDs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/>
                        <a:t>77 IDII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/>
                        <a:t>122 IDII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/>
                        <a:t>132 IDII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961378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92 ASDs</a:t>
                      </a:r>
                    </a:p>
                  </a:txBody>
                  <a:tcPr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127 Other mental disorders</a:t>
                      </a:r>
                    </a:p>
                  </a:txBody>
                  <a:tcPr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/>
                        <a:t>59 Other mental disorders</a:t>
                      </a:r>
                    </a:p>
                  </a:txBody>
                  <a:tcPr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/>
                        <a:t>NA Conduct disorder</a:t>
                      </a:r>
                    </a:p>
                  </a:txBody>
                  <a:tcPr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NA Conduct disorder</a:t>
                      </a:r>
                    </a:p>
                  </a:txBody>
                  <a:tcPr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NA Conduct disorder</a:t>
                      </a:r>
                    </a:p>
                  </a:txBody>
                  <a:tcPr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9783174"/>
                  </a:ext>
                </a:extLst>
              </a:tr>
            </a:tbl>
          </a:graphicData>
        </a:graphic>
      </p:graphicFrame>
      <p:graphicFrame>
        <p:nvGraphicFramePr>
          <p:cNvPr id="17" name="Content Placeholder 8">
            <a:extLst>
              <a:ext uri="{FF2B5EF4-FFF2-40B4-BE49-F238E27FC236}">
                <a16:creationId xmlns:a16="http://schemas.microsoft.com/office/drawing/2014/main" id="{B5FE9B22-E4CF-ADC9-8E98-73D5FD69203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4114920"/>
              </p:ext>
            </p:extLst>
          </p:nvPr>
        </p:nvGraphicFramePr>
        <p:xfrm>
          <a:off x="6382988" y="1609641"/>
          <a:ext cx="5400000" cy="4150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0000">
                  <a:extLst>
                    <a:ext uri="{9D8B030D-6E8A-4147-A177-3AD203B41FA5}">
                      <a16:colId xmlns:a16="http://schemas.microsoft.com/office/drawing/2014/main" val="3487562300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3527896671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3672922630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3136554684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3825993794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34187807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200"/>
                        <a:t>All ages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0–14 yrs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15–24 yrs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25–49 yrs 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50–69 yrs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≥70 yrs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972874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2 Depressive disorders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5 Conduct disorder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2 Depressive disorders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3 Depressive disorders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5 Depressive disorders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11 Depressive disorders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612418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/>
                      <a:r>
                        <a:rPr lang="en-GB" sz="1000" b="1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8 Anxiety disorders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 b="1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8 Anxiety disorders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 b="1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4 Anxiety disorders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 b="1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6 Anxiety disorders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 b="1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16 Anxiety disorders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 b="1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19 Anxiety disorders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422485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20 SCZ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/>
                        <a:t>18 IDII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12 Bipolar disorder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9 SCZ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19 SCZ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27 Other mental disorders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659868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27 Other mental disorders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23 ASDs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13 Conduct disorder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19 Other mental disorders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22 Other mental disorders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36 SCZ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545683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28 Bipolar disorder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24 Depressive disorders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22 SCZ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20 Bipolar disorder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27 Bipolar disorder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/>
                        <a:t>45 Bipolar disorders</a:t>
                      </a:r>
                    </a:p>
                    <a:p>
                      <a:pPr algn="l"/>
                      <a:endParaRPr lang="en-GB" sz="10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27979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38 Conduct disorder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/>
                        <a:t>54 Bipolar disorder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/>
                        <a:t>30 IDII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/>
                        <a:t>42 ASDs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/>
                        <a:t>52 ASDs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63 ASDs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55165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43 IDII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92 SCZ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/>
                        <a:t>32 ASDs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/>
                        <a:t>44 IDII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/>
                        <a:t>64 IDII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/>
                        <a:t>87 IDII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961378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46 ASDs</a:t>
                      </a:r>
                    </a:p>
                  </a:txBody>
                  <a:tcPr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94 Other mental disorders</a:t>
                      </a:r>
                    </a:p>
                  </a:txBody>
                  <a:tcPr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/>
                        <a:t>36 Other mental disorders</a:t>
                      </a:r>
                    </a:p>
                  </a:txBody>
                  <a:tcPr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/>
                        <a:t>NA Conduct disorder</a:t>
                      </a:r>
                    </a:p>
                  </a:txBody>
                  <a:tcPr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NA Conduct disorder</a:t>
                      </a:r>
                    </a:p>
                  </a:txBody>
                  <a:tcPr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/>
                        <a:t>NA Conduct disorder</a:t>
                      </a:r>
                    </a:p>
                  </a:txBody>
                  <a:tcPr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9783174"/>
                  </a:ext>
                </a:extLst>
              </a:tr>
            </a:tbl>
          </a:graphicData>
        </a:graphic>
      </p:graphicFrame>
      <p:sp>
        <p:nvSpPr>
          <p:cNvPr id="18" name="Arrow: Right 17">
            <a:extLst>
              <a:ext uri="{FF2B5EF4-FFF2-40B4-BE49-F238E27FC236}">
                <a16:creationId xmlns:a16="http://schemas.microsoft.com/office/drawing/2014/main" id="{C92D169D-7C9B-9578-F0F4-DFEF6EA88A21}"/>
              </a:ext>
            </a:extLst>
          </p:cNvPr>
          <p:cNvSpPr/>
          <p:nvPr/>
        </p:nvSpPr>
        <p:spPr>
          <a:xfrm>
            <a:off x="302786" y="2573811"/>
            <a:ext cx="242905" cy="281288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1151A072-C235-A6CF-4A38-922FE03F9F13}"/>
              </a:ext>
            </a:extLst>
          </p:cNvPr>
          <p:cNvSpPr/>
          <p:nvPr/>
        </p:nvSpPr>
        <p:spPr>
          <a:xfrm>
            <a:off x="6148410" y="2573807"/>
            <a:ext cx="242905" cy="281288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18BB38-A053-5F62-2F7F-26AA26F544E8}"/>
              </a:ext>
            </a:extLst>
          </p:cNvPr>
          <p:cNvSpPr txBox="1"/>
          <p:nvPr/>
        </p:nvSpPr>
        <p:spPr>
          <a:xfrm>
            <a:off x="501580" y="5740885"/>
            <a:ext cx="1128140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US" sz="800" kern="1200">
                <a:solidFill>
                  <a:srgbClr val="3F1A0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This work is adapted from ‘</a:t>
            </a:r>
            <a:r>
              <a:rPr lang="en-GB" sz="800" kern="1200">
                <a:solidFill>
                  <a:srgbClr val="3F1A0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Global, regional, and national burden of 12 mental disorders in 204 countries and territories, 1990-2019: a systematic analysis for the Global Burden of Disease Study 2019</a:t>
            </a:r>
            <a:r>
              <a:rPr lang="en-US" sz="800" kern="1200">
                <a:solidFill>
                  <a:srgbClr val="3F1A0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' by </a:t>
            </a:r>
            <a:r>
              <a:rPr lang="en-US" sz="800">
                <a:solidFill>
                  <a:srgbClr val="3F1A0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GBD 2019 Mental Disorders Collaborators</a:t>
            </a:r>
            <a:r>
              <a:rPr lang="en-US" sz="800" kern="1200">
                <a:solidFill>
                  <a:srgbClr val="3F1A0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used under CC-BY. This work is licensed under Creative Commons license CC-BY-SA by The Lundbeck Foundation.</a:t>
            </a:r>
            <a:endParaRPr lang="en-GB" sz="80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043791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A2E6415-5C23-4BE2-BA06-097342A4251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8314958-7C4D-4ED9-85EF-B13B9DA035F0}">
  <ds:schemaRefs>
    <ds:schemaRef ds:uri="http://purl.org/dc/elements/1.1/"/>
    <ds:schemaRef ds:uri="http://www.w3.org/XML/1998/namespace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purl.org/dc/dcmitype/"/>
    <ds:schemaRef ds:uri="08562aa6-c0ad-4fb9-8a82-15409d3a28b4"/>
    <ds:schemaRef ds:uri="28627d7c-4416-4bc1-86cf-ca6c3a42a8f2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8832</Words>
  <Application>Microsoft Office PowerPoint</Application>
  <PresentationFormat>Widescreen</PresentationFormat>
  <Paragraphs>1011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Calibri</vt:lpstr>
      <vt:lpstr>Calibri (Body)</vt:lpstr>
      <vt:lpstr>Times New Roman</vt:lpstr>
      <vt:lpstr>Neurotorium - PowerPoint-Skabelon - 2022-01-28</vt:lpstr>
      <vt:lpstr>PowerPoint Presentation</vt:lpstr>
      <vt:lpstr>Epidemiology</vt:lpstr>
      <vt:lpstr>Anxiety disorders are highly prevalent worldwide</vt:lpstr>
      <vt:lpstr>Prevalence of mental disorders across Europe</vt:lpstr>
      <vt:lpstr>The age of onset of anxiety disorders</vt:lpstr>
      <vt:lpstr>Prevalence of anxiety disorders in childhood and adolescence</vt:lpstr>
      <vt:lpstr>Prevalence of specific anxiety disorders in adulthood</vt:lpstr>
      <vt:lpstr>Epidemiology of generalized anxiety disorder </vt:lpstr>
      <vt:lpstr>Epidemiology of panic disorder </vt:lpstr>
      <vt:lpstr>Epidemiology of social anxiety disorder</vt:lpstr>
      <vt:lpstr>Comorbidity of anxiety and other mental disorders (I)</vt:lpstr>
      <vt:lpstr>Comorbidity of anxiety and other mental disorders (II)</vt:lpstr>
      <vt:lpstr>Comorbidity of anxiety and depressive disorders</vt:lpstr>
      <vt:lpstr>Is our society facing an increase in anxiety disorders?</vt:lpstr>
      <vt:lpstr>Increases in the prevalence of anxiety disorders (I)</vt:lpstr>
      <vt:lpstr>Increases in the prevalence of anxiety disorders (II)</vt:lpstr>
      <vt:lpstr>Burden</vt:lpstr>
      <vt:lpstr>[Anxiety disorders] are difficult to control, cause significant distress and can last a long time if untreated. Anxiety disorders interfere with daily activities and can impair a person’s family, social and school or working life</vt:lpstr>
      <vt:lpstr>The personal burden of anxiety can be significant and wide-ranging </vt:lpstr>
      <vt:lpstr>Anxiety disorders and risk of mortality</vt:lpstr>
      <vt:lpstr>Anxiety and the risk of subsequent morbidity </vt:lpstr>
      <vt:lpstr>The impact of anxiety disorders on suicide</vt:lpstr>
      <vt:lpstr>Estimating the global burden of disorders</vt:lpstr>
      <vt:lpstr>Impact of anxiety disorders on DALYs</vt:lpstr>
      <vt:lpstr>Comparing the burden of mental disorders across age groups</vt:lpstr>
      <vt:lpstr>Global DALYs by mental disorder, sex and age, 2019</vt:lpstr>
      <vt:lpstr>Leading causes of burden worldwide</vt:lpstr>
      <vt:lpstr>Anxiety associated with disability in various domains</vt:lpstr>
      <vt:lpstr>The economic burden of anxiety disorders</vt:lpstr>
      <vt:lpstr>Summary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Viktoria-Maria Hvidtfelt Lykke</cp:lastModifiedBy>
  <cp:revision>8</cp:revision>
  <dcterms:created xsi:type="dcterms:W3CDTF">2022-12-01T09:25:49Z</dcterms:created>
  <dcterms:modified xsi:type="dcterms:W3CDTF">2025-08-19T11:00:19Z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