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xlsx" ContentType="application/vnd.openxmlformats-officedocument.spreadsheetml.sheet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slides/slide28.xml" ContentType="application/vnd.openxmlformats-officedocument.presentationml.slide+xml"/>
  <Override PartName="/ppt/charts/chart7.xml" ContentType="application/vnd.openxmlformats-officedocument.drawingml.chart+xml"/>
  <Override PartName="/ppt/charts/colors6.xml" ContentType="application/vnd.ms-office.chartcolorstyle+xml"/>
  <Override PartName="/ppt/charts/style6.xml" ContentType="application/vnd.ms-office.chartstyle+xml"/>
  <Override PartName="/ppt/notesSlides/notesSlide2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51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slide" Target="/ppt/slides/slide28.xml" Id="rId32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charts/_rels/chart7.xml.rels>&#65279;<?xml version="1.0" encoding="utf-8"?><Relationships xmlns="http://schemas.openxmlformats.org/package/2006/relationships"><Relationship Type="http://schemas.openxmlformats.org/officeDocument/2006/relationships/package" Target="/ppt/embeddings/Microsoft_Excel_Worksheet6.xlsx" Id="rId3" /><Relationship Type="http://schemas.microsoft.com/office/2011/relationships/chartColorStyle" Target="/ppt/charts/colors6.xml" Id="rId2" /><Relationship Type="http://schemas.microsoft.com/office/2011/relationships/chartStyle" Target="/ppt/charts/style6.xml" Id="rId1" 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Cognition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Healthy controls (n=647)</c:v>
                </c:pt>
                <c:pt idx="1">
                  <c:v>SAD (n=266)</c:v>
                </c:pt>
                <c:pt idx="2">
                  <c:v>PDA (n=150)</c:v>
                </c:pt>
                <c:pt idx="3">
                  <c:v>PD (n=122)</c:v>
                </c:pt>
                <c:pt idx="4">
                  <c:v>GAD (n=174)</c:v>
                </c:pt>
                <c:pt idx="5">
                  <c:v>Multiple AD (n=467)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15.3</c:v>
                </c:pt>
                <c:pt idx="1">
                  <c:v>32.700000000000003</c:v>
                </c:pt>
                <c:pt idx="2">
                  <c:v>26.3</c:v>
                </c:pt>
                <c:pt idx="3">
                  <c:v>22.1</c:v>
                </c:pt>
                <c:pt idx="4">
                  <c:v>27.2</c:v>
                </c:pt>
                <c:pt idx="5">
                  <c:v>33.700000000000003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8C-4061-A037-22D5374E76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Mobility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Healthy controls (n=647)</c:v>
                </c:pt>
                <c:pt idx="1">
                  <c:v>SAD (n=266)</c:v>
                </c:pt>
                <c:pt idx="2">
                  <c:v>PDA (n=150)</c:v>
                </c:pt>
                <c:pt idx="3">
                  <c:v>PD (n=122)</c:v>
                </c:pt>
                <c:pt idx="4">
                  <c:v>GAD (n=174)</c:v>
                </c:pt>
                <c:pt idx="5">
                  <c:v>Multiple AD (n=467)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10.199999999999999</c:v>
                </c:pt>
                <c:pt idx="1">
                  <c:v>15.6</c:v>
                </c:pt>
                <c:pt idx="2">
                  <c:v>14.1</c:v>
                </c:pt>
                <c:pt idx="3">
                  <c:v>12.1</c:v>
                </c:pt>
                <c:pt idx="4">
                  <c:v>15.1</c:v>
                </c:pt>
                <c:pt idx="5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8C-4061-A037-22D5374E76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Selfcare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Healthy controls (n=647)</c:v>
                </c:pt>
                <c:pt idx="1">
                  <c:v>SAD (n=266)</c:v>
                </c:pt>
                <c:pt idx="2">
                  <c:v>PDA (n=150)</c:v>
                </c:pt>
                <c:pt idx="3">
                  <c:v>PD (n=122)</c:v>
                </c:pt>
                <c:pt idx="4">
                  <c:v>GAD (n=174)</c:v>
                </c:pt>
                <c:pt idx="5">
                  <c:v>Multiple AD (n=467)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6.7</c:v>
                </c:pt>
                <c:pt idx="1">
                  <c:v>12.3</c:v>
                </c:pt>
                <c:pt idx="2">
                  <c:v>11.7</c:v>
                </c:pt>
                <c:pt idx="3">
                  <c:v>9.5</c:v>
                </c:pt>
                <c:pt idx="4">
                  <c:v>12.8</c:v>
                </c:pt>
                <c:pt idx="5">
                  <c:v>16.399999999999999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8C-4061-A037-22D5374E76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Social interaction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Healthy controls (n=647)</c:v>
                </c:pt>
                <c:pt idx="1">
                  <c:v>SAD (n=266)</c:v>
                </c:pt>
                <c:pt idx="2">
                  <c:v>PDA (n=150)</c:v>
                </c:pt>
                <c:pt idx="3">
                  <c:v>PD (n=122)</c:v>
                </c:pt>
                <c:pt idx="4">
                  <c:v>GAD (n=174)</c:v>
                </c:pt>
                <c:pt idx="5">
                  <c:v>Multiple AD (n=467)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15.7</c:v>
                </c:pt>
                <c:pt idx="1">
                  <c:v>39.9</c:v>
                </c:pt>
                <c:pt idx="2">
                  <c:v>24</c:v>
                </c:pt>
                <c:pt idx="3">
                  <c:v>22.5</c:v>
                </c:pt>
                <c:pt idx="4">
                  <c:v>30.8</c:v>
                </c:pt>
                <c:pt idx="5">
                  <c:v>38.6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8C-4061-A037-22D5374E76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Life activities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Healthy controls (n=647)</c:v>
                </c:pt>
                <c:pt idx="1">
                  <c:v>SAD (n=266)</c:v>
                </c:pt>
                <c:pt idx="2">
                  <c:v>PDA (n=150)</c:v>
                </c:pt>
                <c:pt idx="3">
                  <c:v>PD (n=122)</c:v>
                </c:pt>
                <c:pt idx="4">
                  <c:v>GAD (n=174)</c:v>
                </c:pt>
                <c:pt idx="5">
                  <c:v>Multiple AD (n=467)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26.8</c:v>
                </c:pt>
                <c:pt idx="1">
                  <c:v>51.4</c:v>
                </c:pt>
                <c:pt idx="2">
                  <c:v>36.700000000000003</c:v>
                </c:pt>
                <c:pt idx="3">
                  <c:v>37.1</c:v>
                </c:pt>
                <c:pt idx="4">
                  <c:v>51.9</c:v>
                </c:pt>
                <c:pt idx="5">
                  <c:v>50.8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8C-4061-A037-22D5374E76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Participation</c:v>
                </c:pt>
              </c:strCache>
            </c:strRef>
          </c:tx>
          <c:spPr>
            <a:solidFill>
              <a:schemeClr val="accent6">
                <a:lumMod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Healthy controls (n=647)</c:v>
                </c:pt>
                <c:pt idx="1">
                  <c:v>SAD (n=266)</c:v>
                </c:pt>
                <c:pt idx="2">
                  <c:v>PDA (n=150)</c:v>
                </c:pt>
                <c:pt idx="3">
                  <c:v>PD (n=122)</c:v>
                </c:pt>
                <c:pt idx="4">
                  <c:v>GAD (n=174)</c:v>
                </c:pt>
                <c:pt idx="5">
                  <c:v>Multiple AD (n=467)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14.3</c:v>
                </c:pt>
                <c:pt idx="1">
                  <c:v>28.5</c:v>
                </c:pt>
                <c:pt idx="2">
                  <c:v>30</c:v>
                </c:pt>
                <c:pt idx="3">
                  <c:v>24.9</c:v>
                </c:pt>
                <c:pt idx="4">
                  <c:v>30.2</c:v>
                </c:pt>
                <c:pt idx="5">
                  <c:v>36.5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8C-4061-A037-22D5374E7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7553695"/>
        <c:axId val="967554175"/>
      </c:barChart>
      <c:catAx>
        <c:axId val="96755369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rgbClr val="3F1A0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554175"/>
        <c:crosses val="autoZero"/>
        <c:auto val="1"/>
        <c:lblAlgn val="ctr"/>
        <c:lblOffset val="100"/>
        <c:noMultiLvlLbl val="0"/>
      </c:catAx>
      <c:valAx>
        <c:axId val="96755417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3F1A0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b="1">
                    <a:solidFill>
                      <a:srgbClr val="3F1A01"/>
                    </a:solidFill>
                  </a:rPr>
                  <a:t>WHODAS-II score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rgbClr val="3F1A0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rgbClr val="3F1A0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553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3F1A0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Id2" /><Relationship Type="http://schemas.openxmlformats.org/officeDocument/2006/relationships/notesMaster" Target="/ppt/notesMasters/notesMaster1.xml" Id="rId1" /></Relationship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Compared with health controls, people with anxiety disorders experience impairment in various functional domains.</a:t>
            </a:r>
            <a:r>
              <a:rPr lang="en-GB" baseline="30000"/>
              <a:t>1</a:t>
            </a:r>
            <a:r>
              <a:rPr lang="en-GB"/>
              <a:t> Disability was the highest for people with multiple anxiety disorders and for people with social anxiety disorder, particularly in the cognition, social interaction, life activities and participation domains.</a:t>
            </a:r>
            <a:r>
              <a:rPr lang="en-GB" baseline="30000"/>
              <a:t>1</a:t>
            </a:r>
            <a:endParaRPr lang="en-GB"/>
          </a:p>
          <a:p>
            <a:endParaRPr lang="en-GB"/>
          </a:p>
          <a:p>
            <a:r>
              <a:rPr lang="en-GB"/>
              <a:t>Reference:</a:t>
            </a:r>
          </a:p>
          <a:p>
            <a:r>
              <a:rPr lang="en-GB"/>
              <a:t>1. Hendriks SM, Spijker J, Licht CM, et al. Disability in anxiety disorders. J Affect </a:t>
            </a:r>
            <a:r>
              <a:rPr lang="en-GB" err="1"/>
              <a:t>Disord</a:t>
            </a:r>
            <a:r>
              <a:rPr lang="en-GB"/>
              <a:t> 2014; 166: 227–233.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72828"/>
      </p:ext>
    </p:extLst>
  </p:cSld>
  <p:clrMapOvr>
    <a:masterClrMapping/>
  </p:clrMapOvr>
</p:note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8.xml.rels>&#65279;<?xml version="1.0" encoding="utf-8"?><Relationships xmlns="http://schemas.openxmlformats.org/package/2006/relationships"><Relationship Type="http://schemas.openxmlformats.org/officeDocument/2006/relationships/chart" Target="/ppt/charts/chart7.xml" Id="rId3" /><Relationship Type="http://schemas.openxmlformats.org/officeDocument/2006/relationships/notesSlide" Target="/ppt/notesSlides/notesSlide28.xml" Id="rId2" /><Relationship Type="http://schemas.openxmlformats.org/officeDocument/2006/relationships/slideLayout" Target="/ppt/slideLayouts/slideLayout11.xml" Id="rId1" /></Relationships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17C63-F3EE-4B0C-DCB5-5B2C31D2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285DD-9EDA-CF53-0A67-292CAF4804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Epidemiology and burden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534CA-DB2D-0366-363F-CAADED4D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Anxiety associated with disability in various domains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C5D3528-ACE7-9DE8-9103-7984C0A41BF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/>
              <a:t>This analysis of the link between anxiety and disability used data from the NESDA study, including 1,826 people</a:t>
            </a:r>
          </a:p>
          <a:p>
            <a:r>
              <a:rPr lang="en-GB"/>
              <a:t>All anxiety disorders were associated with </a:t>
            </a:r>
            <a:r>
              <a:rPr kumimoji="0" lang="en-GB" sz="1600" b="0" i="0" u="none" strike="noStrike" kern="1200" cap="none" spc="0" normalizeH="0" baseline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disabilities in cognition, mobility, selfcare, social interaction, life activities, and participation</a:t>
            </a:r>
            <a:endParaRPr kumimoji="0" lang="en-GB" sz="1600" b="0" i="0" u="none" strike="noStrike" kern="1200" cap="none" spc="0" normalizeH="0" baseline="3000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r>
              <a:rPr lang="en-GB"/>
              <a:t>The </a:t>
            </a:r>
            <a:r>
              <a:rPr lang="en-US"/>
              <a:t>disability was higher when multiple anxiety disorders are present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A6188-C6E4-A750-DF66-C1CD88BFC0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AD=anxiety disorders; GAD=generalized anxiety disorder; NESDA=Netherlands Study of Depression and Anxiety; PD=panic disorder; PDA=panic disorder with agoraphobia; </a:t>
            </a:r>
            <a:br>
              <a:rPr lang="en-US"/>
            </a:br>
            <a:r>
              <a:rPr lang="en-US"/>
              <a:t>SAD=social anxiety disorder; </a:t>
            </a:r>
            <a:r>
              <a:rPr lang="en-GB"/>
              <a:t>WHODAS-II=WHO Disability Assessment Schedule 2.0</a:t>
            </a:r>
          </a:p>
          <a:p>
            <a:endParaRPr lang="en-GB"/>
          </a:p>
          <a:p>
            <a:r>
              <a:rPr lang="en-GB"/>
              <a:t>Hendriks et al. J Affect </a:t>
            </a:r>
            <a:r>
              <a:rPr lang="en-GB" err="1"/>
              <a:t>Disord</a:t>
            </a:r>
            <a:r>
              <a:rPr lang="en-GB"/>
              <a:t> 2014;166:227–233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5EC124C-D1F4-A6B4-2454-824B795A6C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4539140"/>
              </p:ext>
            </p:extLst>
          </p:nvPr>
        </p:nvGraphicFramePr>
        <p:xfrm>
          <a:off x="3114675" y="1284514"/>
          <a:ext cx="8424182" cy="4853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744556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