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customXml/item2.xml" ContentType="application/xml"/>
  <Override PartName="/customXml/itemProps2.xml" ContentType="application/vnd.openxmlformats-officedocument.customXmlProperties+xml"/>
  <Override PartName="/ppt/authors.xml" ContentType="application/vnd.ms-powerpoint.authors+xml"/>
  <Override PartName="/customXml/item1.xml" ContentType="application/xml"/>
  <Override PartName="/customXml/itemProps1.xml" ContentType="application/vnd.openxmlformats-officedocument.customXmlPropertie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6"/>
  </p:notesMasterIdLst>
  <p:sldIdLst>
    <p:sldId id="35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1E0107-7C68-ED14-E573-00ADCEA39311}" name="Penny Staton" initials="PS" userId="S::Penny.Staton@primeglobalpeople.com::b149baaa-0269-4f47-ac73-76ce41ebbc06" providerId="AD"/>
  <p188:author id="{F286F46B-D11B-7411-908D-9B4A368D0C37}" name="Chris Edge" initials="CE" userId="S::Chris.Edge@primeglobalpeople.com::9878e1fe-fc43-4c11-846c-29f97c46eb4b" providerId="AD"/>
  <p188:author id="{9E19008F-74F5-A0E3-AC4F-ACDD82F2540E}" name="Penninx, B.W.J.H. (Brenda)" initials="BP" userId="S::b.penninx@amsterdamumc.nl::d5ea70f0-ce35-4b30-ac53-28c3c1a0b362" providerId="AD"/>
  <p188:author id="{62E723AE-9468-6AF4-9FB1-9993C575DEE3}" name="Rachel Jagger" initials="RJ" userId="Rachel Jagger" providerId="None"/>
  <p188:author id="{548E33BE-41FD-592C-5C8D-31BD765ADCA9}" name="Cambridge" initials="CB" userId="Cambridge" providerId="None"/>
  <p188:author id="{5ACDF9C1-C97A-4004-6B13-08511EB5CE41}" name="Rachel Jagger" initials="RJ" userId="S::Rachel.Jagger@primeglobalpeople.com::cf4acb15-657a-45e0-bad4-d602a69c19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D9D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09" autoAdjust="0"/>
  </p:normalViewPr>
  <p:slideViewPr>
    <p:cSldViewPr snapToGrid="0">
      <p:cViewPr>
        <p:scale>
          <a:sx n="55" d="100"/>
          <a:sy n="55" d="100"/>
        </p:scale>
        <p:origin x="211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notesViewPr>
    <p:cSldViewPr snapToGrid="0">
      <p:cViewPr varScale="1">
        <p:scale>
          <a:sx n="81" d="100"/>
          <a:sy n="81" d="100"/>
        </p:scale>
        <p:origin x="3258" y="96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Id39" /><Relationship Type="http://schemas.openxmlformats.org/officeDocument/2006/relationships/customXml" Target="/customXml/item2.xml" Id="rId2" /><Relationship Type="http://schemas.microsoft.com/office/2018/10/relationships/authors" Target="/ppt/authors.xml" Id="rId41" /><Relationship Type="http://schemas.openxmlformats.org/officeDocument/2006/relationships/customXml" Target="/customXml/item1.xml" Id="rId1" /><Relationship Type="http://schemas.openxmlformats.org/officeDocument/2006/relationships/presProps" Target="/ppt/presProps.xml" Id="rId37" /><Relationship Type="http://schemas.openxmlformats.org/officeDocument/2006/relationships/tableStyles" Target="/ppt/tableStyles.xml" Id="rId40" /><Relationship Type="http://schemas.openxmlformats.org/officeDocument/2006/relationships/notesMaster" Target="/ppt/notesMasters/notesMaster1.xml" Id="rId36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4.xml" Id="rId8" /><Relationship Type="http://schemas.openxmlformats.org/officeDocument/2006/relationships/customXml" Target="/customXml/item3.xml" Id="rId3" /><Relationship Type="http://schemas.openxmlformats.org/officeDocument/2006/relationships/viewProps" Target="/ppt/viewProps.xml" Id="rId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3A0FB-6C74-48BA-B76F-76E3220A53F2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21F48-A6A6-4C52-B94D-420AADA25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360"/>
      </a:spcBef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Id2" /><Relationship Type="http://schemas.openxmlformats.org/officeDocument/2006/relationships/notesMaster" Target="/ppt/notesMasters/notesMaster1.xml" Id="rId1" /></Relationship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37C2873-EBE5-CF42-9E30-7832FC02D1D9}" type="slidenum">
              <a:rPr lang="en-US" noProof="0" smtClean="0"/>
              <a:pPr lvl="0"/>
              <a:t>4</a:t>
            </a:fld>
            <a:endParaRPr lang="en-US" noProof="0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C9C59BC8-F0C6-CEF8-BC0F-E05A79404C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4D411068-4774-0ADE-1765-D3A96FC59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The prevalence of most mental disorders is approximately 2–3 times higher in women than in men, except for substance use disorders, which are approximately 3 times more common in men than in women, and psychotic disorders.</a:t>
            </a:r>
            <a:r>
              <a:rPr lang="en-GB" baseline="30000"/>
              <a:t>1</a:t>
            </a:r>
            <a:r>
              <a:rPr lang="en-GB"/>
              <a:t> </a:t>
            </a:r>
          </a:p>
          <a:p>
            <a:r>
              <a:rPr lang="en-GB"/>
              <a:t>Anxiety disorders have the highest 1-year prevalence among all mental disorders (14%), affecting almost 70 million people in Europe across all age groups; the most prevalent anxiety disorders include specific phobias (6.4%), social anxiety disorder (2.3%) and agoraphobia (2.0%).</a:t>
            </a:r>
            <a:r>
              <a:rPr lang="en-GB" baseline="30000"/>
              <a:t>1</a:t>
            </a:r>
            <a:r>
              <a:rPr lang="en-GB"/>
              <a:t> The prevalence rates of individual disorders differ by age groups: for example, prevalence rates for generalized anxiety disorder are much higher among people aged over 65 years (3.4%) than in people aged 65 years and under (1.7%), and PTSD rates decline with age (14–34 years: 2.9%, 35–65 years: 1.3%, 65+: 1.1%).</a:t>
            </a:r>
            <a:r>
              <a:rPr lang="en-GB" baseline="30000"/>
              <a:t>1</a:t>
            </a:r>
            <a:r>
              <a:rPr lang="en-GB"/>
              <a:t> </a:t>
            </a:r>
          </a:p>
          <a:p>
            <a:endParaRPr lang="en-GB"/>
          </a:p>
          <a:p>
            <a:r>
              <a:rPr lang="en-GB"/>
              <a:t>Reference:</a:t>
            </a:r>
          </a:p>
          <a:p>
            <a:r>
              <a:rPr lang="en-GB"/>
              <a:t>1. Wittchen HU, Jacobi F, Rehm J, et al. The size and burden of mental disorders and other disorders of the brain in Europe 2010. </a:t>
            </a:r>
            <a:r>
              <a:rPr lang="en-GB" err="1"/>
              <a:t>Eur</a:t>
            </a:r>
            <a:r>
              <a:rPr lang="en-GB"/>
              <a:t> </a:t>
            </a:r>
            <a:r>
              <a:rPr lang="en-GB" err="1"/>
              <a:t>Neuropsychopharmacol</a:t>
            </a:r>
            <a:r>
              <a:rPr lang="en-GB"/>
              <a:t> 2011; 21 (9): 655–679.</a:t>
            </a:r>
          </a:p>
        </p:txBody>
      </p:sp>
    </p:spTree>
    <p:extLst>
      <p:ext uri="{BB962C8B-B14F-4D97-AF65-F5344CB8AC3E}">
        <p14:creationId xmlns:p14="http://schemas.microsoft.com/office/powerpoint/2010/main" val="2303305309"/>
      </p:ext>
    </p:extLst>
  </p:cSld>
  <p:clrMapOvr>
    <a:masterClrMapping/>
  </p:clrMapOvr>
</p:note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274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svg" Id="rId39" /><Relationship Type="http://schemas.openxmlformats.org/officeDocument/2006/relationships/image" Target="/ppt/media/image1.png" Id="rId38" /><Relationship Type="http://schemas.openxmlformats.org/officeDocument/2006/relationships/theme" Target="/ppt/theme/theme1.xml" Id="rId37" /><Relationship Type="http://schemas.openxmlformats.org/officeDocument/2006/relationships/slideLayout" Target="/ppt/slideLayouts/slideLayout10.xml" Id="rId10" /></Relationships>
</file>

<file path=ppt/slideMasters/slideMaster1.xml><?xml version="1.0" encoding="utf-8"?>
<p:sldMaster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5181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16.png" Id="rId3" /><Relationship Type="http://schemas.openxmlformats.org/officeDocument/2006/relationships/notesSlide" Target="/ppt/notesSlides/notesSlide4.xml" Id="rId2" /><Relationship Type="http://schemas.openxmlformats.org/officeDocument/2006/relationships/slideLayout" Target="/ppt/slideLayouts/slideLayout10.xml" Id="rId1" /><Relationship Type="http://schemas.openxmlformats.org/officeDocument/2006/relationships/image" Target="/ppt/media/image17.svg" Id="rId4" /></Relationships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370CDF3-2190-069A-E2E6-5D62F2F29D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Anxiety disorders – Epidemiology and burden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Prevalence of mental disorders across Europe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B1591-1952-4DE6-B4CD-BAEC746E6E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Prevalence best estimate, conducted in EU-27 countries, plus Iceland, Norway and Switzerland</a:t>
            </a:r>
          </a:p>
          <a:p>
            <a:endParaRPr lang="en-US"/>
          </a:p>
          <a:p>
            <a:r>
              <a:rPr lang="en-US"/>
              <a:t>ADHD=attention–deficit/hyperactivity disorder; OCD=obsessive–compulsive disorder; PTSD=posttraumatic stress disorder</a:t>
            </a:r>
          </a:p>
          <a:p>
            <a:endParaRPr lang="en-US"/>
          </a:p>
          <a:p>
            <a:r>
              <a:rPr lang="en-US"/>
              <a:t>Wittchen et al. </a:t>
            </a:r>
            <a:r>
              <a:rPr lang="en-US" err="1"/>
              <a:t>Eur</a:t>
            </a:r>
            <a:r>
              <a:rPr lang="en-US"/>
              <a:t> </a:t>
            </a:r>
            <a:r>
              <a:rPr lang="en-US" err="1"/>
              <a:t>Neuropsychopharmacol</a:t>
            </a:r>
            <a:r>
              <a:rPr lang="en-US"/>
              <a:t> 2011;21(9):655–679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749" y="1426402"/>
            <a:ext cx="82661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Estimated 1-year prevalence of mental disorders in Europe in 2011</a:t>
            </a:r>
          </a:p>
        </p:txBody>
      </p:sp>
      <p:pic>
        <p:nvPicPr>
          <p:cNvPr id="19" name="Graphic 18" descr="Europe with solid fill">
            <a:extLst>
              <a:ext uri="{FF2B5EF4-FFF2-40B4-BE49-F238E27FC236}">
                <a16:creationId xmlns:a16="http://schemas.microsoft.com/office/drawing/2014/main" id="{15DC7B36-ED55-CEC7-4B1C-87242DF5A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0498" y="3321788"/>
            <a:ext cx="3111502" cy="3111502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7309DCD6-765A-0C68-31D4-61C1A16A7F43}"/>
              </a:ext>
            </a:extLst>
          </p:cNvPr>
          <p:cNvSpPr/>
          <p:nvPr/>
        </p:nvSpPr>
        <p:spPr>
          <a:xfrm>
            <a:off x="1066800" y="2124460"/>
            <a:ext cx="180000" cy="18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674A8F0-7857-EBE1-02E7-ABFCED457495}"/>
              </a:ext>
            </a:extLst>
          </p:cNvPr>
          <p:cNvSpPr/>
          <p:nvPr/>
        </p:nvSpPr>
        <p:spPr>
          <a:xfrm>
            <a:off x="2306699" y="2516187"/>
            <a:ext cx="270000" cy="27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EE3BCE5-9CA5-3CC3-B63C-B0C23D3445C6}"/>
              </a:ext>
            </a:extLst>
          </p:cNvPr>
          <p:cNvSpPr/>
          <p:nvPr/>
        </p:nvSpPr>
        <p:spPr>
          <a:xfrm>
            <a:off x="6426200" y="3124466"/>
            <a:ext cx="2520000" cy="252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14%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2FFA572-EE34-FA93-69F6-65939D5EDA25}"/>
              </a:ext>
            </a:extLst>
          </p:cNvPr>
          <p:cNvSpPr/>
          <p:nvPr/>
        </p:nvSpPr>
        <p:spPr>
          <a:xfrm>
            <a:off x="4870583" y="3003833"/>
            <a:ext cx="1260000" cy="126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~7%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EBF22CA-0C02-0DBA-6C43-4C00EFD1CB80}"/>
              </a:ext>
            </a:extLst>
          </p:cNvPr>
          <p:cNvSpPr/>
          <p:nvPr/>
        </p:nvSpPr>
        <p:spPr>
          <a:xfrm>
            <a:off x="3622947" y="2782512"/>
            <a:ext cx="720000" cy="720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A22992-CDD0-318D-1BF6-B9172EA5AF07}"/>
              </a:ext>
            </a:extLst>
          </p:cNvPr>
          <p:cNvSpPr txBox="1"/>
          <p:nvPr/>
        </p:nvSpPr>
        <p:spPr>
          <a:xfrm>
            <a:off x="3084395" y="3558042"/>
            <a:ext cx="17323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3F1A01"/>
                </a:solidFill>
              </a:rPr>
              <a:t>Conduct disorder</a:t>
            </a:r>
          </a:p>
          <a:p>
            <a:pPr algn="ctr"/>
            <a:r>
              <a:rPr lang="en-GB" sz="1200">
                <a:solidFill>
                  <a:srgbClr val="3F1A01"/>
                </a:solidFill>
              </a:rPr>
              <a:t>Alcohol dependence</a:t>
            </a:r>
          </a:p>
          <a:p>
            <a:pPr algn="ctr"/>
            <a:r>
              <a:rPr lang="en-GB" sz="1200">
                <a:solidFill>
                  <a:srgbClr val="3F1A01"/>
                </a:solidFill>
              </a:rPr>
              <a:t>Somatoform disorders</a:t>
            </a:r>
          </a:p>
          <a:p>
            <a:pPr algn="ctr"/>
            <a:r>
              <a:rPr lang="en-GB" sz="1200">
                <a:solidFill>
                  <a:srgbClr val="3F1A01"/>
                </a:solidFill>
              </a:rPr>
              <a:t>ADHD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74F1F8-CC7D-DFBB-807F-B9EF6D80C785}"/>
              </a:ext>
            </a:extLst>
          </p:cNvPr>
          <p:cNvSpPr txBox="1"/>
          <p:nvPr/>
        </p:nvSpPr>
        <p:spPr>
          <a:xfrm>
            <a:off x="1583140" y="2890504"/>
            <a:ext cx="17313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3F1A01"/>
                </a:solidFill>
              </a:rPr>
              <a:t>Mental retardation</a:t>
            </a:r>
          </a:p>
          <a:p>
            <a:pPr algn="ctr"/>
            <a:r>
              <a:rPr lang="en-GB" sz="1200">
                <a:solidFill>
                  <a:srgbClr val="3F1A01"/>
                </a:solidFill>
              </a:rPr>
              <a:t>Cannabis dependence</a:t>
            </a:r>
          </a:p>
          <a:p>
            <a:pPr algn="ctr"/>
            <a:r>
              <a:rPr lang="en-GB" sz="1200">
                <a:solidFill>
                  <a:srgbClr val="3F1A01"/>
                </a:solidFill>
              </a:rPr>
              <a:t>Psychotic disorders</a:t>
            </a:r>
          </a:p>
          <a:p>
            <a:pPr algn="ctr"/>
            <a:r>
              <a:rPr lang="en-GB" sz="1200">
                <a:solidFill>
                  <a:srgbClr val="3F1A01"/>
                </a:solidFill>
              </a:rPr>
              <a:t>Personality disorders</a:t>
            </a:r>
          </a:p>
          <a:p>
            <a:pPr algn="ctr"/>
            <a:r>
              <a:rPr lang="en-GB" sz="1200">
                <a:solidFill>
                  <a:srgbClr val="3F1A01"/>
                </a:solidFill>
              </a:rPr>
              <a:t>PTSD</a:t>
            </a:r>
            <a:endParaRPr lang="en-GB" sz="12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31BDDA-2744-6366-445C-FD548041793D}"/>
              </a:ext>
            </a:extLst>
          </p:cNvPr>
          <p:cNvSpPr txBox="1"/>
          <p:nvPr/>
        </p:nvSpPr>
        <p:spPr>
          <a:xfrm>
            <a:off x="-95534" y="2449350"/>
            <a:ext cx="2349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3F1A01"/>
                </a:solidFill>
              </a:rPr>
              <a:t>Opioid dependence</a:t>
            </a:r>
          </a:p>
          <a:p>
            <a:pPr algn="ctr"/>
            <a:r>
              <a:rPr lang="en-GB" sz="1200">
                <a:solidFill>
                  <a:srgbClr val="3F1A01"/>
                </a:solidFill>
              </a:rPr>
              <a:t>OCD</a:t>
            </a:r>
          </a:p>
          <a:p>
            <a:pPr algn="ctr"/>
            <a:r>
              <a:rPr lang="en-GB" sz="1200">
                <a:solidFill>
                  <a:srgbClr val="3F1A01"/>
                </a:solidFill>
              </a:rPr>
              <a:t>Bipolar disorder</a:t>
            </a:r>
            <a:br>
              <a:rPr lang="en-GB" sz="1200">
                <a:solidFill>
                  <a:srgbClr val="3F1A01"/>
                </a:solidFill>
              </a:rPr>
            </a:br>
            <a:r>
              <a:rPr lang="en-GB" sz="1200">
                <a:solidFill>
                  <a:srgbClr val="3F1A01"/>
                </a:solidFill>
              </a:rPr>
              <a:t>Eating disorder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2883E69-E5DD-0ECD-6168-1EF9B457FCD7}"/>
              </a:ext>
            </a:extLst>
          </p:cNvPr>
          <p:cNvSpPr txBox="1"/>
          <p:nvPr/>
        </p:nvSpPr>
        <p:spPr>
          <a:xfrm>
            <a:off x="3604686" y="2947966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3–5%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9A8CC9F-4674-BDBE-0E1A-92921529437A}"/>
              </a:ext>
            </a:extLst>
          </p:cNvPr>
          <p:cNvSpPr txBox="1"/>
          <p:nvPr/>
        </p:nvSpPr>
        <p:spPr>
          <a:xfrm>
            <a:off x="2082446" y="2159881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1–2%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1BF8AF-C5A1-D450-4303-85388327176B}"/>
              </a:ext>
            </a:extLst>
          </p:cNvPr>
          <p:cNvSpPr txBox="1"/>
          <p:nvPr/>
        </p:nvSpPr>
        <p:spPr>
          <a:xfrm>
            <a:off x="821698" y="177774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&lt;1%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6EF71DE-EBB1-4D60-7012-B2EF9965D262}"/>
              </a:ext>
            </a:extLst>
          </p:cNvPr>
          <p:cNvSpPr txBox="1"/>
          <p:nvPr/>
        </p:nvSpPr>
        <p:spPr>
          <a:xfrm>
            <a:off x="4735774" y="4257680"/>
            <a:ext cx="14603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3F1A01"/>
                </a:solidFill>
              </a:rPr>
              <a:t>Major depression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F26CC9C-1CAD-B297-E8A1-64D355BD26D2}"/>
              </a:ext>
            </a:extLst>
          </p:cNvPr>
          <p:cNvSpPr txBox="1"/>
          <p:nvPr/>
        </p:nvSpPr>
        <p:spPr>
          <a:xfrm>
            <a:off x="6619163" y="5665679"/>
            <a:ext cx="20801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>
                <a:solidFill>
                  <a:schemeClr val="accent5">
                    <a:lumMod val="75000"/>
                  </a:schemeClr>
                </a:solidFill>
              </a:rPr>
              <a:t>Anxiety disorders</a:t>
            </a:r>
          </a:p>
        </p:txBody>
      </p:sp>
    </p:spTree>
    <p:extLst>
      <p:ext uri="{BB962C8B-B14F-4D97-AF65-F5344CB8AC3E}">
        <p14:creationId xmlns:p14="http://schemas.microsoft.com/office/powerpoint/2010/main" val="1308992064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f3e46bd671af22874b8b36d04e1c77ea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9f69a753dd815c958e9a0d3771e06274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Props1.xml><?xml version="1.0" encoding="utf-8"?>
<ds:datastoreItem xmlns:ds="http://schemas.openxmlformats.org/officeDocument/2006/customXml" ds:itemID="{9C3B7EC8-E46A-4FD9-B411-E54A9E8725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E6415-5C23-4BE2-BA06-097342A42516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8314958-7C4D-4ED9-85EF-B13B9DA035F0}">
  <ds:schemaRefs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08562aa6-c0ad-4fb9-8a82-15409d3a28b4"/>
    <ds:schemaRef ds:uri="28627d7c-4416-4bc1-86cf-ca6c3a42a8f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8832</Words>
  <Application>Microsoft Office PowerPoint</Application>
  <PresentationFormat>Widescreen</PresentationFormat>
  <Paragraphs>1011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(Body)</vt:lpstr>
      <vt:lpstr>Times New Roman</vt:lpstr>
      <vt:lpstr>Neurotorium - PowerPoint-Skabelon - 2022-01-28</vt:lpstr>
      <vt:lpstr>PowerPoint Presentation</vt:lpstr>
      <vt:lpstr>Epidemiology</vt:lpstr>
      <vt:lpstr>Anxiety disorders are highly prevalent worldwide</vt:lpstr>
      <vt:lpstr>Prevalence of mental disorders across Europe</vt:lpstr>
      <vt:lpstr>The age of onset of anxiety disorders</vt:lpstr>
      <vt:lpstr>Prevalence of anxiety disorders in childhood and adolescence</vt:lpstr>
      <vt:lpstr>Prevalence of specific anxiety disorders in adulthood</vt:lpstr>
      <vt:lpstr>Epidemiology of generalized anxiety disorder </vt:lpstr>
      <vt:lpstr>Epidemiology of panic disorder </vt:lpstr>
      <vt:lpstr>Epidemiology of social anxiety disorder</vt:lpstr>
      <vt:lpstr>Comorbidity of anxiety and other mental disorders (I)</vt:lpstr>
      <vt:lpstr>Comorbidity of anxiety and other mental disorders (II)</vt:lpstr>
      <vt:lpstr>Comorbidity of anxiety and depressive disorders</vt:lpstr>
      <vt:lpstr>Is our society facing an increase in anxiety disorders?</vt:lpstr>
      <vt:lpstr>Increases in the prevalence of anxiety disorders (I)</vt:lpstr>
      <vt:lpstr>Increases in the prevalence of anxiety disorders (II)</vt:lpstr>
      <vt:lpstr>Burden</vt:lpstr>
      <vt:lpstr>[Anxiety disorders] are difficult to control, cause significant distress and can last a long time if untreated. Anxiety disorders interfere with daily activities and can impair a person’s family, social and school or working life</vt:lpstr>
      <vt:lpstr>The personal burden of anxiety can be significant and wide-ranging </vt:lpstr>
      <vt:lpstr>Anxiety disorders and risk of mortality</vt:lpstr>
      <vt:lpstr>Anxiety and the risk of subsequent morbidity </vt:lpstr>
      <vt:lpstr>The impact of anxiety disorders on suicide</vt:lpstr>
      <vt:lpstr>Estimating the global burden of disorders</vt:lpstr>
      <vt:lpstr>Impact of anxiety disorders on DALYs</vt:lpstr>
      <vt:lpstr>Comparing the burden of mental disorders across age groups</vt:lpstr>
      <vt:lpstr>Global DALYs by mental disorder, sex and age, 2019</vt:lpstr>
      <vt:lpstr>Leading causes of burden worldwide</vt:lpstr>
      <vt:lpstr>Anxiety associated with disability in various domains</vt:lpstr>
      <vt:lpstr>The economic burden of anxiety disorders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Neuro Slide</dc:creator>
  <cp:lastModifiedBy>Viktoria-Maria Hvidtfelt Lykke</cp:lastModifiedBy>
  <cp:revision>8</cp:revision>
  <dcterms:created xsi:type="dcterms:W3CDTF">2022-12-01T09:25:49Z</dcterms:created>
  <dcterms:modified xsi:type="dcterms:W3CDTF">2025-08-19T11:00:19Z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