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slideLayouts/slideLayout3.xml" ContentType="application/vnd.openxmlformats-officedocument.presentationml.slideLayout+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ppt/slides/slide29.xml" ContentType="application/vnd.openxmlformats-officedocument.presentationml.slide+xml"/>
  <Override PartName="/ppt/notesSlides/notesSlide2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101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slide" Target="/ppt/slides/slide29.xml" Id="rId3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9.xml.rels>&#65279;<?xml version="1.0" encoding="utf-8"?><Relationships xmlns="http://schemas.openxmlformats.org/package/2006/relationships"><Relationship Type="http://schemas.openxmlformats.org/officeDocument/2006/relationships/slide" Target="/ppt/slides/slide29.xml" Id="rId2" /><Relationship Type="http://schemas.openxmlformats.org/officeDocument/2006/relationships/notesMaster" Target="/ppt/notesMasters/notesMaster1.xml" Id="rId1" /></Relationship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0D721F48-A6A6-4C52-B94D-420AADA25D47}" type="slidenum">
              <a:rPr lang="en-US" smtClean="0"/>
              <a:pPr/>
              <a:t>29</a:t>
            </a:fld>
            <a:endParaRPr lang="en-US"/>
          </a:p>
        </p:txBody>
      </p:sp>
      <p:sp>
        <p:nvSpPr>
          <p:cNvPr id="6" name="Slide Image Placeholder 5">
            <a:extLst>
              <a:ext uri="{FF2B5EF4-FFF2-40B4-BE49-F238E27FC236}">
                <a16:creationId xmlns:a16="http://schemas.microsoft.com/office/drawing/2014/main" id="{E6C0CBB4-15E3-9E5F-0984-A8F9A27BEFF0}"/>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7EDD8A17-2138-DD09-3F29-7427BEC1A3E8}"/>
              </a:ext>
            </a:extLst>
          </p:cNvPr>
          <p:cNvSpPr>
            <a:spLocks noGrp="1"/>
          </p:cNvSpPr>
          <p:nvPr>
            <p:ph type="body" idx="1"/>
          </p:nvPr>
        </p:nvSpPr>
        <p:spPr/>
        <p:txBody>
          <a:bodyPr/>
          <a:lstStyle/>
          <a:p>
            <a:r>
              <a:rPr lang="en-GB" dirty="0"/>
              <a:t>Genetic analyses suggest that the genetic risk factors for anxiety disorders are shared with other traits and disorders, such as post-traumatic stress disorder and depression.</a:t>
            </a:r>
            <a:r>
              <a:rPr lang="en-GB" baseline="30000" dirty="0"/>
              <a:t>1,2</a:t>
            </a:r>
            <a:endParaRPr lang="en-GB" dirty="0"/>
          </a:p>
          <a:p>
            <a:endParaRPr lang="en-GB" dirty="0"/>
          </a:p>
          <a:p>
            <a:r>
              <a:rPr lang="en-GB"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err="1"/>
              <a:t>Friligkou</a:t>
            </a:r>
            <a:r>
              <a:rPr lang="en-GB" dirty="0"/>
              <a:t> E, </a:t>
            </a:r>
            <a:r>
              <a:rPr lang="en-GB" dirty="0" err="1"/>
              <a:t>Løkhammer</a:t>
            </a:r>
            <a:r>
              <a:rPr lang="en-GB" dirty="0"/>
              <a:t> S, Cabrera-Mendoza B, et al. Gene discovery and biological insights into anxiety disorders from a large-scale multi-ancestry genome-wide association study. Nat Genet 2024; 56 (10): 2036–2045.</a:t>
            </a:r>
          </a:p>
          <a:p>
            <a:pPr marL="228600" indent="-228600">
              <a:buFont typeface="+mj-lt"/>
              <a:buAutoNum type="arabicPeriod"/>
            </a:pPr>
            <a:r>
              <a:rPr lang="en-GB" dirty="0"/>
              <a:t>Forstner AJ, Awasthi S, Wolf C, et al. Genome-wide association study of panic disorder reveals genetic overlap with neuroticism and depression. Mol Psychiatry 2021; 26 (8): 4179–4190.</a:t>
            </a:r>
          </a:p>
        </p:txBody>
      </p:sp>
    </p:spTree>
    <p:extLst>
      <p:ext uri="{BB962C8B-B14F-4D97-AF65-F5344CB8AC3E}">
        <p14:creationId xmlns:p14="http://schemas.microsoft.com/office/powerpoint/2010/main" val="2120071234"/>
      </p:ext>
    </p:extLst>
  </p:cSld>
  <p:clrMapOvr>
    <a:masterClrMapping/>
  </p:clrMapOvr>
</p:note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3.xml" Id="rId3"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3" r:id="rId3"/>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9.xml.rels>&#65279;<?xml version="1.0" encoding="utf-8"?><Relationships xmlns="http://schemas.openxmlformats.org/package/2006/relationships"><Relationship Type="http://schemas.openxmlformats.org/officeDocument/2006/relationships/notesSlide" Target="/ppt/notesSlides/notesSlide29.xml" Id="rId2" /><Relationship Type="http://schemas.openxmlformats.org/officeDocument/2006/relationships/slideLayout" Target="/ppt/slideLayouts/slideLayout3.xml" Id="rId1" /></Relationships>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2264DFE-D21A-DDD7-AF43-CBC2F9D05FE3}"/>
              </a:ext>
            </a:extLst>
          </p:cNvPr>
          <p:cNvSpPr>
            <a:spLocks noGrp="1"/>
          </p:cNvSpPr>
          <p:nvPr>
            <p:ph type="body" sz="quarter" idx="17"/>
          </p:nvPr>
        </p:nvSpPr>
        <p:spPr/>
        <p:txBody>
          <a:bodyPr/>
          <a:lstStyle/>
          <a:p>
            <a:r>
              <a:rPr lang="en-GB" noProof="0"/>
              <a:t>Anxiety disorders – Neurobiology and aetiology</a:t>
            </a:r>
            <a:endParaRPr lang="en-GB" noProof="0" dirty="0"/>
          </a:p>
        </p:txBody>
      </p:sp>
      <p:sp>
        <p:nvSpPr>
          <p:cNvPr id="2" name="Title 1">
            <a:extLst>
              <a:ext uri="{FF2B5EF4-FFF2-40B4-BE49-F238E27FC236}">
                <a16:creationId xmlns:a16="http://schemas.microsoft.com/office/drawing/2014/main" id="{D8DF0E18-1F34-EFBB-8129-BB67654690AF}"/>
              </a:ext>
            </a:extLst>
          </p:cNvPr>
          <p:cNvSpPr>
            <a:spLocks noGrp="1"/>
          </p:cNvSpPr>
          <p:nvPr>
            <p:ph type="title"/>
          </p:nvPr>
        </p:nvSpPr>
        <p:spPr/>
        <p:txBody>
          <a:bodyPr/>
          <a:lstStyle/>
          <a:p>
            <a:r>
              <a:rPr lang="en-US"/>
              <a:t>Shared genetic risk factors with other traits</a:t>
            </a:r>
            <a:endParaRPr lang="en-GB" noProof="0" dirty="0"/>
          </a:p>
        </p:txBody>
      </p:sp>
      <p:sp>
        <p:nvSpPr>
          <p:cNvPr id="18" name="Content Placeholder 17">
            <a:extLst>
              <a:ext uri="{FF2B5EF4-FFF2-40B4-BE49-F238E27FC236}">
                <a16:creationId xmlns:a16="http://schemas.microsoft.com/office/drawing/2014/main" id="{B13A2AA3-30ED-5217-FD3E-90D1A158BC68}"/>
              </a:ext>
            </a:extLst>
          </p:cNvPr>
          <p:cNvSpPr>
            <a:spLocks noGrp="1"/>
          </p:cNvSpPr>
          <p:nvPr>
            <p:ph idx="19"/>
          </p:nvPr>
        </p:nvSpPr>
        <p:spPr>
          <a:xfrm>
            <a:off x="539750" y="1416785"/>
            <a:ext cx="9213849" cy="4415215"/>
          </a:xfrm>
        </p:spPr>
        <p:txBody>
          <a:bodyPr/>
          <a:lstStyle/>
          <a:p>
            <a:r>
              <a:rPr lang="en-GB" dirty="0"/>
              <a:t>Studies of the genetic risk factors of disease, such as GWAS analyses, have found that anxiety disorders share many genetic risk factors with other conditions, such as:</a:t>
            </a:r>
            <a:r>
              <a:rPr lang="en-GB" baseline="30000" dirty="0"/>
              <a:t>1,2</a:t>
            </a:r>
          </a:p>
          <a:p>
            <a:pPr lvl="1"/>
            <a:r>
              <a:rPr lang="en-GB" sz="1600" dirty="0">
                <a:solidFill>
                  <a:schemeClr val="tx1"/>
                </a:solidFill>
              </a:rPr>
              <a:t>Post-traumatic stress disorder</a:t>
            </a:r>
          </a:p>
          <a:p>
            <a:pPr lvl="1"/>
            <a:r>
              <a:rPr lang="en-GB" sz="1600" dirty="0">
                <a:solidFill>
                  <a:schemeClr val="tx1"/>
                </a:solidFill>
              </a:rPr>
              <a:t>Major depressive disorder</a:t>
            </a:r>
          </a:p>
          <a:p>
            <a:pPr lvl="1"/>
            <a:r>
              <a:rPr lang="en-GB" sz="1600" dirty="0">
                <a:solidFill>
                  <a:schemeClr val="tx1"/>
                </a:solidFill>
              </a:rPr>
              <a:t>Bipolar disorder</a:t>
            </a:r>
          </a:p>
          <a:p>
            <a:pPr lvl="1"/>
            <a:r>
              <a:rPr lang="en-GB" sz="1600" dirty="0">
                <a:solidFill>
                  <a:schemeClr val="tx1"/>
                </a:solidFill>
              </a:rPr>
              <a:t>Schizophrenia</a:t>
            </a:r>
            <a:endParaRPr lang="en-GB" sz="1600" baseline="30000" dirty="0">
              <a:solidFill>
                <a:schemeClr val="tx1"/>
              </a:solidFill>
            </a:endParaRPr>
          </a:p>
          <a:p>
            <a:pPr lvl="1"/>
            <a:r>
              <a:rPr lang="en-GB" sz="1600" dirty="0">
                <a:solidFill>
                  <a:schemeClr val="tx1"/>
                </a:solidFill>
              </a:rPr>
              <a:t>Neuroticism</a:t>
            </a:r>
            <a:endParaRPr lang="en-GB" sz="1600" baseline="30000" dirty="0">
              <a:solidFill>
                <a:schemeClr val="tx1"/>
              </a:solidFill>
            </a:endParaRPr>
          </a:p>
          <a:p>
            <a:pPr lvl="1"/>
            <a:r>
              <a:rPr lang="en-GB" sz="1600" dirty="0">
                <a:solidFill>
                  <a:schemeClr val="tx1"/>
                </a:solidFill>
              </a:rPr>
              <a:t>Gastrointestinal disorders</a:t>
            </a:r>
          </a:p>
          <a:p>
            <a:pPr lvl="1"/>
            <a:r>
              <a:rPr lang="en-GB" sz="1600" dirty="0">
                <a:solidFill>
                  <a:schemeClr val="tx1"/>
                </a:solidFill>
              </a:rPr>
              <a:t>Pain-related phenotypes </a:t>
            </a:r>
          </a:p>
          <a:p>
            <a:r>
              <a:rPr lang="en-GB" dirty="0"/>
              <a:t>This overlap in genetic risk factors between anxiety disorders and other mental disorder and physical diseases reinforces </a:t>
            </a:r>
            <a:r>
              <a:rPr lang="en-GB" b="1" dirty="0"/>
              <a:t>the importance of studying and treating anxiety in the context of wider physical health</a:t>
            </a:r>
            <a:r>
              <a:rPr lang="en-GB" baseline="30000" dirty="0"/>
              <a:t>1</a:t>
            </a:r>
            <a:endParaRPr lang="en-GB" dirty="0"/>
          </a:p>
          <a:p>
            <a:endParaRPr lang="en-GB" dirty="0"/>
          </a:p>
        </p:txBody>
      </p:sp>
      <p:sp>
        <p:nvSpPr>
          <p:cNvPr id="15" name="Text Placeholder 14">
            <a:extLst>
              <a:ext uri="{FF2B5EF4-FFF2-40B4-BE49-F238E27FC236}">
                <a16:creationId xmlns:a16="http://schemas.microsoft.com/office/drawing/2014/main" id="{35070F73-5B72-1278-E4AC-EF9AA559ACB3}"/>
              </a:ext>
            </a:extLst>
          </p:cNvPr>
          <p:cNvSpPr>
            <a:spLocks noGrp="1"/>
          </p:cNvSpPr>
          <p:nvPr>
            <p:ph type="body" sz="quarter" idx="18"/>
          </p:nvPr>
        </p:nvSpPr>
        <p:spPr/>
        <p:txBody>
          <a:bodyPr/>
          <a:lstStyle/>
          <a:p>
            <a:r>
              <a:rPr lang="en-GB" dirty="0"/>
              <a:t>GWAS=genome-wide association studies</a:t>
            </a:r>
          </a:p>
          <a:p>
            <a:endParaRPr lang="en-GB" dirty="0"/>
          </a:p>
          <a:p>
            <a:r>
              <a:rPr lang="en-GB" dirty="0"/>
              <a:t>1. </a:t>
            </a:r>
            <a:r>
              <a:rPr lang="en-GB" dirty="0" err="1"/>
              <a:t>Friligkou</a:t>
            </a:r>
            <a:r>
              <a:rPr lang="en-GB" dirty="0"/>
              <a:t> et al. Nat Genet 2024;56(10):2036–2045; 2. Forstner et al. Mol Psychiatry 2021;26(8):4179–4190</a:t>
            </a:r>
          </a:p>
        </p:txBody>
      </p:sp>
    </p:spTree>
    <p:extLst>
      <p:ext uri="{BB962C8B-B14F-4D97-AF65-F5344CB8AC3E}">
        <p14:creationId xmlns:p14="http://schemas.microsoft.com/office/powerpoint/2010/main" val="3182349825"/>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