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customXml/item2.xml" ContentType="application/xml"/>
  <Override PartName="/customXml/itemProps2.xml" ContentType="application/vnd.openxmlformats-officedocument.customXmlProperties+xml"/>
  <Override PartName="/ppt/authors.xml" ContentType="application/vnd.ms-powerpoi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slideLayouts/slideLayout4.xml" ContentType="application/vnd.openxmlformats-officedocument.presentationml.slideLayout+xml"/>
  <Override PartName="/ppt/slides/slide31.xml" ContentType="application/vnd.openxmlformats-officedocument.presentationml.slide+xml"/>
  <Override PartName="/ppt/notesSlides/notesSlide3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commentAuthors.xml" ContentType="application/vnd.openxmlformats-officedocument.presentationml.commentAuthors+xml"/>
  <Override PartName="/customXml/item3.xml" ContentType="application/xml"/>
  <Override PartName="/customXml/itemProps3.xml" ContentType="application/vnd.openxmlformats-officedocument.customXmlProperties+xml"/>
  <Override PartName="/customXml/item1.xml" ContentType="application/xml"/>
  <Override PartName="/customXml/itemProps1.xml" ContentType="application/vnd.openxmlformats-officedocument.customXmlProperti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46"/>
  </p:notesMasterIdLst>
  <p:handoutMasterIdLst>
    <p:handoutMasterId r:id="rId47"/>
  </p:handoutMasterIdLst>
  <p:sldIdLst>
    <p:sldId id="353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B81437-613F-A4F1-739F-9D8EF4ADACA4}" name="KD" initials="KD" userId="KD" providerId="None"/>
  <p188:author id="{6A82CB39-BC0E-B291-2729-B0EE88F28A76}" name="Sam Kew" initials="SK" userId="Sam Kew" providerId="None"/>
  <p188:author id="{F286F46B-D11B-7411-908D-9B4A368D0C37}" name="Chris Edge" initials="CE" userId="S::Chris.Edge@primeglobalpeople.com::9878e1fe-fc43-4c11-846c-29f97c46eb4b" providerId="AD"/>
  <p188:author id="{EF771B9E-C392-92EF-840E-9D41557F45CC}" name="Hovatta, Iiris M" initials="" userId="S::hovatta@ad.helsinki.fi::b2e01041-6568-4b21-a1bc-12684f2a48fe" providerId="AD"/>
  <p188:author id="{62E723AE-9468-6AF4-9FB1-9993C575DEE3}" name="Rachel Jagger" initials="RJ" userId="Rachel Jagger" providerId="None"/>
  <p188:author id="{548E33BE-41FD-592C-5C8D-31BD765ADCA9}" name="Cambridge" initials="CB" userId="Cambridg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D" initials="KD" lastIdx="15" clrIdx="0">
    <p:extLst>
      <p:ext uri="{19B8F6BF-5375-455C-9EA6-DF929625EA0E}">
        <p15:presenceInfo xmlns:p15="http://schemas.microsoft.com/office/powerpoint/2012/main" userId="K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97693" autoAdjust="0"/>
  </p:normalViewPr>
  <p:slideViewPr>
    <p:cSldViewPr snapToGrid="0">
      <p:cViewPr varScale="1">
        <p:scale>
          <a:sx n="102" d="100"/>
          <a:sy n="102" d="100"/>
        </p:scale>
        <p:origin x="630" y="114"/>
      </p:cViewPr>
      <p:guideLst/>
    </p:cSldViewPr>
  </p:slideViewPr>
  <p:outlineViewPr>
    <p:cViewPr>
      <p:scale>
        <a:sx n="33" d="100"/>
        <a:sy n="33" d="100"/>
      </p:scale>
      <p:origin x="0" y="-1206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258" y="9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handoutMaster" Target="/ppt/handoutMasters/handoutMaster1.xml" Id="rId47" /><Relationship Type="http://schemas.openxmlformats.org/officeDocument/2006/relationships/viewProps" Target="/ppt/viewProps.xml" Id="rId50" /><Relationship Type="http://schemas.openxmlformats.org/officeDocument/2006/relationships/customXml" Target="/customXml/item2.xml" Id="rId2" /><Relationship Type="http://schemas.microsoft.com/office/2018/10/relationships/authors" Target="/ppt/authors.xml" Id="rId53" /><Relationship Type="http://schemas.openxmlformats.org/officeDocument/2006/relationships/tableStyles" Target="/ppt/tableStyles.xml" Id="rId52" /><Relationship Type="http://schemas.openxmlformats.org/officeDocument/2006/relationships/slideMaster" Target="/ppt/slideMasters/slideMaster1.xml" Id="rId4" /><Relationship Type="http://schemas.openxmlformats.org/officeDocument/2006/relationships/slide" Target="/ppt/slides/slide31.xml" Id="rId35" /><Relationship Type="http://schemas.openxmlformats.org/officeDocument/2006/relationships/commentAuthors" Target="/ppt/commentAuthors.xml" Id="rId48" /><Relationship Type="http://schemas.openxmlformats.org/officeDocument/2006/relationships/theme" Target="/ppt/theme/theme1.xml" Id="rId51" /><Relationship Type="http://schemas.openxmlformats.org/officeDocument/2006/relationships/customXml" Target="/customXml/item3.xml" Id="rId3" /><Relationship Type="http://schemas.openxmlformats.org/officeDocument/2006/relationships/notesMaster" Target="/ppt/notesMasters/notesMaster1.xml" Id="rId46" /><Relationship Type="http://schemas.openxmlformats.org/officeDocument/2006/relationships/customXml" Target="/customXml/item1.xml" Id="rId1" /><Relationship Type="http://schemas.openxmlformats.org/officeDocument/2006/relationships/presProps" Target="/ppt/presProps.xml" Id="rId49"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1982F-96F1-71DC-E063-C9C867E0E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AF59D4C-5A4A-0681-C913-EB832ED455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DF954E-95C2-4767-872B-BCE85143A045}" type="datetimeFigureOut">
              <a:rPr lang="en-GB" smtClean="0"/>
              <a:t>19/08/2025</a:t>
            </a:fld>
            <a:endParaRPr lang="en-GB"/>
          </a:p>
        </p:txBody>
      </p:sp>
      <p:sp>
        <p:nvSpPr>
          <p:cNvPr id="4" name="Footer Placeholder 3">
            <a:extLst>
              <a:ext uri="{FF2B5EF4-FFF2-40B4-BE49-F238E27FC236}">
                <a16:creationId xmlns:a16="http://schemas.microsoft.com/office/drawing/2014/main" id="{F1A1234D-6E6F-EA9E-74AC-78D3CE3CEA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4E30B4D-DE88-D5C3-F5BF-DCD91005C4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DD7152-95FF-46C9-BA29-2DAD2C4E94DC}" type="slidenum">
              <a:rPr lang="en-GB" smtClean="0"/>
              <a:t>‹#›</a:t>
            </a:fld>
            <a:endParaRPr lang="en-GB"/>
          </a:p>
        </p:txBody>
      </p:sp>
    </p:spTree>
    <p:extLst>
      <p:ext uri="{BB962C8B-B14F-4D97-AF65-F5344CB8AC3E}">
        <p14:creationId xmlns:p14="http://schemas.microsoft.com/office/powerpoint/2010/main" val="1809257384"/>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1.xml.rels>&#65279;<?xml version="1.0" encoding="utf-8"?><Relationships xmlns="http://schemas.openxmlformats.org/package/2006/relationships"><Relationship Type="http://schemas.openxmlformats.org/officeDocument/2006/relationships/slide" Target="/ppt/slides/slide31.xml" Id="rId2" /><Relationship Type="http://schemas.openxmlformats.org/officeDocument/2006/relationships/notesMaster" Target="/ppt/notesMasters/notesMaster1.xml" Id="rId1" /></Relationship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outlined in the table on the slide, many differences in gene methylation, expression, and histone modification have been found in either people with anxiety compared with controls, or in animal models of anxiety-like behaviour.</a:t>
            </a:r>
            <a:r>
              <a:rPr lang="en-GB" baseline="30000" dirty="0"/>
              <a:t>1</a:t>
            </a:r>
            <a:r>
              <a:rPr lang="en-GB" dirty="0"/>
              <a:t> Happily, some of these experimental observations compliment each other, such as the </a:t>
            </a:r>
            <a:r>
              <a:rPr lang="en-GB" i="1" dirty="0"/>
              <a:t>decreased</a:t>
            </a:r>
            <a:r>
              <a:rPr lang="en-GB" dirty="0"/>
              <a:t> H3K9me2 marking in a mouse model of </a:t>
            </a:r>
            <a:r>
              <a:rPr lang="en-GB" i="1" dirty="0"/>
              <a:t>low</a:t>
            </a:r>
            <a:r>
              <a:rPr lang="en-GB" dirty="0"/>
              <a:t> anxiety paired with the </a:t>
            </a:r>
            <a:r>
              <a:rPr lang="en-GB" i="1" dirty="0"/>
              <a:t>increased</a:t>
            </a:r>
            <a:r>
              <a:rPr lang="en-GB" dirty="0"/>
              <a:t> H3K9me2 marking in a rat model of </a:t>
            </a:r>
            <a:r>
              <a:rPr lang="en-GB" i="1" dirty="0"/>
              <a:t>high</a:t>
            </a:r>
            <a:r>
              <a:rPr lang="en-GB" dirty="0"/>
              <a:t> anxiety.</a:t>
            </a:r>
            <a:r>
              <a:rPr lang="en-GB" baseline="30000" dirty="0"/>
              <a:t>1</a:t>
            </a:r>
            <a:endParaRPr lang="en-GB" dirty="0"/>
          </a:p>
          <a:p>
            <a:endParaRPr lang="en-GB" dirty="0"/>
          </a:p>
          <a:p>
            <a:r>
              <a:rPr lang="en-GB" dirty="0"/>
              <a:t>References:</a:t>
            </a:r>
          </a:p>
          <a:p>
            <a:pPr marL="228600" marR="0" lvl="0" indent="-228600" algn="l" defTabSz="914400" rtl="0" eaLnBrk="1" fontAlgn="auto" latinLnBrk="0" hangingPunct="1">
              <a:lnSpc>
                <a:spcPct val="100000"/>
              </a:lnSpc>
              <a:spcBef>
                <a:spcPts val="360"/>
              </a:spcBef>
              <a:spcAft>
                <a:spcPts val="0"/>
              </a:spcAft>
              <a:buClrTx/>
              <a:buSzTx/>
              <a:buFont typeface="+mj-lt"/>
              <a:buAutoNum type="arabicPeriod"/>
              <a:tabLst/>
              <a:defRPr/>
            </a:pPr>
            <a:r>
              <a:rPr lang="en-GB" dirty="0"/>
              <a:t>Persaud NS, Cates HM. The epigenetics of anxiety pathophysiology: a DNA methylation and histone modification focused review. </a:t>
            </a:r>
            <a:r>
              <a:rPr lang="en-GB" dirty="0" err="1"/>
              <a:t>eNeuro</a:t>
            </a:r>
            <a:r>
              <a:rPr lang="en-GB" dirty="0"/>
              <a:t> 2023; 10 (4): ENEURO.0109-21.2021.</a:t>
            </a:r>
          </a:p>
          <a:p>
            <a:pPr marL="228600" indent="-228600">
              <a:buFont typeface="+mj-lt"/>
              <a:buAutoNum type="arabicPeriod"/>
            </a:pPr>
            <a:r>
              <a:rPr lang="en-GB" dirty="0"/>
              <a:t>Ziegler C, Richter J, Mahr M, et al. </a:t>
            </a:r>
            <a:r>
              <a:rPr lang="en-GB" i="1" dirty="0"/>
              <a:t>MAOA </a:t>
            </a:r>
            <a:r>
              <a:rPr lang="en-GB" dirty="0"/>
              <a:t>gene hypomethylation in panic disorder-reversibility of an epigenetic risk pattern by psychotherapy. </a:t>
            </a:r>
            <a:r>
              <a:rPr lang="en-GB" dirty="0" err="1"/>
              <a:t>Transl</a:t>
            </a:r>
            <a:r>
              <a:rPr lang="en-GB" dirty="0"/>
              <a:t> Psychiatry 2016; 6 (4): e773.</a:t>
            </a:r>
          </a:p>
          <a:p>
            <a:pPr marL="228600" indent="-228600">
              <a:buFont typeface="+mj-lt"/>
              <a:buAutoNum type="arabicPeriod"/>
            </a:pPr>
            <a:r>
              <a:rPr lang="en-GB" dirty="0"/>
              <a:t>Schartner C, Ziegler C, Schiele MA, et al. </a:t>
            </a:r>
            <a:r>
              <a:rPr lang="en-GB" i="1" dirty="0"/>
              <a:t>CRHR1 </a:t>
            </a:r>
            <a:r>
              <a:rPr lang="en-GB" dirty="0"/>
              <a:t>promoter hypomethylation: an epigenetic readout of panic disorder? </a:t>
            </a:r>
            <a:r>
              <a:rPr lang="en-GB" dirty="0" err="1"/>
              <a:t>Eur</a:t>
            </a:r>
            <a:r>
              <a:rPr lang="en-GB" dirty="0"/>
              <a:t> </a:t>
            </a:r>
            <a:r>
              <a:rPr lang="en-GB" dirty="0" err="1"/>
              <a:t>Neuropsychopharmacol</a:t>
            </a:r>
            <a:r>
              <a:rPr lang="en-GB" dirty="0"/>
              <a:t> 2017; 27 (4): 360–371. </a:t>
            </a:r>
          </a:p>
          <a:p>
            <a:pPr marL="228600" indent="-228600">
              <a:buFont typeface="+mj-lt"/>
              <a:buAutoNum type="arabicPeriod"/>
            </a:pPr>
            <a:r>
              <a:rPr lang="en-GB" dirty="0"/>
              <a:t>Ziegler C, </a:t>
            </a:r>
            <a:r>
              <a:rPr lang="en-GB" dirty="0" err="1"/>
              <a:t>Dannlowski</a:t>
            </a:r>
            <a:r>
              <a:rPr lang="en-GB" dirty="0"/>
              <a:t> U, Bräuer D, et al. Oxytocin receptor gene methylation: converging multilevel evidence for a role in social anxiety. Neuropsychopharmacology 2015; 40 (6): 1528–1538.</a:t>
            </a:r>
          </a:p>
          <a:p>
            <a:pPr marL="228600" indent="-228600">
              <a:buFont typeface="+mj-lt"/>
              <a:buAutoNum type="arabicPeriod"/>
            </a:pPr>
            <a:r>
              <a:rPr lang="en-GB" dirty="0" err="1"/>
              <a:t>Hettema</a:t>
            </a:r>
            <a:r>
              <a:rPr lang="en-GB" dirty="0"/>
              <a:t> JM, van den Oord EJCG, Zhao M, et al. Methylome-wide association study of anxiety disorders. Mol Psychiatry 2023; 28 (8): 3484–3492.</a:t>
            </a:r>
          </a:p>
          <a:p>
            <a:pPr marL="228600" indent="-228600">
              <a:buFont typeface="+mj-lt"/>
              <a:buAutoNum type="arabicPeriod"/>
            </a:pPr>
            <a:r>
              <a:rPr lang="en-GB" dirty="0" err="1"/>
              <a:t>Domschke</a:t>
            </a:r>
            <a:r>
              <a:rPr lang="en-GB" dirty="0"/>
              <a:t> K, Schiele MA, Crespo Salvador Ó, et al. Epigenetic markers of disease risk and psychotherapy response in anxiety disorders – a longitudinal analysis of the DNA methylome. Mol Psychiatry 2025; </a:t>
            </a:r>
            <a:r>
              <a:rPr lang="en-GB" dirty="0" err="1"/>
              <a:t>doi</a:t>
            </a:r>
            <a:r>
              <a:rPr lang="en-GB" dirty="0"/>
              <a:t>: 10.1038/s41380-025-03038-5.</a:t>
            </a:r>
          </a:p>
          <a:p>
            <a:pPr marL="228600" indent="-228600">
              <a:buFont typeface="+mj-lt"/>
              <a:buAutoNum type="arabicPeriod"/>
            </a:pPr>
            <a:r>
              <a:rPr lang="en-GB" dirty="0"/>
              <a:t>Ell MA, Schiele MA, Iovino N, </a:t>
            </a:r>
            <a:r>
              <a:rPr lang="en-GB" dirty="0" err="1"/>
              <a:t>Domschke</a:t>
            </a:r>
            <a:r>
              <a:rPr lang="en-GB" dirty="0"/>
              <a:t> K. Epigenetics of fear, anxiety and stress – focus on histone modifications. Curr </a:t>
            </a:r>
            <a:r>
              <a:rPr lang="en-GB" dirty="0" err="1"/>
              <a:t>Neuropharmacol</a:t>
            </a:r>
            <a:r>
              <a:rPr lang="en-GB" dirty="0"/>
              <a:t> 2024; 22 (5): 843–865.</a:t>
            </a:r>
          </a:p>
        </p:txBody>
      </p:sp>
      <p:sp>
        <p:nvSpPr>
          <p:cNvPr id="4" name="Slide Number Placeholder 3"/>
          <p:cNvSpPr>
            <a:spLocks noGrp="1"/>
          </p:cNvSpPr>
          <p:nvPr>
            <p:ph type="sldNum" sz="quarter" idx="5"/>
          </p:nvPr>
        </p:nvSpPr>
        <p:spPr/>
        <p:txBody>
          <a:bodyPr/>
          <a:lstStyle/>
          <a:p>
            <a:fld id="{0D721F48-A6A6-4C52-B94D-420AADA25D47}" type="slidenum">
              <a:rPr lang="en-US" smtClean="0"/>
              <a:t>31</a:t>
            </a:fld>
            <a:endParaRPr lang="en-US"/>
          </a:p>
        </p:txBody>
      </p:sp>
    </p:spTree>
    <p:extLst>
      <p:ext uri="{BB962C8B-B14F-4D97-AF65-F5344CB8AC3E}">
        <p14:creationId xmlns:p14="http://schemas.microsoft.com/office/powerpoint/2010/main" val="119225195"/>
      </p:ext>
    </p:extLst>
  </p:cSld>
  <p:clrMapOvr>
    <a:masterClrMapping/>
  </p:clrMapOvr>
</p:note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9" /><Relationship Type="http://schemas.openxmlformats.org/officeDocument/2006/relationships/image" Target="/ppt/media/image1.png" Id="rId38" /><Relationship Type="http://schemas.openxmlformats.org/officeDocument/2006/relationships/theme" Target="/ppt/theme/theme1.xml" Id="rId37" /><Relationship Type="http://schemas.openxmlformats.org/officeDocument/2006/relationships/slideLayout" Target="/ppt/slideLayouts/slideLayout4.xml" Id="rId4"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4" r:id="rId4"/>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31.xml.rels>&#65279;<?xml version="1.0" encoding="utf-8"?><Relationships xmlns="http://schemas.openxmlformats.org/package/2006/relationships"><Relationship Type="http://schemas.openxmlformats.org/officeDocument/2006/relationships/notesSlide" Target="/ppt/notesSlides/notesSlide31.xml" Id="rId2" /><Relationship Type="http://schemas.openxmlformats.org/officeDocument/2006/relationships/slideLayout" Target="/ppt/slideLayouts/slideLayout4.xml" Id="rId1" /></Relationships>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6514E51-3D8C-3091-9D6F-6ECDBB967167}"/>
              </a:ext>
            </a:extLst>
          </p:cNvPr>
          <p:cNvSpPr>
            <a:spLocks noGrp="1"/>
          </p:cNvSpPr>
          <p:nvPr>
            <p:ph type="body" sz="quarter" idx="17"/>
          </p:nvPr>
        </p:nvSpPr>
        <p:spPr/>
        <p:txBody>
          <a:bodyPr/>
          <a:lstStyle/>
          <a:p>
            <a:r>
              <a:rPr lang="en-GB" noProof="0" dirty="0"/>
              <a:t>Anxiety disorders – Neurobiology and aetiology</a:t>
            </a:r>
          </a:p>
        </p:txBody>
      </p:sp>
      <p:sp>
        <p:nvSpPr>
          <p:cNvPr id="11" name="Title 10">
            <a:extLst>
              <a:ext uri="{FF2B5EF4-FFF2-40B4-BE49-F238E27FC236}">
                <a16:creationId xmlns:a16="http://schemas.microsoft.com/office/drawing/2014/main" id="{5C87244B-8F9E-E284-6E4A-E09CCAA83452}"/>
              </a:ext>
            </a:extLst>
          </p:cNvPr>
          <p:cNvSpPr>
            <a:spLocks noGrp="1"/>
          </p:cNvSpPr>
          <p:nvPr>
            <p:ph type="title"/>
          </p:nvPr>
        </p:nvSpPr>
        <p:spPr/>
        <p:txBody>
          <a:bodyPr/>
          <a:lstStyle/>
          <a:p>
            <a:r>
              <a:rPr lang="en-GB" noProof="0" dirty="0"/>
              <a:t>Epigenetics</a:t>
            </a:r>
          </a:p>
        </p:txBody>
      </p:sp>
      <p:sp>
        <p:nvSpPr>
          <p:cNvPr id="14" name="Content Placeholder 13">
            <a:extLst>
              <a:ext uri="{FF2B5EF4-FFF2-40B4-BE49-F238E27FC236}">
                <a16:creationId xmlns:a16="http://schemas.microsoft.com/office/drawing/2014/main" id="{1AE75E16-C070-EF72-0679-51810E37E093}"/>
              </a:ext>
            </a:extLst>
          </p:cNvPr>
          <p:cNvSpPr>
            <a:spLocks noGrp="1"/>
          </p:cNvSpPr>
          <p:nvPr>
            <p:ph idx="20"/>
          </p:nvPr>
        </p:nvSpPr>
        <p:spPr>
          <a:xfrm>
            <a:off x="539750" y="1416785"/>
            <a:ext cx="5489575" cy="4415215"/>
          </a:xfrm>
        </p:spPr>
        <p:txBody>
          <a:bodyPr/>
          <a:lstStyle/>
          <a:p>
            <a:r>
              <a:rPr lang="en-GB" sz="1400" noProof="0" dirty="0">
                <a:solidFill>
                  <a:schemeClr val="tx1"/>
                </a:solidFill>
              </a:rPr>
              <a:t>The epigenetics of anxiety disorders have been studied, and point to changes in gene expression in genes involved in the stress response and signalling in the prefrontal cortex, amygdala, hypothalamus, and hippocampus</a:t>
            </a:r>
            <a:r>
              <a:rPr lang="en-GB" sz="1400" baseline="30000" noProof="0" dirty="0">
                <a:solidFill>
                  <a:schemeClr val="tx1"/>
                </a:solidFill>
              </a:rPr>
              <a:t>1</a:t>
            </a:r>
            <a:endParaRPr lang="en-GB" sz="1400" noProof="0" dirty="0">
              <a:solidFill>
                <a:schemeClr val="tx1"/>
              </a:solidFill>
            </a:endParaRPr>
          </a:p>
          <a:p>
            <a:r>
              <a:rPr lang="en-GB" sz="1400" noProof="0" dirty="0">
                <a:solidFill>
                  <a:schemeClr val="tx1"/>
                </a:solidFill>
              </a:rPr>
              <a:t>Epigenetic changes to various genes have been studied in people with anxiety disorders, including: </a:t>
            </a:r>
          </a:p>
          <a:p>
            <a:pPr lvl="1"/>
            <a:r>
              <a:rPr lang="en-GB" sz="1200" i="1" noProof="0" dirty="0">
                <a:solidFill>
                  <a:schemeClr val="tx1"/>
                </a:solidFill>
              </a:rPr>
              <a:t>MAO-A</a:t>
            </a:r>
            <a:r>
              <a:rPr lang="en-GB" sz="1200" noProof="0" dirty="0">
                <a:solidFill>
                  <a:schemeClr val="tx1"/>
                </a:solidFill>
              </a:rPr>
              <a:t> hypomethylation in people with panic disorder, which interestingly appeared to reverse after CBT</a:t>
            </a:r>
            <a:r>
              <a:rPr lang="en-GB" sz="1200" baseline="30000" noProof="0" dirty="0">
                <a:solidFill>
                  <a:schemeClr val="tx1"/>
                </a:solidFill>
              </a:rPr>
              <a:t>2</a:t>
            </a:r>
          </a:p>
          <a:p>
            <a:pPr lvl="1"/>
            <a:r>
              <a:rPr lang="en-GB" sz="1200" i="1" noProof="0" dirty="0">
                <a:solidFill>
                  <a:schemeClr val="tx1"/>
                </a:solidFill>
              </a:rPr>
              <a:t>CRHR1</a:t>
            </a:r>
            <a:r>
              <a:rPr lang="en-GB" sz="1200" noProof="0" dirty="0">
                <a:solidFill>
                  <a:schemeClr val="tx1"/>
                </a:solidFill>
              </a:rPr>
              <a:t> hypomethylation in people with panic disorder</a:t>
            </a:r>
            <a:r>
              <a:rPr lang="en-GB" sz="1200" baseline="30000" noProof="0" dirty="0">
                <a:solidFill>
                  <a:schemeClr val="tx1"/>
                </a:solidFill>
              </a:rPr>
              <a:t>3</a:t>
            </a:r>
          </a:p>
          <a:p>
            <a:pPr lvl="1"/>
            <a:r>
              <a:rPr lang="en-GB" sz="1200" i="1" noProof="0" dirty="0">
                <a:solidFill>
                  <a:schemeClr val="tx1"/>
                </a:solidFill>
              </a:rPr>
              <a:t>OXTR</a:t>
            </a:r>
            <a:r>
              <a:rPr lang="en-GB" sz="1200" noProof="0" dirty="0">
                <a:solidFill>
                  <a:schemeClr val="tx1"/>
                </a:solidFill>
              </a:rPr>
              <a:t> hypomethylation in people with social anxiety disorder</a:t>
            </a:r>
            <a:r>
              <a:rPr lang="en-GB" sz="1200" baseline="30000" noProof="0" dirty="0">
                <a:solidFill>
                  <a:schemeClr val="tx1"/>
                </a:solidFill>
              </a:rPr>
              <a:t>4</a:t>
            </a:r>
          </a:p>
          <a:p>
            <a:r>
              <a:rPr lang="en-GB" sz="1400" noProof="0" dirty="0">
                <a:solidFill>
                  <a:schemeClr val="tx1"/>
                </a:solidFill>
              </a:rPr>
              <a:t>Several epigenome-wide analysis studies (EWAS) have been conducted, comparing the methylation states of people with different anxiety disorders</a:t>
            </a:r>
            <a:r>
              <a:rPr lang="en-GB" sz="1400" dirty="0">
                <a:solidFill>
                  <a:schemeClr val="tx1"/>
                </a:solidFill>
              </a:rPr>
              <a:t> and control individuals</a:t>
            </a:r>
            <a:r>
              <a:rPr lang="en-GB" sz="1400" baseline="30000" noProof="0" dirty="0">
                <a:solidFill>
                  <a:schemeClr val="tx1"/>
                </a:solidFill>
              </a:rPr>
              <a:t>5-7</a:t>
            </a:r>
            <a:endParaRPr lang="en-GB" sz="1400" noProof="0" dirty="0">
              <a:solidFill>
                <a:schemeClr val="tx1"/>
              </a:solidFill>
            </a:endParaRPr>
          </a:p>
          <a:p>
            <a:pPr marL="360363" indent="-179388">
              <a:spcBef>
                <a:spcPts val="600"/>
              </a:spcBef>
            </a:pPr>
            <a:r>
              <a:rPr lang="en-GB" sz="1200" noProof="0" dirty="0">
                <a:solidFill>
                  <a:schemeClr val="tx1"/>
                </a:solidFill>
              </a:rPr>
              <a:t>Altered DNA methylation linked to anxiety has been found in several genes (e.g., </a:t>
            </a:r>
            <a:r>
              <a:rPr lang="en-GB" sz="1200" i="1" noProof="0" dirty="0">
                <a:solidFill>
                  <a:schemeClr val="tx1"/>
                </a:solidFill>
              </a:rPr>
              <a:t>GABBR2</a:t>
            </a:r>
            <a:r>
              <a:rPr lang="en-GB" sz="1200" noProof="0" dirty="0">
                <a:solidFill>
                  <a:schemeClr val="tx1"/>
                </a:solidFill>
              </a:rPr>
              <a:t>, </a:t>
            </a:r>
            <a:r>
              <a:rPr lang="en-GB" sz="1200" i="1" noProof="0" dirty="0">
                <a:solidFill>
                  <a:schemeClr val="tx1"/>
                </a:solidFill>
              </a:rPr>
              <a:t>GABRD</a:t>
            </a:r>
            <a:r>
              <a:rPr lang="en-GB" sz="1200" noProof="0" dirty="0">
                <a:solidFill>
                  <a:schemeClr val="tx1"/>
                </a:solidFill>
              </a:rPr>
              <a:t>, </a:t>
            </a:r>
            <a:r>
              <a:rPr lang="en-GB" sz="1200" i="1" noProof="0" dirty="0">
                <a:solidFill>
                  <a:schemeClr val="tx1"/>
                </a:solidFill>
              </a:rPr>
              <a:t>GAST</a:t>
            </a:r>
            <a:r>
              <a:rPr lang="en-GB" sz="1200" noProof="0" dirty="0">
                <a:solidFill>
                  <a:schemeClr val="tx1"/>
                </a:solidFill>
              </a:rPr>
              <a:t>, </a:t>
            </a:r>
            <a:r>
              <a:rPr lang="en-GB" sz="1200" i="1" noProof="0" dirty="0">
                <a:solidFill>
                  <a:schemeClr val="tx1"/>
                </a:solidFill>
              </a:rPr>
              <a:t>IL12RB2</a:t>
            </a:r>
            <a:r>
              <a:rPr lang="en-GB" sz="1200" noProof="0" dirty="0">
                <a:solidFill>
                  <a:schemeClr val="tx1"/>
                </a:solidFill>
              </a:rPr>
              <a:t>, </a:t>
            </a:r>
            <a:r>
              <a:rPr lang="en-GB" sz="1200" i="1" noProof="0" dirty="0">
                <a:solidFill>
                  <a:schemeClr val="tx1"/>
                </a:solidFill>
              </a:rPr>
              <a:t>NOTCH4</a:t>
            </a:r>
            <a:r>
              <a:rPr lang="en-GB" sz="1200" noProof="0" dirty="0">
                <a:solidFill>
                  <a:schemeClr val="tx1"/>
                </a:solidFill>
              </a:rPr>
              <a:t>,</a:t>
            </a:r>
            <a:r>
              <a:rPr lang="en-GB" sz="1200" baseline="30000" dirty="0">
                <a:solidFill>
                  <a:schemeClr val="tx1"/>
                </a:solidFill>
              </a:rPr>
              <a:t> </a:t>
            </a:r>
            <a:r>
              <a:rPr lang="en-GB" sz="1200" i="1" noProof="0" dirty="0">
                <a:solidFill>
                  <a:schemeClr val="tx1"/>
                </a:solidFill>
              </a:rPr>
              <a:t>ZNF823</a:t>
            </a:r>
            <a:r>
              <a:rPr lang="en-GB" sz="1200" noProof="0" dirty="0">
                <a:solidFill>
                  <a:schemeClr val="tx1"/>
                </a:solidFill>
              </a:rPr>
              <a:t>, </a:t>
            </a:r>
            <a:r>
              <a:rPr lang="en-GB" sz="1200" i="1" noProof="0" dirty="0">
                <a:solidFill>
                  <a:schemeClr val="tx1"/>
                </a:solidFill>
              </a:rPr>
              <a:t>FZR1</a:t>
            </a:r>
            <a:r>
              <a:rPr lang="en-GB" sz="1200" noProof="0" dirty="0">
                <a:solidFill>
                  <a:schemeClr val="tx1"/>
                </a:solidFill>
              </a:rPr>
              <a:t>)</a:t>
            </a:r>
            <a:r>
              <a:rPr lang="en-GB" sz="1200" baseline="30000" noProof="0" dirty="0">
                <a:solidFill>
                  <a:schemeClr val="tx1"/>
                </a:solidFill>
              </a:rPr>
              <a:t>5,6</a:t>
            </a:r>
            <a:endParaRPr lang="en-GB" sz="1200" noProof="0" dirty="0">
              <a:solidFill>
                <a:schemeClr val="tx1"/>
              </a:solidFill>
            </a:endParaRPr>
          </a:p>
        </p:txBody>
      </p:sp>
      <p:sp>
        <p:nvSpPr>
          <p:cNvPr id="16" name="TextBox 15">
            <a:extLst>
              <a:ext uri="{FF2B5EF4-FFF2-40B4-BE49-F238E27FC236}">
                <a16:creationId xmlns:a16="http://schemas.microsoft.com/office/drawing/2014/main" id="{F51F5D55-E0B6-DC90-4CD5-AA10EBD002FC}"/>
              </a:ext>
            </a:extLst>
          </p:cNvPr>
          <p:cNvSpPr txBox="1"/>
          <p:nvPr/>
        </p:nvSpPr>
        <p:spPr>
          <a:xfrm>
            <a:off x="6413898" y="1271940"/>
            <a:ext cx="5233734" cy="461665"/>
          </a:xfrm>
          <a:prstGeom prst="rect">
            <a:avLst/>
          </a:prstGeom>
          <a:noFill/>
        </p:spPr>
        <p:txBody>
          <a:bodyPr wrap="square">
            <a:spAutoFit/>
          </a:bodyPr>
          <a:lstStyle/>
          <a:p>
            <a:pPr algn="ctr"/>
            <a:r>
              <a:rPr lang="en-GB" sz="1200" b="1" noProof="0" dirty="0">
                <a:solidFill>
                  <a:schemeClr val="accent2">
                    <a:lumMod val="50000"/>
                  </a:schemeClr>
                </a:solidFill>
              </a:rPr>
              <a:t>Selected epigenetic changes and patterns seen in anxiety or stress compared with the general population</a:t>
            </a:r>
            <a:r>
              <a:rPr lang="en-GB" sz="1200" b="1" baseline="30000" noProof="0" dirty="0">
                <a:solidFill>
                  <a:schemeClr val="accent2">
                    <a:lumMod val="50000"/>
                  </a:schemeClr>
                </a:solidFill>
              </a:rPr>
              <a:t>1,7</a:t>
            </a:r>
            <a:endParaRPr lang="en-GB" sz="1200" b="1" noProof="0" dirty="0">
              <a:solidFill>
                <a:schemeClr val="accent2">
                  <a:lumMod val="50000"/>
                </a:schemeClr>
              </a:solidFill>
            </a:endParaRPr>
          </a:p>
        </p:txBody>
      </p:sp>
      <p:graphicFrame>
        <p:nvGraphicFramePr>
          <p:cNvPr id="2" name="Table 1">
            <a:extLst>
              <a:ext uri="{FF2B5EF4-FFF2-40B4-BE49-F238E27FC236}">
                <a16:creationId xmlns:a16="http://schemas.microsoft.com/office/drawing/2014/main" id="{CC3A0960-158C-2A60-2EB5-B06F6F67F159}"/>
              </a:ext>
            </a:extLst>
          </p:cNvPr>
          <p:cNvGraphicFramePr>
            <a:graphicFrameLocks noGrp="1"/>
          </p:cNvGraphicFramePr>
          <p:nvPr>
            <p:extLst>
              <p:ext uri="{D42A27DB-BD31-4B8C-83A1-F6EECF244321}">
                <p14:modId xmlns:p14="http://schemas.microsoft.com/office/powerpoint/2010/main" val="1710362566"/>
              </p:ext>
            </p:extLst>
          </p:nvPr>
        </p:nvGraphicFramePr>
        <p:xfrm>
          <a:off x="6413898" y="2035197"/>
          <a:ext cx="5220000" cy="1893480"/>
        </p:xfrm>
        <a:graphic>
          <a:graphicData uri="http://schemas.openxmlformats.org/drawingml/2006/table">
            <a:tbl>
              <a:tblPr>
                <a:tableStyleId>{5C22544A-7EE6-4342-B048-85BDC9FD1C3A}</a:tableStyleId>
              </a:tblPr>
              <a:tblGrid>
                <a:gridCol w="2160000">
                  <a:extLst>
                    <a:ext uri="{9D8B030D-6E8A-4147-A177-3AD203B41FA5}">
                      <a16:colId xmlns:a16="http://schemas.microsoft.com/office/drawing/2014/main" val="4056365963"/>
                    </a:ext>
                  </a:extLst>
                </a:gridCol>
                <a:gridCol w="3060000">
                  <a:extLst>
                    <a:ext uri="{9D8B030D-6E8A-4147-A177-3AD203B41FA5}">
                      <a16:colId xmlns:a16="http://schemas.microsoft.com/office/drawing/2014/main" val="3991616886"/>
                    </a:ext>
                  </a:extLst>
                </a:gridCol>
              </a:tblGrid>
              <a:tr h="0">
                <a:tc>
                  <a:txBody>
                    <a:bodyPr/>
                    <a:lstStyle/>
                    <a:p>
                      <a:pPr algn="r"/>
                      <a:r>
                        <a:rPr lang="en-GB" sz="1100" b="0" noProof="0" dirty="0">
                          <a:solidFill>
                            <a:schemeClr val="bg1"/>
                          </a:solidFill>
                        </a:rPr>
                        <a:t>↓ </a:t>
                      </a:r>
                      <a:r>
                        <a:rPr lang="en-GB" sz="1100" b="1" i="1" noProof="0" dirty="0" err="1">
                          <a:solidFill>
                            <a:schemeClr val="bg1"/>
                          </a:solidFill>
                        </a:rPr>
                        <a:t>Dnmt</a:t>
                      </a:r>
                      <a:r>
                        <a:rPr lang="en-GB" sz="1100" b="1" i="1" noProof="0" dirty="0">
                          <a:solidFill>
                            <a:schemeClr val="bg1"/>
                          </a:solidFill>
                        </a:rPr>
                        <a:t> </a:t>
                      </a:r>
                      <a:r>
                        <a:rPr lang="en-GB" sz="1100" b="1" i="0" noProof="0" dirty="0">
                          <a:solidFill>
                            <a:schemeClr val="bg1"/>
                          </a:solidFill>
                        </a:rPr>
                        <a:t>3a</a:t>
                      </a:r>
                    </a:p>
                  </a:txBody>
                  <a:tcPr marT="72000" marB="72000" anchor="ctr">
                    <a:lnL w="12700" cmpd="sng">
                      <a:noFill/>
                    </a:lnL>
                    <a:lnR w="12700" cmpd="sng">
                      <a:noFill/>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Seen in young adults with anxiety</a:t>
                      </a:r>
                    </a:p>
                  </a:txBody>
                  <a:tcPr marT="72000" marB="72000">
                    <a:lnL w="12700" cmpd="sng">
                      <a:noFill/>
                    </a:lnL>
                    <a:lnR w="12700" cmpd="sng">
                      <a:noFill/>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168572303"/>
                  </a:ext>
                </a:extLst>
              </a:tr>
              <a:tr h="186526">
                <a:tc>
                  <a:txBody>
                    <a:bodyPr/>
                    <a:lstStyle/>
                    <a:p>
                      <a:pPr algn="r"/>
                      <a:r>
                        <a:rPr lang="en-GB" sz="1100" b="0" noProof="0" dirty="0">
                          <a:solidFill>
                            <a:schemeClr val="bg1"/>
                          </a:solidFill>
                        </a:rPr>
                        <a:t>↓ </a:t>
                      </a:r>
                      <a:r>
                        <a:rPr lang="en-GB" sz="1100" b="1" i="1" noProof="0" dirty="0">
                          <a:solidFill>
                            <a:schemeClr val="bg1"/>
                          </a:solidFill>
                        </a:rPr>
                        <a:t>NR3C1</a:t>
                      </a:r>
                      <a:r>
                        <a:rPr lang="en-GB" sz="1100" b="1" noProof="0" dirty="0">
                          <a:solidFill>
                            <a:schemeClr val="bg1"/>
                          </a:solidFill>
                        </a:rPr>
                        <a:t>-1F methylation</a:t>
                      </a:r>
                    </a:p>
                  </a:txBody>
                  <a:tcPr marT="72000" marB="72000"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Seen in adults reporting stressful life events with a diagnosis of an anxiety disorder</a:t>
                      </a:r>
                    </a:p>
                  </a:txBody>
                  <a:tcPr marT="72000" marB="72000">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80847328"/>
                  </a:ext>
                </a:extLst>
              </a:tr>
              <a:tr h="0">
                <a:tc>
                  <a:txBody>
                    <a:bodyPr/>
                    <a:lstStyle/>
                    <a:p>
                      <a:pPr algn="r"/>
                      <a:r>
                        <a:rPr lang="en-GB" sz="1100" b="0" noProof="0" dirty="0">
                          <a:solidFill>
                            <a:schemeClr val="bg1"/>
                          </a:solidFill>
                        </a:rPr>
                        <a:t>↑ </a:t>
                      </a:r>
                      <a:r>
                        <a:rPr lang="en-GB" sz="1100" b="1" i="1" noProof="0" dirty="0">
                          <a:solidFill>
                            <a:schemeClr val="bg1"/>
                          </a:solidFill>
                        </a:rPr>
                        <a:t>NR3C1</a:t>
                      </a:r>
                      <a:r>
                        <a:rPr lang="en-GB" sz="1100" b="1" i="0" noProof="0" dirty="0">
                          <a:solidFill>
                            <a:schemeClr val="bg1"/>
                          </a:solidFill>
                        </a:rPr>
                        <a:t> methylation</a:t>
                      </a:r>
                    </a:p>
                  </a:txBody>
                  <a:tcPr marT="72000" marB="72000"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In adults with GAD</a:t>
                      </a:r>
                    </a:p>
                  </a:txBody>
                  <a:tcPr marT="72000" marB="72000">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890527917"/>
                  </a:ext>
                </a:extLst>
              </a:tr>
              <a:tr h="0">
                <a:tc>
                  <a:txBody>
                    <a:bodyPr/>
                    <a:lstStyle/>
                    <a:p>
                      <a:pPr algn="r"/>
                      <a:r>
                        <a:rPr lang="en-GB" sz="1100" b="0" noProof="0" dirty="0">
                          <a:solidFill>
                            <a:schemeClr val="bg1"/>
                          </a:solidFill>
                        </a:rPr>
                        <a:t>↓ </a:t>
                      </a:r>
                      <a:r>
                        <a:rPr lang="en-GB" sz="1100" b="1" i="1" noProof="0" dirty="0">
                          <a:solidFill>
                            <a:schemeClr val="bg1"/>
                          </a:solidFill>
                        </a:rPr>
                        <a:t>CRHR1 </a:t>
                      </a:r>
                      <a:r>
                        <a:rPr lang="en-GB" sz="1100" b="1" noProof="0" dirty="0">
                          <a:solidFill>
                            <a:schemeClr val="bg1"/>
                          </a:solidFill>
                        </a:rPr>
                        <a:t>methylation</a:t>
                      </a:r>
                    </a:p>
                  </a:txBody>
                  <a:tcPr marT="72000" marB="72000"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In adults with panic disorder</a:t>
                      </a:r>
                    </a:p>
                  </a:txBody>
                  <a:tcPr marT="72000" marB="72000">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185830810"/>
                  </a:ext>
                </a:extLst>
              </a:tr>
              <a:tr h="186526">
                <a:tc>
                  <a:txBody>
                    <a:bodyPr/>
                    <a:lstStyle/>
                    <a:p>
                      <a:pPr algn="r"/>
                      <a:r>
                        <a:rPr lang="en-GB" sz="1100" b="0" noProof="0" dirty="0">
                          <a:solidFill>
                            <a:schemeClr val="bg1"/>
                          </a:solidFill>
                        </a:rPr>
                        <a:t>↓ </a:t>
                      </a:r>
                      <a:r>
                        <a:rPr lang="en-GB" sz="1100" b="1" i="1" noProof="0" dirty="0">
                          <a:solidFill>
                            <a:schemeClr val="bg1"/>
                          </a:solidFill>
                        </a:rPr>
                        <a:t>Dnmt1</a:t>
                      </a:r>
                      <a:r>
                        <a:rPr lang="en-GB" sz="1100" b="1" noProof="0" dirty="0">
                          <a:solidFill>
                            <a:schemeClr val="bg1"/>
                          </a:solidFill>
                        </a:rPr>
                        <a:t> </a:t>
                      </a:r>
                      <a:r>
                        <a:rPr lang="en-GB" sz="1100" b="0" noProof="0" dirty="0">
                          <a:solidFill>
                            <a:schemeClr val="bg1"/>
                          </a:solidFill>
                        </a:rPr>
                        <a:t>↑ </a:t>
                      </a:r>
                      <a:r>
                        <a:rPr lang="en-GB" sz="1100" b="1" i="1" noProof="0" dirty="0">
                          <a:solidFill>
                            <a:schemeClr val="bg1"/>
                          </a:solidFill>
                        </a:rPr>
                        <a:t>Gabra2 </a:t>
                      </a:r>
                      <a:r>
                        <a:rPr lang="en-GB" sz="1100" b="0" noProof="0" dirty="0">
                          <a:solidFill>
                            <a:schemeClr val="bg1"/>
                          </a:solidFill>
                        </a:rPr>
                        <a:t>↓ </a:t>
                      </a:r>
                      <a:r>
                        <a:rPr lang="en-GB" sz="1100" b="1" noProof="0" dirty="0">
                          <a:solidFill>
                            <a:schemeClr val="bg1"/>
                          </a:solidFill>
                        </a:rPr>
                        <a:t>GABA</a:t>
                      </a:r>
                    </a:p>
                  </a:txBody>
                  <a:tcPr marT="72000" marB="72000"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Seen in H67D mutant mice that show low anxiety-like behaviour</a:t>
                      </a:r>
                    </a:p>
                  </a:txBody>
                  <a:tcPr marT="72000" marB="72000">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937615745"/>
                  </a:ext>
                </a:extLst>
              </a:tr>
            </a:tbl>
          </a:graphicData>
        </a:graphic>
      </p:graphicFrame>
      <p:sp>
        <p:nvSpPr>
          <p:cNvPr id="5" name="TextBox 4">
            <a:extLst>
              <a:ext uri="{FF2B5EF4-FFF2-40B4-BE49-F238E27FC236}">
                <a16:creationId xmlns:a16="http://schemas.microsoft.com/office/drawing/2014/main" id="{5F4C1421-1C57-2F6D-3E78-D1A349C58797}"/>
              </a:ext>
            </a:extLst>
          </p:cNvPr>
          <p:cNvSpPr txBox="1"/>
          <p:nvPr/>
        </p:nvSpPr>
        <p:spPr>
          <a:xfrm>
            <a:off x="6400164" y="1757691"/>
            <a:ext cx="5233734" cy="276999"/>
          </a:xfrm>
          <a:prstGeom prst="rect">
            <a:avLst/>
          </a:prstGeom>
          <a:noFill/>
        </p:spPr>
        <p:txBody>
          <a:bodyPr wrap="square">
            <a:spAutoFit/>
          </a:bodyPr>
          <a:lstStyle/>
          <a:p>
            <a:pPr algn="ctr"/>
            <a:r>
              <a:rPr lang="en-GB" sz="1200" noProof="0" dirty="0">
                <a:solidFill>
                  <a:schemeClr val="accent2">
                    <a:lumMod val="50000"/>
                  </a:schemeClr>
                </a:solidFill>
              </a:rPr>
              <a:t>Methylation and gene expression differences </a:t>
            </a:r>
          </a:p>
        </p:txBody>
      </p:sp>
      <p:graphicFrame>
        <p:nvGraphicFramePr>
          <p:cNvPr id="7" name="Table 6">
            <a:extLst>
              <a:ext uri="{FF2B5EF4-FFF2-40B4-BE49-F238E27FC236}">
                <a16:creationId xmlns:a16="http://schemas.microsoft.com/office/drawing/2014/main" id="{5AB025CC-5438-F15C-5F28-54C00B5E6F24}"/>
              </a:ext>
            </a:extLst>
          </p:cNvPr>
          <p:cNvGraphicFramePr>
            <a:graphicFrameLocks noGrp="1"/>
          </p:cNvGraphicFramePr>
          <p:nvPr>
            <p:extLst>
              <p:ext uri="{D42A27DB-BD31-4B8C-83A1-F6EECF244321}">
                <p14:modId xmlns:p14="http://schemas.microsoft.com/office/powerpoint/2010/main" val="3194732401"/>
              </p:ext>
            </p:extLst>
          </p:nvPr>
        </p:nvGraphicFramePr>
        <p:xfrm>
          <a:off x="6413898" y="4212775"/>
          <a:ext cx="5220000" cy="1581840"/>
        </p:xfrm>
        <a:graphic>
          <a:graphicData uri="http://schemas.openxmlformats.org/drawingml/2006/table">
            <a:tbl>
              <a:tblPr>
                <a:tableStyleId>{5C22544A-7EE6-4342-B048-85BDC9FD1C3A}</a:tableStyleId>
              </a:tblPr>
              <a:tblGrid>
                <a:gridCol w="2160000">
                  <a:extLst>
                    <a:ext uri="{9D8B030D-6E8A-4147-A177-3AD203B41FA5}">
                      <a16:colId xmlns:a16="http://schemas.microsoft.com/office/drawing/2014/main" val="4056365963"/>
                    </a:ext>
                  </a:extLst>
                </a:gridCol>
                <a:gridCol w="3060000">
                  <a:extLst>
                    <a:ext uri="{9D8B030D-6E8A-4147-A177-3AD203B41FA5}">
                      <a16:colId xmlns:a16="http://schemas.microsoft.com/office/drawing/2014/main" val="3991616886"/>
                    </a:ext>
                  </a:extLst>
                </a:gridCol>
              </a:tblGrid>
              <a:tr h="0">
                <a:tc>
                  <a:txBody>
                    <a:bodyPr/>
                    <a:lstStyle/>
                    <a:p>
                      <a:pPr algn="r"/>
                      <a:r>
                        <a:rPr lang="en-GB" sz="1100" b="0" noProof="0" dirty="0">
                          <a:solidFill>
                            <a:schemeClr val="bg1"/>
                          </a:solidFill>
                        </a:rPr>
                        <a:t>↓ </a:t>
                      </a:r>
                      <a:r>
                        <a:rPr lang="en-GB" sz="1100" b="1" i="0" noProof="0" dirty="0">
                          <a:solidFill>
                            <a:schemeClr val="bg1"/>
                          </a:solidFill>
                        </a:rPr>
                        <a:t>H3K9me </a:t>
                      </a:r>
                      <a:r>
                        <a:rPr lang="en-GB" sz="1100" b="0" noProof="0" dirty="0">
                          <a:solidFill>
                            <a:schemeClr val="bg1"/>
                          </a:solidFill>
                        </a:rPr>
                        <a:t>↓ </a:t>
                      </a:r>
                      <a:r>
                        <a:rPr lang="en-GB" sz="1100" b="1" i="0" noProof="0" dirty="0">
                          <a:solidFill>
                            <a:schemeClr val="bg1"/>
                          </a:solidFill>
                        </a:rPr>
                        <a:t>H3K9me3</a:t>
                      </a:r>
                    </a:p>
                  </a:txBody>
                  <a:tcPr marT="72000" marB="72000" anchor="ctr">
                    <a:lnL w="12700" cmpd="sng">
                      <a:noFill/>
                    </a:lnL>
                    <a:lnR w="12700" cmpd="sng">
                      <a:noFill/>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Seen in rats subjected to models of stress and early maternal separation</a:t>
                      </a:r>
                    </a:p>
                  </a:txBody>
                  <a:tcPr marT="72000" marB="72000">
                    <a:lnL w="12700" cmpd="sng">
                      <a:noFill/>
                    </a:lnL>
                    <a:lnR w="12700" cmpd="sng">
                      <a:noFill/>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168572303"/>
                  </a:ext>
                </a:extLst>
              </a:tr>
              <a:tr h="186526">
                <a:tc>
                  <a:txBody>
                    <a:bodyPr/>
                    <a:lstStyle/>
                    <a:p>
                      <a:pPr algn="r"/>
                      <a:r>
                        <a:rPr lang="en-GB" sz="1100" b="0" noProof="0" dirty="0">
                          <a:solidFill>
                            <a:schemeClr val="bg1"/>
                          </a:solidFill>
                        </a:rPr>
                        <a:t>↓ </a:t>
                      </a:r>
                      <a:r>
                        <a:rPr lang="en-GB" sz="1100" b="1" noProof="0" dirty="0">
                          <a:solidFill>
                            <a:schemeClr val="bg1"/>
                          </a:solidFill>
                        </a:rPr>
                        <a:t>G9a </a:t>
                      </a:r>
                      <a:r>
                        <a:rPr lang="en-GB" sz="1100" b="0" noProof="0" dirty="0">
                          <a:solidFill>
                            <a:schemeClr val="bg1"/>
                          </a:solidFill>
                        </a:rPr>
                        <a:t>↓ </a:t>
                      </a:r>
                      <a:r>
                        <a:rPr lang="en-GB" sz="1100" b="1" noProof="0" dirty="0">
                          <a:solidFill>
                            <a:schemeClr val="bg1"/>
                          </a:solidFill>
                        </a:rPr>
                        <a:t>H3K9me2</a:t>
                      </a:r>
                    </a:p>
                  </a:txBody>
                  <a:tcPr marT="72000" marB="72000"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Seen in low-anxiety model mice</a:t>
                      </a:r>
                    </a:p>
                  </a:txBody>
                  <a:tcPr marT="72000" marB="72000">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80847328"/>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100" b="0" noProof="0" dirty="0">
                          <a:solidFill>
                            <a:schemeClr val="bg1"/>
                          </a:solidFill>
                        </a:rPr>
                        <a:t>↑ </a:t>
                      </a:r>
                      <a:r>
                        <a:rPr lang="en-GB" sz="1100" b="1" noProof="0" dirty="0">
                          <a:solidFill>
                            <a:schemeClr val="bg1"/>
                          </a:solidFill>
                        </a:rPr>
                        <a:t>G9a </a:t>
                      </a:r>
                      <a:r>
                        <a:rPr lang="en-GB" sz="1100" b="0" noProof="0" dirty="0">
                          <a:solidFill>
                            <a:schemeClr val="bg1"/>
                          </a:solidFill>
                        </a:rPr>
                        <a:t>↑ </a:t>
                      </a:r>
                      <a:r>
                        <a:rPr lang="en-GB" sz="1100" b="1" noProof="0" dirty="0">
                          <a:solidFill>
                            <a:schemeClr val="bg1"/>
                          </a:solidFill>
                        </a:rPr>
                        <a:t>H3K9me2</a:t>
                      </a:r>
                    </a:p>
                  </a:txBody>
                  <a:tcPr marT="72000" marB="72000"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Seen in high-anxiety model rats</a:t>
                      </a:r>
                    </a:p>
                  </a:txBody>
                  <a:tcPr marT="72000" marB="72000">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890527917"/>
                  </a:ext>
                </a:extLst>
              </a:tr>
              <a:tr h="186526">
                <a:tc>
                  <a:txBody>
                    <a:bodyPr/>
                    <a:lstStyle/>
                    <a:p>
                      <a:pPr algn="r"/>
                      <a:r>
                        <a:rPr lang="en-GB" sz="1100" b="0" noProof="0" dirty="0">
                          <a:solidFill>
                            <a:schemeClr val="bg1"/>
                          </a:solidFill>
                        </a:rPr>
                        <a:t>↓ </a:t>
                      </a:r>
                      <a:r>
                        <a:rPr lang="en-GB" sz="1100" b="1" noProof="0" dirty="0">
                          <a:solidFill>
                            <a:schemeClr val="bg1"/>
                          </a:solidFill>
                        </a:rPr>
                        <a:t>HDAC5</a:t>
                      </a:r>
                    </a:p>
                  </a:txBody>
                  <a:tcPr marT="72000" marB="72000"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r>
                        <a:rPr lang="en-GB" sz="1100" noProof="0" dirty="0"/>
                        <a:t>Seen in mice subjected to the chronic social defeat stress model</a:t>
                      </a:r>
                    </a:p>
                  </a:txBody>
                  <a:tcPr marT="72000" marB="72000">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937615745"/>
                  </a:ext>
                </a:extLst>
              </a:tr>
            </a:tbl>
          </a:graphicData>
        </a:graphic>
      </p:graphicFrame>
      <p:sp>
        <p:nvSpPr>
          <p:cNvPr id="9" name="TextBox 8">
            <a:extLst>
              <a:ext uri="{FF2B5EF4-FFF2-40B4-BE49-F238E27FC236}">
                <a16:creationId xmlns:a16="http://schemas.microsoft.com/office/drawing/2014/main" id="{68C22D0B-2624-9DDA-7015-F1EA5C9E4BCC}"/>
              </a:ext>
            </a:extLst>
          </p:cNvPr>
          <p:cNvSpPr txBox="1"/>
          <p:nvPr/>
        </p:nvSpPr>
        <p:spPr>
          <a:xfrm>
            <a:off x="6413898" y="3930096"/>
            <a:ext cx="5220716" cy="276999"/>
          </a:xfrm>
          <a:prstGeom prst="rect">
            <a:avLst/>
          </a:prstGeom>
          <a:noFill/>
        </p:spPr>
        <p:txBody>
          <a:bodyPr wrap="square">
            <a:spAutoFit/>
          </a:bodyPr>
          <a:lstStyle/>
          <a:p>
            <a:pPr algn="ctr"/>
            <a:r>
              <a:rPr lang="en-GB" sz="1200" noProof="0" dirty="0">
                <a:solidFill>
                  <a:schemeClr val="accent2">
                    <a:lumMod val="50000"/>
                  </a:schemeClr>
                </a:solidFill>
              </a:rPr>
              <a:t>Differences in histone modifications</a:t>
            </a:r>
          </a:p>
        </p:txBody>
      </p:sp>
      <p:sp>
        <p:nvSpPr>
          <p:cNvPr id="13" name="Text Placeholder 12">
            <a:extLst>
              <a:ext uri="{FF2B5EF4-FFF2-40B4-BE49-F238E27FC236}">
                <a16:creationId xmlns:a16="http://schemas.microsoft.com/office/drawing/2014/main" id="{560F1168-437C-C59B-88D0-0B4059C9DF93}"/>
              </a:ext>
            </a:extLst>
          </p:cNvPr>
          <p:cNvSpPr>
            <a:spLocks noGrp="1"/>
          </p:cNvSpPr>
          <p:nvPr>
            <p:ph type="body" sz="quarter" idx="18"/>
          </p:nvPr>
        </p:nvSpPr>
        <p:spPr>
          <a:xfrm>
            <a:off x="539749" y="5086350"/>
            <a:ext cx="10151111" cy="1634850"/>
          </a:xfrm>
          <a:noFill/>
        </p:spPr>
        <p:txBody>
          <a:bodyPr/>
          <a:lstStyle/>
          <a:p>
            <a:endParaRPr lang="en-GB" noProof="0" dirty="0"/>
          </a:p>
          <a:p>
            <a:r>
              <a:rPr lang="en-GB" noProof="0" dirty="0"/>
              <a:t>1. Persaud &amp; Cates. </a:t>
            </a:r>
            <a:r>
              <a:rPr lang="en-GB" noProof="0" dirty="0" err="1"/>
              <a:t>eNeuro</a:t>
            </a:r>
            <a:r>
              <a:rPr lang="en-GB" noProof="0" dirty="0"/>
              <a:t> 2023;10(4):ENEURO.0109-21.2021; 2. Ziegler et al. </a:t>
            </a:r>
            <a:r>
              <a:rPr lang="en-GB" noProof="0" dirty="0" err="1"/>
              <a:t>Transl</a:t>
            </a:r>
            <a:r>
              <a:rPr lang="en-GB" noProof="0" dirty="0"/>
              <a:t> Psychiatry 2016;6(4):e773; </a:t>
            </a:r>
          </a:p>
          <a:p>
            <a:r>
              <a:rPr lang="en-GB" noProof="0" dirty="0"/>
              <a:t>3. Schartner et al. </a:t>
            </a:r>
            <a:r>
              <a:rPr lang="en-GB" noProof="0" dirty="0" err="1"/>
              <a:t>Eur</a:t>
            </a:r>
            <a:r>
              <a:rPr lang="en-GB" noProof="0" dirty="0"/>
              <a:t> </a:t>
            </a:r>
            <a:r>
              <a:rPr lang="en-GB" noProof="0" dirty="0" err="1"/>
              <a:t>Neuropsychopharmacol</a:t>
            </a:r>
            <a:r>
              <a:rPr lang="en-GB" noProof="0" dirty="0"/>
              <a:t> 2017;27(4):360–371; 4. Ziegler et al. Neuropsychopharmacology 2015;40(6):1528–1538;</a:t>
            </a:r>
            <a:br>
              <a:rPr lang="en-GB" noProof="0" dirty="0"/>
            </a:br>
            <a:r>
              <a:rPr lang="en-GB" noProof="0" dirty="0"/>
              <a:t>5. </a:t>
            </a:r>
            <a:r>
              <a:rPr lang="en-GB" noProof="0" dirty="0" err="1"/>
              <a:t>Hettema</a:t>
            </a:r>
            <a:r>
              <a:rPr lang="en-GB" noProof="0" dirty="0"/>
              <a:t> et al. Mol Psychiatry 2023;28(8):3484–3492</a:t>
            </a:r>
            <a:r>
              <a:rPr lang="en-GB" dirty="0"/>
              <a:t>; </a:t>
            </a:r>
            <a:r>
              <a:rPr lang="en-GB" noProof="0" dirty="0"/>
              <a:t>6. </a:t>
            </a:r>
            <a:r>
              <a:rPr lang="en-GB" noProof="0" dirty="0" err="1"/>
              <a:t>Domschke</a:t>
            </a:r>
            <a:r>
              <a:rPr lang="en-GB" noProof="0" dirty="0"/>
              <a:t> et al. Mol Psychiatry 2025; </a:t>
            </a:r>
            <a:r>
              <a:rPr lang="en-GB" noProof="0" dirty="0" err="1"/>
              <a:t>doi</a:t>
            </a:r>
            <a:r>
              <a:rPr lang="en-GB" noProof="0" dirty="0"/>
              <a:t>: 10.1038/s41380-025-03038-5; 7. Ell et al. Curr </a:t>
            </a:r>
            <a:r>
              <a:rPr lang="en-GB" noProof="0" dirty="0" err="1"/>
              <a:t>Neuropharmacol</a:t>
            </a:r>
            <a:r>
              <a:rPr lang="en-GB" noProof="0" dirty="0"/>
              <a:t> 2024;22(5):843–865</a:t>
            </a:r>
          </a:p>
        </p:txBody>
      </p:sp>
      <p:sp>
        <p:nvSpPr>
          <p:cNvPr id="10" name="TextBox 9">
            <a:extLst>
              <a:ext uri="{FF2B5EF4-FFF2-40B4-BE49-F238E27FC236}">
                <a16:creationId xmlns:a16="http://schemas.microsoft.com/office/drawing/2014/main" id="{382ED9DA-5C57-7E57-6774-717848FF0BDB}"/>
              </a:ext>
            </a:extLst>
          </p:cNvPr>
          <p:cNvSpPr txBox="1"/>
          <p:nvPr/>
        </p:nvSpPr>
        <p:spPr>
          <a:xfrm>
            <a:off x="539033" y="5430290"/>
            <a:ext cx="5762707" cy="823302"/>
          </a:xfrm>
          <a:prstGeom prst="rect">
            <a:avLst/>
          </a:prstGeom>
          <a:noFill/>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CBT=cognitive–behavioural therapy; DNA=deoxyribonucleic acid;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CRHR1=</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corticotropin-releasing hormone </a:t>
            </a:r>
            <a:b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b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receptor 1;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FZR1=</a:t>
            </a:r>
            <a:r>
              <a:rPr kumimoji="0" lang="en-US"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fizzy and cell division cycle 20 related 1; </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GABA=gamma-aminobutyric acid;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GABBR2=</a:t>
            </a:r>
            <a:r>
              <a:rPr kumimoji="0" lang="en-US"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GABA type B receptor subunit 2;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GABRD=</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GABA receptor subunit delta; GAD=generalized anxiety disorder;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GAST=</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gastrin;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IL12RB2=</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interleukin 12 receptor subunit beta 2;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MAO-A</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=monoamine oxidase A;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NOTCH4=</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neurogenic locus notch homolog protein 4; OCD=obsessive–compulsive disorder;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OXTR=</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oxytocin receptor; </a:t>
            </a:r>
            <a:r>
              <a:rPr kumimoji="0" lang="en-GB" sz="950" b="0" i="1"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ZNF823=</a:t>
            </a:r>
            <a:r>
              <a:rPr kumimoji="0" lang="en-GB" sz="950" b="0" i="0" u="none" strike="noStrike" kern="1200" cap="none" spc="0" normalizeH="0" baseline="0" noProof="0" dirty="0">
                <a:ln>
                  <a:noFill/>
                </a:ln>
                <a:solidFill>
                  <a:srgbClr val="B59E5F">
                    <a:lumMod val="50000"/>
                  </a:srgbClr>
                </a:solidFill>
                <a:effectLst/>
                <a:uLnTx/>
                <a:uFillTx/>
                <a:latin typeface="Times New Roman" panose="02020603050405020304" pitchFamily="18" charset="0"/>
                <a:ea typeface="+mn-ea"/>
                <a:cs typeface="Times New Roman" panose="02020603050405020304" pitchFamily="18" charset="0"/>
              </a:rPr>
              <a:t>zinc finger protein 823</a:t>
            </a:r>
          </a:p>
        </p:txBody>
      </p:sp>
    </p:spTree>
    <p:extLst>
      <p:ext uri="{BB962C8B-B14F-4D97-AF65-F5344CB8AC3E}">
        <p14:creationId xmlns:p14="http://schemas.microsoft.com/office/powerpoint/2010/main" val="1916461141"/>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14958-7C4D-4ED9-85EF-B13B9DA035F0}">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08562aa6-c0ad-4fb9-8a82-15409d3a28b4"/>
    <ds:schemaRef ds:uri="http://purl.org/dc/elements/1.1/"/>
    <ds:schemaRef ds:uri="http://purl.org/dc/dcmitype/"/>
    <ds:schemaRef ds:uri="http://schemas.openxmlformats.org/package/2006/metadata/core-properties"/>
    <ds:schemaRef ds:uri="28627d7c-4416-4bc1-86cf-ca6c3a42a8f2"/>
    <ds:schemaRef ds:uri="http://purl.org/dc/terms/"/>
  </ds:schemaRefs>
</ds:datastoreItem>
</file>

<file path=customXml/itemProps2.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3.xml><?xml version="1.0" encoding="utf-8"?>
<ds:datastoreItem xmlns:ds="http://schemas.openxmlformats.org/officeDocument/2006/customXml" ds:itemID="{CA2E6415-5C23-4BE2-BA06-097342A42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2970</TotalTime>
  <Words>9957</Words>
  <Application>Microsoft Office PowerPoint</Application>
  <PresentationFormat>Widescreen</PresentationFormat>
  <Paragraphs>786</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Tahoma</vt:lpstr>
      <vt:lpstr>Times New Roman</vt:lpstr>
      <vt:lpstr>Neurotorium - PowerPoint-Skabelon - 2022-01-28</vt:lpstr>
      <vt:lpstr>PowerPoint Presentation</vt:lpstr>
      <vt:lpstr>Fear and anxiety responses</vt:lpstr>
      <vt:lpstr>The aetiology of fear and anxiety</vt:lpstr>
      <vt:lpstr>The smoke detector principle</vt:lpstr>
      <vt:lpstr>Nature versus nurture</vt:lpstr>
      <vt:lpstr>Early adversity and anxiety disorders</vt:lpstr>
      <vt:lpstr>When people are exposed to stressors, such as public speaking, scary pictures, or painful stimulation, studies generally report increased stress responses in people with anxiety disorders versus controls across many measures. These measures include peripheral autonomic, neurochemical, and hormonal measures, as well as startle response, for which relevant circuitry has been isolated in basic research</vt:lpstr>
      <vt:lpstr>Childhood adversity and anxiety disorders</vt:lpstr>
      <vt:lpstr>Childhood adversity and anxiety disorders</vt:lpstr>
      <vt:lpstr>Threat conditioning and fear learning</vt:lpstr>
      <vt:lpstr>Learning theory: basic forms of learning</vt:lpstr>
      <vt:lpstr>Behavioural principles: classical conditioning</vt:lpstr>
      <vt:lpstr>The curve of acquisition, extinction, and spontaneous recovery</vt:lpstr>
      <vt:lpstr>Threat conditioning and anxiety</vt:lpstr>
      <vt:lpstr>Neuroimaging insights into anxiety disorders</vt:lpstr>
      <vt:lpstr>Structural neuroimaging of anxiety disorders</vt:lpstr>
      <vt:lpstr>Resting-state functional connectivity</vt:lpstr>
      <vt:lpstr>Neurocircuitry implicated in anxiety disorders</vt:lpstr>
      <vt:lpstr>The ENIGMA-Anxiety working group </vt:lpstr>
      <vt:lpstr>Using a [Research Domain Criteria framework] approach, it is apparent that a large majority of task-based fMRI studies involving individuals with anxiety disorders have probed the negative valence systems, consistent with the prevailing view that pathological anxiety arises from an over-reactivity of the amygdala in response to threat stimuli and a lack of cortical regulation of these responses</vt:lpstr>
      <vt:lpstr>Animal models of anxiety disorders</vt:lpstr>
      <vt:lpstr>Circuits implicated in anxiety-related behaviour in rodents</vt:lpstr>
      <vt:lpstr>Non-human primate models</vt:lpstr>
      <vt:lpstr>Neuropeptides, neurotransmitters and anxiety disorders</vt:lpstr>
      <vt:lpstr>Genetics and anxiety disorders</vt:lpstr>
      <vt:lpstr>Heritability of anxiety</vt:lpstr>
      <vt:lpstr>Genome-wide association studies of anxiety disorders</vt:lpstr>
      <vt:lpstr>Large-scale multi-ancestry GWAS of anxiety disorders</vt:lpstr>
      <vt:lpstr>Shared genetic risk factors with other traits</vt:lpstr>
      <vt:lpstr>Copy-number variants may predispose anxiety disorders</vt:lpstr>
      <vt:lpstr>Epigenetics</vt:lpstr>
      <vt:lpstr>The gut microbiome and anxiety disorders</vt:lpstr>
      <vt:lpstr>Interoception</vt:lpstr>
      <vt:lpstr>Bodily symptoms that influence anxiety-like behaviour</vt:lpstr>
      <vt:lpstr>Sex differences and anxiety disorders</vt:lpstr>
      <vt:lpstr>Sex differences in risk of anxiety</vt:lpstr>
      <vt:lpstr>Sex differences in anxiety heritability</vt:lpstr>
      <vt:lpstr>Biomarkers in anxiety disorders</vt:lpstr>
      <vt:lpstr>Biomarkers in anxiety disorders</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Viktoria-Maria Hvidtfelt Lykke</cp:lastModifiedBy>
  <cp:revision>43</cp:revision>
  <dcterms:created xsi:type="dcterms:W3CDTF">2022-12-01T09:25:49Z</dcterms:created>
  <dcterms:modified xsi:type="dcterms:W3CDTF">2025-08-19T10:53:44Z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