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svg" ContentType="image/svg+xml"/>
  <Default Extension="rels" ContentType="application/vnd.openxmlformats-package.relationships+xml"/>
  <Override PartName="/ppt/presentation.xml" ContentType="application/vnd.openxmlformats-officedocument.presentationml.presentation.main+xml"/>
  <Override PartName="/ppt/handoutMasters/handoutMaster1.xml" ContentType="application/vnd.openxmlformats-officedocument.presentationml.handoutMaster+xml"/>
  <Override PartName="/ppt/theme/theme3.xml" ContentType="application/vnd.openxmlformats-officedocument.theme+xml"/>
  <Override PartName="/ppt/viewProps.xml" ContentType="application/vnd.openxmlformats-officedocument.presentationml.viewProps+xml"/>
  <Override PartName="/customXml/item2.xml" ContentType="application/xml"/>
  <Override PartName="/customXml/itemProps2.xml" ContentType="application/vnd.openxmlformats-officedocument.customXmlProperties+xml"/>
  <Override PartName="/ppt/authors.xml" ContentType="application/vnd.ms-powerpoi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slideLayouts/slideLayout5.xml" ContentType="application/vnd.openxmlformats-officedocument.presentationml.slideLayout+xml"/>
  <Override PartName="/ppt/commentAuthors.xml" ContentType="application/vnd.openxmlformats-officedocument.presentationml.commentAuthors+xml"/>
  <Override PartName="/customXml/item3.xml" ContentType="application/xml"/>
  <Override PartName="/customXml/itemProps3.xml" ContentType="application/vnd.openxmlformats-officedocument.customXmlProperties+xml"/>
  <Override PartName="/ppt/notesMasters/notesMaster1.xml" ContentType="application/vnd.openxmlformats-officedocument.presentationml.notesMaster+xml"/>
  <Override PartName="/ppt/theme/theme2.xml" ContentType="application/vnd.openxmlformats-officedocument.theme+xml"/>
  <Override PartName="/customXml/item1.xml" ContentType="application/xml"/>
  <Override PartName="/customXml/itemProps1.xml" ContentType="application/vnd.openxmlformats-officedocument.customXmlProperties+xml"/>
  <Override PartName="/ppt/slides/slide32.xml" ContentType="application/vnd.openxmlformats-officedocument.presentationml.slide+xml"/>
  <Override PartName="/ppt/notesSlides/notesSlide32.xml" ContentType="application/vnd.openxmlformats-officedocument.presentationml.notesSlide+xml"/>
  <Override PartName="/ppt/presProps.xml" ContentType="application/vnd.openxmlformats-officedocument.presentationml.presProps+xml"/>
  <Override PartName="/docProps/custom.xml" ContentType="application/vnd.openxmlformats-officedocument.custom-properties+xml"/>
  <Override PartName="/docProps/app.xml" ContentType="application/vnd.openxmlformats-officedocument.extended-properties+xml"/>
</Types>
</file>

<file path=_rels/.rels>&#65279;<?xml version="1.0" encoding="utf-8"?><Relationships xmlns="http://schemas.openxmlformats.org/package/2006/relationships"><Relationship Type="http://schemas.openxmlformats.org/package/2006/relationships/metadata/core-properties" Target="/docProps/core.xml" Id="rId3" /><Relationship Type="http://schemas.openxmlformats.org/package/2006/relationships/metadata/thumbnail" Target="/docProps/thumbnail.jpeg" Id="rId2" /><Relationship Type="http://schemas.openxmlformats.org/officeDocument/2006/relationships/officeDocument" Target="/ppt/presentation.xml" Id="rId1" /><Relationship Type="http://schemas.openxmlformats.org/officeDocument/2006/relationships/custom-properties" Target="/docProps/custom.xml" Id="rId5" /><Relationship Type="http://schemas.openxmlformats.org/officeDocument/2006/relationships/extended-properties" Target="/docProps/app.xml" Id="rId4"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p:sldMasterIdLst>
    <p:sldMasterId id="2147483720" r:id="rId4"/>
  </p:sldMasterIdLst>
  <p:notesMasterIdLst>
    <p:notesMasterId r:id="rId46"/>
  </p:notesMasterIdLst>
  <p:handoutMasterIdLst>
    <p:handoutMasterId r:id="rId47"/>
  </p:handoutMasterIdLst>
  <p:sldIdLst>
    <p:sldId id="1043"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6B81437-613F-A4F1-739F-9D8EF4ADACA4}" name="KD" initials="KD" userId="KD" providerId="None"/>
  <p188:author id="{6A82CB39-BC0E-B291-2729-B0EE88F28A76}" name="Sam Kew" initials="SK" userId="Sam Kew" providerId="None"/>
  <p188:author id="{F286F46B-D11B-7411-908D-9B4A368D0C37}" name="Chris Edge" initials="CE" userId="S::Chris.Edge@primeglobalpeople.com::9878e1fe-fc43-4c11-846c-29f97c46eb4b" providerId="AD"/>
  <p188:author id="{EF771B9E-C392-92EF-840E-9D41557F45CC}" name="Hovatta, Iiris M" initials="" userId="S::hovatta@ad.helsinki.fi::b2e01041-6568-4b21-a1bc-12684f2a48fe" providerId="AD"/>
  <p188:author id="{62E723AE-9468-6AF4-9FB1-9993C575DEE3}" name="Rachel Jagger" initials="RJ" userId="Rachel Jagger" providerId="None"/>
  <p188:author id="{548E33BE-41FD-592C-5C8D-31BD765ADCA9}" name="Cambridge" initials="CB" userId="Cambridge"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D" initials="KD" lastIdx="15" clrIdx="0">
    <p:extLst>
      <p:ext uri="{19B8F6BF-5375-455C-9EA6-DF929625EA0E}">
        <p15:presenceInfo xmlns:p15="http://schemas.microsoft.com/office/powerpoint/2012/main" userId="K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1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95" autoAdjust="0"/>
    <p:restoredTop sz="97693" autoAdjust="0"/>
  </p:normalViewPr>
  <p:slideViewPr>
    <p:cSldViewPr snapToGrid="0">
      <p:cViewPr varScale="1">
        <p:scale>
          <a:sx n="102" d="100"/>
          <a:sy n="102" d="100"/>
        </p:scale>
        <p:origin x="630" y="114"/>
      </p:cViewPr>
      <p:guideLst/>
    </p:cSldViewPr>
  </p:slideViewPr>
  <p:outlineViewPr>
    <p:cViewPr>
      <p:scale>
        <a:sx n="33" d="100"/>
        <a:sy n="33" d="100"/>
      </p:scale>
      <p:origin x="0" y="-12060"/>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81" d="100"/>
          <a:sy n="81" d="100"/>
        </p:scale>
        <p:origin x="3258" y="96"/>
      </p:cViewPr>
      <p:guideLst/>
    </p:cSldViewPr>
  </p:notesViewPr>
  <p:gridSpacing cx="76200" cy="76200"/>
</p:viewPr>
</file>

<file path=ppt/_rels/presentation.xml.rels>&#65279;<?xml version="1.0" encoding="utf-8"?><Relationships xmlns="http://schemas.openxmlformats.org/package/2006/relationships"><Relationship Type="http://schemas.openxmlformats.org/officeDocument/2006/relationships/handoutMaster" Target="/ppt/handoutMasters/handoutMaster1.xml" Id="rId47" /><Relationship Type="http://schemas.openxmlformats.org/officeDocument/2006/relationships/viewProps" Target="/ppt/viewProps.xml" Id="rId50" /><Relationship Type="http://schemas.openxmlformats.org/officeDocument/2006/relationships/customXml" Target="/customXml/item2.xml" Id="rId2" /><Relationship Type="http://schemas.microsoft.com/office/2018/10/relationships/authors" Target="/ppt/authors.xml" Id="rId53" /><Relationship Type="http://schemas.openxmlformats.org/officeDocument/2006/relationships/tableStyles" Target="/ppt/tableStyles.xml" Id="rId52" /><Relationship Type="http://schemas.openxmlformats.org/officeDocument/2006/relationships/slideMaster" Target="/ppt/slideMasters/slideMaster1.xml" Id="rId4" /><Relationship Type="http://schemas.openxmlformats.org/officeDocument/2006/relationships/commentAuthors" Target="/ppt/commentAuthors.xml" Id="rId48" /><Relationship Type="http://schemas.openxmlformats.org/officeDocument/2006/relationships/theme" Target="/ppt/theme/theme1.xml" Id="rId51" /><Relationship Type="http://schemas.openxmlformats.org/officeDocument/2006/relationships/customXml" Target="/customXml/item3.xml" Id="rId3" /><Relationship Type="http://schemas.openxmlformats.org/officeDocument/2006/relationships/notesMaster" Target="/ppt/notesMasters/notesMaster1.xml" Id="rId46" /><Relationship Type="http://schemas.openxmlformats.org/officeDocument/2006/relationships/customXml" Target="/customXml/item1.xml" Id="rId1" /><Relationship Type="http://schemas.openxmlformats.org/officeDocument/2006/relationships/slide" Target="/ppt/slides/slide32.xml" Id="rId36" /><Relationship Type="http://schemas.openxmlformats.org/officeDocument/2006/relationships/presProps" Target="/ppt/presProps.xml" Id="rId49" /></Relationships>
</file>

<file path=ppt/handoutMasters/_rels/handoutMaster1.xml.rels>&#65279;<?xml version="1.0" encoding="utf-8"?><Relationships xmlns="http://schemas.openxmlformats.org/package/2006/relationships"><Relationship Type="http://schemas.openxmlformats.org/officeDocument/2006/relationships/theme" Target="/ppt/theme/theme3.xml" Id="rId1"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DA1982F-96F1-71DC-E063-C9C867E0EB9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CAF59D4C-5A4A-0681-C913-EB832ED455E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9DF954E-95C2-4767-872B-BCE85143A045}" type="datetimeFigureOut">
              <a:rPr lang="en-GB" smtClean="0"/>
              <a:t>19/08/2025</a:t>
            </a:fld>
            <a:endParaRPr lang="en-GB"/>
          </a:p>
        </p:txBody>
      </p:sp>
      <p:sp>
        <p:nvSpPr>
          <p:cNvPr id="4" name="Footer Placeholder 3">
            <a:extLst>
              <a:ext uri="{FF2B5EF4-FFF2-40B4-BE49-F238E27FC236}">
                <a16:creationId xmlns:a16="http://schemas.microsoft.com/office/drawing/2014/main" id="{F1A1234D-6E6F-EA9E-74AC-78D3CE3CEA9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74E30B4D-DE88-D5C3-F5BF-DCD91005C42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4DD7152-95FF-46C9-BA29-2DAD2C4E94DC}" type="slidenum">
              <a:rPr lang="en-GB" smtClean="0"/>
              <a:t>‹#›</a:t>
            </a:fld>
            <a:endParaRPr lang="en-GB"/>
          </a:p>
        </p:txBody>
      </p:sp>
    </p:spTree>
    <p:extLst>
      <p:ext uri="{BB962C8B-B14F-4D97-AF65-F5344CB8AC3E}">
        <p14:creationId xmlns:p14="http://schemas.microsoft.com/office/powerpoint/2010/main" val="1809257384"/>
      </p:ext>
    </p:extLst>
  </p:cSld>
  <p:clrMap bg1="lt1" tx1="dk1" bg2="lt2" tx2="dk2" accent1="accent1" accent2="accent2" accent3="accent3" accent4="accent4" accent5="accent5" accent6="accent6" hlink="hlink" folHlink="folHlink"/>
  <p:hf hdr="0" ftr="0" dt="0"/>
</p:handoutMaster>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93A0FB-6C74-48BA-B76F-76E3220A53F2}" type="datetimeFigureOut">
              <a:rPr lang="en-US" smtClean="0"/>
              <a:t>8/19/2025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721F48-A6A6-4C52-B94D-420AADA25D47}" type="slidenum">
              <a:rPr lang="en-US" smtClean="0"/>
              <a:t>‹#›</a:t>
            </a:fld>
            <a:endParaRPr lang="en-US"/>
          </a:p>
        </p:txBody>
      </p:sp>
    </p:spTree>
    <p:extLst>
      <p:ext uri="{BB962C8B-B14F-4D97-AF65-F5344CB8AC3E}">
        <p14:creationId xmlns:p14="http://schemas.microsoft.com/office/powerpoint/2010/main" val="147572944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32.xml.rels>&#65279;<?xml version="1.0" encoding="utf-8"?><Relationships xmlns="http://schemas.openxmlformats.org/package/2006/relationships"><Relationship Type="http://schemas.openxmlformats.org/officeDocument/2006/relationships/slide" Target="/ppt/slides/slide32.xml" Id="rId2" /><Relationship Type="http://schemas.openxmlformats.org/officeDocument/2006/relationships/notesMaster" Target="/ppt/notesMasters/notesMaster1.xml" Id="rId1" /></Relationship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dirty="0"/>
              <a:t>The human body is full of microorganisms that live alongside the human cells, the largest population of these microorganisms is found in the gut, and is referred to as the gut microbiome.</a:t>
            </a:r>
            <a:r>
              <a:rPr lang="en-US" baseline="30000" dirty="0"/>
              <a:t>3</a:t>
            </a:r>
            <a:r>
              <a:rPr lang="en-US" dirty="0"/>
              <a:t> This complex population of microbes are thought to interact with many bodily functions, such as via the synthesis of metabolites and neurotransmitters, and activation of the </a:t>
            </a:r>
            <a:r>
              <a:rPr lang="en-US" dirty="0" err="1"/>
              <a:t>vagus</a:t>
            </a:r>
            <a:r>
              <a:rPr lang="en-US" dirty="0"/>
              <a:t> nerve.</a:t>
            </a:r>
            <a:r>
              <a:rPr lang="en-US" baseline="30000" dirty="0"/>
              <a:t>3</a:t>
            </a:r>
            <a:r>
              <a:rPr lang="en-US" dirty="0"/>
              <a:t> The gut microbiome is being increasingly recognized and implicated in the disease processes of many different neuropsychiatric disorders, neurodevelopmental disorders, and as outlined on the slide anxiety disorders.</a:t>
            </a:r>
            <a:r>
              <a:rPr lang="en-US" baseline="30000" dirty="0"/>
              <a:t>1,3</a:t>
            </a:r>
          </a:p>
          <a:p>
            <a:endParaRPr lang="en-US" dirty="0"/>
          </a:p>
          <a:p>
            <a:r>
              <a:rPr lang="en-US" dirty="0"/>
              <a:t>References:</a:t>
            </a:r>
          </a:p>
          <a:p>
            <a:pPr marL="228600" indent="-228600">
              <a:buFont typeface="+mj-lt"/>
              <a:buAutoNum type="arabicPeriod"/>
            </a:pPr>
            <a:r>
              <a:rPr lang="en-US" dirty="0"/>
              <a:t>Jiang HY, Zhang X, Yu ZH, et al. Altered gut microbiota profile in patients with generalized anxiety disorder. J </a:t>
            </a:r>
            <a:r>
              <a:rPr lang="en-US" dirty="0" err="1"/>
              <a:t>Psychiatr</a:t>
            </a:r>
            <a:r>
              <a:rPr lang="en-US" dirty="0"/>
              <a:t> Res 2018; 104: 130–136.</a:t>
            </a:r>
          </a:p>
          <a:p>
            <a:pPr marL="228600" indent="-228600">
              <a:buFont typeface="+mj-lt"/>
              <a:buAutoNum type="arabicPeriod"/>
            </a:pPr>
            <a:r>
              <a:rPr lang="en-US" dirty="0"/>
              <a:t>Butler MI, Kittel-Schneider S, Wagner-</a:t>
            </a:r>
            <a:r>
              <a:rPr lang="en-US" dirty="0" err="1"/>
              <a:t>Skacel</a:t>
            </a:r>
            <a:r>
              <a:rPr lang="en-US" dirty="0"/>
              <a:t> J, et al. The gut microbiome in anxiety disorders. Curr Psychiatry Rep 2025; 27 (5): 347–361.</a:t>
            </a:r>
          </a:p>
          <a:p>
            <a:pPr marL="228600" indent="-228600">
              <a:buFont typeface="+mj-lt"/>
              <a:buAutoNum type="arabicPeriod"/>
            </a:pPr>
            <a:r>
              <a:rPr lang="en-US" dirty="0" err="1"/>
              <a:t>Bastiaanssen</a:t>
            </a:r>
            <a:r>
              <a:rPr lang="en-US" dirty="0"/>
              <a:t> TFS, Cowan CSM, Claesson MJ, et al. Making sense of … the microbiome in psychiatry. Int J </a:t>
            </a:r>
            <a:r>
              <a:rPr lang="en-US" dirty="0" err="1"/>
              <a:t>Neuropsychopharmacol</a:t>
            </a:r>
            <a:r>
              <a:rPr lang="en-US" dirty="0"/>
              <a:t> 2019; 22 (1): 37–52.</a:t>
            </a:r>
          </a:p>
          <a:p>
            <a:pPr marL="228600" indent="-228600">
              <a:buFont typeface="+mj-lt"/>
              <a:buAutoNum type="arabicPeriod"/>
            </a:pPr>
            <a:r>
              <a:rPr lang="en-US" dirty="0" err="1"/>
              <a:t>Burokas</a:t>
            </a:r>
            <a:r>
              <a:rPr lang="en-US" dirty="0"/>
              <a:t> A, </a:t>
            </a:r>
            <a:r>
              <a:rPr lang="en-US" dirty="0" err="1"/>
              <a:t>Arboleya</a:t>
            </a:r>
            <a:r>
              <a:rPr lang="en-US" dirty="0"/>
              <a:t> S, Moloney RD, et al. Targeting the microbiota–gut–brain axis: prebiotics have anxiolytic and antidepressant-like effects and reverse the impact of chronic stress in mice. Biol Psychiatry 2017; 82 (7): 472-487.</a:t>
            </a:r>
          </a:p>
        </p:txBody>
      </p:sp>
      <p:sp>
        <p:nvSpPr>
          <p:cNvPr id="4" name="Slide Number Placeholder 3"/>
          <p:cNvSpPr>
            <a:spLocks noGrp="1"/>
          </p:cNvSpPr>
          <p:nvPr>
            <p:ph type="sldNum" sz="quarter" idx="5"/>
          </p:nvPr>
        </p:nvSpPr>
        <p:spPr/>
        <p:txBody>
          <a:bodyPr/>
          <a:lstStyle/>
          <a:p>
            <a:fld id="{5B863321-74E8-F049-BA48-089E7906A119}" type="slidenum">
              <a:rPr lang="en-FI" smtClean="0"/>
              <a:pPr/>
              <a:t>32</a:t>
            </a:fld>
            <a:endParaRPr lang="en-FI"/>
          </a:p>
        </p:txBody>
      </p:sp>
      <p:sp>
        <p:nvSpPr>
          <p:cNvPr id="7" name="Slide Image Placeholder 6">
            <a:extLst>
              <a:ext uri="{FF2B5EF4-FFF2-40B4-BE49-F238E27FC236}">
                <a16:creationId xmlns:a16="http://schemas.microsoft.com/office/drawing/2014/main" id="{DC30973F-CC6D-DD32-AE2B-1CC6B0241363}"/>
              </a:ext>
            </a:extLst>
          </p:cNvPr>
          <p:cNvSpPr>
            <a:spLocks noGrp="1" noRot="1" noChangeAspect="1"/>
          </p:cNvSpPr>
          <p:nvPr>
            <p:ph type="sldImg"/>
          </p:nvPr>
        </p:nvSpPr>
        <p:spPr/>
      </p:sp>
    </p:spTree>
    <p:extLst>
      <p:ext uri="{BB962C8B-B14F-4D97-AF65-F5344CB8AC3E}">
        <p14:creationId xmlns:p14="http://schemas.microsoft.com/office/powerpoint/2010/main" val="1655913918"/>
      </p:ext>
    </p:extLst>
  </p:cSld>
  <p:clrMapOvr>
    <a:masterClrMapping/>
  </p:clrMapOvr>
</p:note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62083032"/>
      </p:ext>
    </p:extLst>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image" Target="/ppt/media/image2.svg" Id="rId39" /><Relationship Type="http://schemas.openxmlformats.org/officeDocument/2006/relationships/image" Target="/ppt/media/image1.png" Id="rId38" /><Relationship Type="http://schemas.openxmlformats.org/officeDocument/2006/relationships/theme" Target="/ppt/theme/theme1.xml" Id="rId37" /><Relationship Type="http://schemas.openxmlformats.org/officeDocument/2006/relationships/slideLayout" Target="/ppt/slideLayouts/slideLayout5.xml" Id="rId5" /></Relationships>
</file>

<file path=ppt/slideMasters/slideMaster1.xml><?xml version="1.0" encoding="utf-8"?>
<p:sldMaster xmlns:a16="http://schemas.microsoft.com/office/drawing/2014/main" xmlns:asvg="http://schemas.microsoft.com/office/drawing/2016/SVG/main" xmlns:p14="http://schemas.microsoft.com/office/powerpoint/2010/main" xmlns:p15="http://schemas.microsoft.com/office/powerpoint/2012/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951812525"/>
      </p:ext>
    </p:extLst>
  </p:cSld>
  <p:clrMap bg1="lt1" tx1="dk1" bg2="lt2" tx2="dk2" accent1="accent1" accent2="accent2" accent3="accent3" accent4="accent4" accent5="accent5" accent6="accent6" hlink="hlink" folHlink="folHlink"/>
  <p:sldLayoutIdLst>
    <p:sldLayoutId id="2147483725" r:id="rId5"/>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32.xml.rels>&#65279;<?xml version="1.0" encoding="utf-8"?><Relationships xmlns="http://schemas.openxmlformats.org/package/2006/relationships"><Relationship Type="http://schemas.openxmlformats.org/officeDocument/2006/relationships/image" Target="/ppt/media/image44.png" Id="rId3" /><Relationship Type="http://schemas.openxmlformats.org/officeDocument/2006/relationships/notesSlide" Target="/ppt/notesSlides/notesSlide32.xml" Id="rId2" /><Relationship Type="http://schemas.openxmlformats.org/officeDocument/2006/relationships/slideLayout" Target="/ppt/slideLayouts/slideLayout5.xml" Id="rId1" /><Relationship Type="http://schemas.openxmlformats.org/officeDocument/2006/relationships/image" Target="/ppt/media/image45.svg" Id="rId4" /></Relationships>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17A9C894-909E-93BD-F202-ED84DD8BA7FB}"/>
              </a:ext>
            </a:extLst>
          </p:cNvPr>
          <p:cNvSpPr>
            <a:spLocks noGrp="1"/>
          </p:cNvSpPr>
          <p:nvPr>
            <p:ph type="body" sz="quarter" idx="17"/>
          </p:nvPr>
        </p:nvSpPr>
        <p:spPr/>
        <p:txBody>
          <a:bodyPr/>
          <a:lstStyle/>
          <a:p>
            <a:r>
              <a:rPr lang="en-GB" noProof="0" dirty="0"/>
              <a:t>Anxiety disorders – Neurobiology and aetiology</a:t>
            </a:r>
          </a:p>
        </p:txBody>
      </p:sp>
      <p:sp>
        <p:nvSpPr>
          <p:cNvPr id="2" name="Title 1">
            <a:extLst>
              <a:ext uri="{FF2B5EF4-FFF2-40B4-BE49-F238E27FC236}">
                <a16:creationId xmlns:a16="http://schemas.microsoft.com/office/drawing/2014/main" id="{32C74FAD-6195-6369-5449-4B8A35616EBB}"/>
              </a:ext>
            </a:extLst>
          </p:cNvPr>
          <p:cNvSpPr>
            <a:spLocks noGrp="1"/>
          </p:cNvSpPr>
          <p:nvPr>
            <p:ph type="title"/>
          </p:nvPr>
        </p:nvSpPr>
        <p:spPr/>
        <p:txBody>
          <a:bodyPr/>
          <a:lstStyle/>
          <a:p>
            <a:r>
              <a:rPr lang="en-GB" noProof="0" dirty="0"/>
              <a:t>The gut microbiome and anxiety disorders</a:t>
            </a:r>
          </a:p>
        </p:txBody>
      </p:sp>
      <p:sp>
        <p:nvSpPr>
          <p:cNvPr id="17" name="Content Placeholder 16">
            <a:extLst>
              <a:ext uri="{FF2B5EF4-FFF2-40B4-BE49-F238E27FC236}">
                <a16:creationId xmlns:a16="http://schemas.microsoft.com/office/drawing/2014/main" id="{2B6B36DA-58BA-F8B9-B775-02035FB39C46}"/>
              </a:ext>
            </a:extLst>
          </p:cNvPr>
          <p:cNvSpPr>
            <a:spLocks noGrp="1"/>
          </p:cNvSpPr>
          <p:nvPr>
            <p:ph idx="19"/>
          </p:nvPr>
        </p:nvSpPr>
        <p:spPr>
          <a:xfrm>
            <a:off x="539750" y="1416785"/>
            <a:ext cx="6295261" cy="5017327"/>
          </a:xfrm>
        </p:spPr>
        <p:txBody>
          <a:bodyPr/>
          <a:lstStyle/>
          <a:p>
            <a:r>
              <a:rPr lang="en-GB" noProof="0" dirty="0"/>
              <a:t>One study analysed the composition of the gut microbiome of people with GAD</a:t>
            </a:r>
            <a:r>
              <a:rPr lang="en-GB" baseline="30000" noProof="0" dirty="0"/>
              <a:t>1</a:t>
            </a:r>
          </a:p>
          <a:p>
            <a:r>
              <a:rPr lang="en-GB" noProof="0" dirty="0"/>
              <a:t>People with GAD had lower quantities of several species of bacteria compared with controls, including:</a:t>
            </a:r>
            <a:r>
              <a:rPr lang="en-GB" baseline="30000" noProof="0" dirty="0"/>
              <a:t>1</a:t>
            </a:r>
            <a:endParaRPr lang="en-GB" noProof="0" dirty="0"/>
          </a:p>
          <a:p>
            <a:pPr lvl="1"/>
            <a:r>
              <a:rPr lang="en-GB" sz="1600" i="1" noProof="0" dirty="0" err="1"/>
              <a:t>Faecalibacterium</a:t>
            </a:r>
            <a:endParaRPr lang="en-GB" sz="1600" i="1" noProof="0" dirty="0"/>
          </a:p>
          <a:p>
            <a:pPr lvl="1"/>
            <a:r>
              <a:rPr lang="en-GB" sz="1600" i="1" noProof="0" dirty="0"/>
              <a:t>Eubacterium </a:t>
            </a:r>
            <a:r>
              <a:rPr lang="en-GB" sz="1600" i="1" noProof="0" dirty="0" err="1"/>
              <a:t>rectale</a:t>
            </a:r>
            <a:endParaRPr lang="en-GB" sz="1600" i="1" noProof="0" dirty="0"/>
          </a:p>
          <a:p>
            <a:pPr lvl="1"/>
            <a:r>
              <a:rPr lang="en-GB" sz="1600" i="1" noProof="0" dirty="0" err="1"/>
              <a:t>Lachnospira</a:t>
            </a:r>
            <a:endParaRPr lang="en-GB" sz="1600" i="1" noProof="0" dirty="0"/>
          </a:p>
          <a:p>
            <a:pPr lvl="1"/>
            <a:r>
              <a:rPr lang="en-GB" sz="1600" i="1" noProof="0" dirty="0" err="1"/>
              <a:t>Butyricicoccus</a:t>
            </a:r>
            <a:r>
              <a:rPr lang="en-GB" sz="1600" i="1" noProof="0" dirty="0"/>
              <a:t> </a:t>
            </a:r>
          </a:p>
          <a:p>
            <a:pPr lvl="1"/>
            <a:r>
              <a:rPr lang="en-GB" sz="1600" i="1" noProof="0" dirty="0" err="1"/>
              <a:t>Sutterella</a:t>
            </a:r>
            <a:endParaRPr lang="en-GB" sz="1600" i="1" noProof="0" dirty="0"/>
          </a:p>
          <a:p>
            <a:r>
              <a:rPr lang="en-GB" noProof="0" dirty="0"/>
              <a:t>These species are involved in the production of short-chain fatty acids in the gut microbiome</a:t>
            </a:r>
            <a:r>
              <a:rPr lang="en-GB" baseline="30000" noProof="0" dirty="0"/>
              <a:t>1</a:t>
            </a:r>
          </a:p>
          <a:p>
            <a:r>
              <a:rPr lang="en-GB" noProof="0" dirty="0">
                <a:solidFill>
                  <a:schemeClr val="tx1"/>
                </a:solidFill>
              </a:rPr>
              <a:t>Microbiome interventions hold some promise based on animal studies, but randomized controlled trials in clinical populations with anxiety disorders are urgently required</a:t>
            </a:r>
            <a:r>
              <a:rPr lang="en-GB" baseline="30000" noProof="0" dirty="0">
                <a:solidFill>
                  <a:schemeClr val="tx1"/>
                </a:solidFill>
              </a:rPr>
              <a:t>2</a:t>
            </a:r>
            <a:endParaRPr lang="en-GB" noProof="0" dirty="0">
              <a:solidFill>
                <a:schemeClr val="tx1"/>
              </a:solidFill>
            </a:endParaRPr>
          </a:p>
        </p:txBody>
      </p:sp>
      <p:sp>
        <p:nvSpPr>
          <p:cNvPr id="18" name="Content Placeholder 17">
            <a:extLst>
              <a:ext uri="{FF2B5EF4-FFF2-40B4-BE49-F238E27FC236}">
                <a16:creationId xmlns:a16="http://schemas.microsoft.com/office/drawing/2014/main" id="{E0038E7A-86B5-21B7-A1B4-019F14A20C03}"/>
              </a:ext>
            </a:extLst>
          </p:cNvPr>
          <p:cNvSpPr>
            <a:spLocks noGrp="1"/>
          </p:cNvSpPr>
          <p:nvPr>
            <p:ph sz="half" idx="20"/>
          </p:nvPr>
        </p:nvSpPr>
        <p:spPr>
          <a:xfrm>
            <a:off x="7015397" y="1416785"/>
            <a:ext cx="4630503" cy="4415215"/>
          </a:xfrm>
        </p:spPr>
        <p:txBody>
          <a:bodyPr/>
          <a:lstStyle/>
          <a:p>
            <a:r>
              <a:rPr lang="en-GB" noProof="0" dirty="0"/>
              <a:t>The brain interacts with the microbiome of the gut flora in several ways; this bidirectional relationship between the brain and the gut is now thought to be important in maintaining good health</a:t>
            </a:r>
            <a:r>
              <a:rPr lang="en-GB" baseline="30000" noProof="0" dirty="0"/>
              <a:t>3</a:t>
            </a:r>
            <a:endParaRPr lang="en-GB" noProof="0" dirty="0"/>
          </a:p>
          <a:p>
            <a:r>
              <a:rPr lang="en-GB" noProof="0" dirty="0"/>
              <a:t>A study in mice administered fructo-oligosaccharides and </a:t>
            </a:r>
            <a:r>
              <a:rPr lang="en-GB" noProof="0" dirty="0" err="1"/>
              <a:t>galacto</a:t>
            </a:r>
            <a:r>
              <a:rPr lang="en-GB" noProof="0" dirty="0"/>
              <a:t>-oligosaccharides (prebiotics), and tested the effect on anxious- and depressive-like behaviours</a:t>
            </a:r>
            <a:r>
              <a:rPr lang="en-GB" baseline="30000" noProof="0" dirty="0"/>
              <a:t>4</a:t>
            </a:r>
            <a:endParaRPr lang="en-GB" noProof="0" dirty="0"/>
          </a:p>
          <a:p>
            <a:r>
              <a:rPr lang="en-GB" noProof="0" dirty="0"/>
              <a:t>As well as reducing anxious- and depressive-like behaviours, the prebiotic administration led to reduced stress-induced corticosterone release</a:t>
            </a:r>
            <a:r>
              <a:rPr lang="en-GB" baseline="30000" noProof="0" dirty="0"/>
              <a:t>4</a:t>
            </a:r>
          </a:p>
        </p:txBody>
      </p:sp>
      <p:sp>
        <p:nvSpPr>
          <p:cNvPr id="13" name="Text Placeholder 12">
            <a:extLst>
              <a:ext uri="{FF2B5EF4-FFF2-40B4-BE49-F238E27FC236}">
                <a16:creationId xmlns:a16="http://schemas.microsoft.com/office/drawing/2014/main" id="{D95AAB9C-9B56-DC62-ABCE-B81DF41215A4}"/>
              </a:ext>
            </a:extLst>
          </p:cNvPr>
          <p:cNvSpPr>
            <a:spLocks noGrp="1"/>
          </p:cNvSpPr>
          <p:nvPr>
            <p:ph type="body" sz="quarter" idx="18"/>
          </p:nvPr>
        </p:nvSpPr>
        <p:spPr/>
        <p:txBody>
          <a:bodyPr/>
          <a:lstStyle/>
          <a:p>
            <a:r>
              <a:rPr lang="en-GB" noProof="0" dirty="0"/>
              <a:t>GAD=generalized anxiety disorder</a:t>
            </a:r>
          </a:p>
          <a:p>
            <a:endParaRPr lang="en-GB" noProof="0" dirty="0"/>
          </a:p>
          <a:p>
            <a:r>
              <a:rPr lang="en-GB" noProof="0" dirty="0"/>
              <a:t>1. Jiang et al. J </a:t>
            </a:r>
            <a:r>
              <a:rPr lang="en-GB" noProof="0" dirty="0" err="1"/>
              <a:t>Psychiatr</a:t>
            </a:r>
            <a:r>
              <a:rPr lang="en-GB" noProof="0" dirty="0"/>
              <a:t> Res 2018;104:130–136; 2. Butler et al. Curr Psychiatry Rep 2025;27(5):347–361;</a:t>
            </a:r>
            <a:br>
              <a:rPr lang="en-GB" noProof="0" dirty="0"/>
            </a:br>
            <a:r>
              <a:rPr lang="en-GB" noProof="0" dirty="0"/>
              <a:t>3. </a:t>
            </a:r>
            <a:r>
              <a:rPr lang="en-GB" noProof="0" dirty="0" err="1"/>
              <a:t>Bastiaanssen</a:t>
            </a:r>
            <a:r>
              <a:rPr lang="en-GB" noProof="0" dirty="0"/>
              <a:t> et al. Int J </a:t>
            </a:r>
            <a:r>
              <a:rPr lang="en-GB" noProof="0" dirty="0" err="1"/>
              <a:t>Neuropsychopharmacol</a:t>
            </a:r>
            <a:r>
              <a:rPr lang="en-GB" noProof="0" dirty="0"/>
              <a:t> 2019;22(1):37–52; 4. </a:t>
            </a:r>
            <a:r>
              <a:rPr lang="en-GB" noProof="0" dirty="0" err="1"/>
              <a:t>Burokas</a:t>
            </a:r>
            <a:r>
              <a:rPr lang="en-GB" noProof="0" dirty="0"/>
              <a:t> et al. </a:t>
            </a:r>
            <a:r>
              <a:rPr lang="en-GB" noProof="0" dirty="0" err="1"/>
              <a:t>Biol</a:t>
            </a:r>
            <a:r>
              <a:rPr lang="en-GB" noProof="0" dirty="0"/>
              <a:t> Psychiatry 2017;82(7):472–487</a:t>
            </a:r>
          </a:p>
        </p:txBody>
      </p:sp>
      <p:pic>
        <p:nvPicPr>
          <p:cNvPr id="19" name="Graphic 18" descr="Rat with solid fill">
            <a:extLst>
              <a:ext uri="{FF2B5EF4-FFF2-40B4-BE49-F238E27FC236}">
                <a16:creationId xmlns:a16="http://schemas.microsoft.com/office/drawing/2014/main" id="{467C4B40-8B0A-62FD-FE20-71158E49593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9753600" y="4895666"/>
            <a:ext cx="2053278" cy="2053278"/>
          </a:xfrm>
          <a:prstGeom prst="rect">
            <a:avLst/>
          </a:prstGeom>
        </p:spPr>
      </p:pic>
    </p:spTree>
    <p:extLst>
      <p:ext uri="{BB962C8B-B14F-4D97-AF65-F5344CB8AC3E}">
        <p14:creationId xmlns:p14="http://schemas.microsoft.com/office/powerpoint/2010/main" val="438917761"/>
      </p:ext>
    </p:extLst>
  </p:cSld>
  <p:clrMapOvr>
    <a:masterClrMapping/>
  </p:clrMapOvr>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&#65279;<?xml version="1.0" encoding="utf-8"?><Relationships xmlns="http://schemas.openxmlformats.org/package/2006/relationships"><Relationship Type="http://schemas.openxmlformats.org/officeDocument/2006/relationships/customXmlProps" Target="/customXml/itemProps1.xml" Id="rId1" /></Relationships>
</file>

<file path=customXml/_rels/item2.xml.rels>&#65279;<?xml version="1.0" encoding="utf-8"?><Relationships xmlns="http://schemas.openxmlformats.org/package/2006/relationships"><Relationship Type="http://schemas.openxmlformats.org/officeDocument/2006/relationships/customXmlProps" Target="/customXml/itemProps2.xml" Id="rId1" /></Relationships>
</file>

<file path=customXml/_rels/item3.xml.rels>&#65279;<?xml version="1.0" encoding="utf-8"?><Relationships xmlns="http://schemas.openxmlformats.org/package/2006/relationships"><Relationship Type="http://schemas.openxmlformats.org/officeDocument/2006/relationships/customXmlProps" Target="/customXml/itemProps3.xml" Id="rId1" /></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314958-7C4D-4ED9-85EF-B13B9DA035F0}">
  <ds:schemaRefs>
    <ds:schemaRef ds:uri="http://www.w3.org/XML/1998/namespace"/>
    <ds:schemaRef ds:uri="http://schemas.microsoft.com/office/infopath/2007/PartnerControls"/>
    <ds:schemaRef ds:uri="http://schemas.microsoft.com/office/2006/metadata/properties"/>
    <ds:schemaRef ds:uri="http://schemas.microsoft.com/office/2006/documentManagement/types"/>
    <ds:schemaRef ds:uri="08562aa6-c0ad-4fb9-8a82-15409d3a28b4"/>
    <ds:schemaRef ds:uri="http://purl.org/dc/elements/1.1/"/>
    <ds:schemaRef ds:uri="http://purl.org/dc/dcmitype/"/>
    <ds:schemaRef ds:uri="http://schemas.openxmlformats.org/package/2006/metadata/core-properties"/>
    <ds:schemaRef ds:uri="28627d7c-4416-4bc1-86cf-ca6c3a42a8f2"/>
    <ds:schemaRef ds:uri="http://purl.org/dc/terms/"/>
  </ds:schemaRefs>
</ds:datastoreItem>
</file>

<file path=customXml/itemProps2.xml><?xml version="1.0" encoding="utf-8"?>
<ds:datastoreItem xmlns:ds="http://schemas.openxmlformats.org/officeDocument/2006/customXml" ds:itemID="{9C3B7EC8-E46A-4FD9-B411-E54A9E872553}">
  <ds:schemaRefs>
    <ds:schemaRef ds:uri="http://schemas.microsoft.com/sharepoint/v3/contenttype/forms"/>
  </ds:schemaRefs>
</ds:datastoreItem>
</file>

<file path=customXml/itemProps3.xml><?xml version="1.0" encoding="utf-8"?>
<ds:datastoreItem xmlns:ds="http://schemas.openxmlformats.org/officeDocument/2006/customXml" ds:itemID="{CA2E6415-5C23-4BE2-BA06-097342A4251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2970</TotalTime>
  <Words>9957</Words>
  <Application>Microsoft Office PowerPoint</Application>
  <PresentationFormat>Widescreen</PresentationFormat>
  <Paragraphs>786</Paragraphs>
  <Slides>41</Slides>
  <Notes>41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Aptos</vt:lpstr>
      <vt:lpstr>Arial</vt:lpstr>
      <vt:lpstr>Calibri</vt:lpstr>
      <vt:lpstr>Tahoma</vt:lpstr>
      <vt:lpstr>Times New Roman</vt:lpstr>
      <vt:lpstr>Neurotorium - PowerPoint-Skabelon - 2022-01-28</vt:lpstr>
      <vt:lpstr>PowerPoint Presentation</vt:lpstr>
      <vt:lpstr>Fear and anxiety responses</vt:lpstr>
      <vt:lpstr>The aetiology of fear and anxiety</vt:lpstr>
      <vt:lpstr>The smoke detector principle</vt:lpstr>
      <vt:lpstr>Nature versus nurture</vt:lpstr>
      <vt:lpstr>Early adversity and anxiety disorders</vt:lpstr>
      <vt:lpstr>When people are exposed to stressors, such as public speaking, scary pictures, or painful stimulation, studies generally report increased stress responses in people with anxiety disorders versus controls across many measures. These measures include peripheral autonomic, neurochemical, and hormonal measures, as well as startle response, for which relevant circuitry has been isolated in basic research</vt:lpstr>
      <vt:lpstr>Childhood adversity and anxiety disorders</vt:lpstr>
      <vt:lpstr>Childhood adversity and anxiety disorders</vt:lpstr>
      <vt:lpstr>Threat conditioning and fear learning</vt:lpstr>
      <vt:lpstr>Learning theory: basic forms of learning</vt:lpstr>
      <vt:lpstr>Behavioural principles: classical conditioning</vt:lpstr>
      <vt:lpstr>The curve of acquisition, extinction, and spontaneous recovery</vt:lpstr>
      <vt:lpstr>Threat conditioning and anxiety</vt:lpstr>
      <vt:lpstr>Neuroimaging insights into anxiety disorders</vt:lpstr>
      <vt:lpstr>Structural neuroimaging of anxiety disorders</vt:lpstr>
      <vt:lpstr>Resting-state functional connectivity</vt:lpstr>
      <vt:lpstr>Neurocircuitry implicated in anxiety disorders</vt:lpstr>
      <vt:lpstr>The ENIGMA-Anxiety working group </vt:lpstr>
      <vt:lpstr>Using a [Research Domain Criteria framework] approach, it is apparent that a large majority of task-based fMRI studies involving individuals with anxiety disorders have probed the negative valence systems, consistent with the prevailing view that pathological anxiety arises from an over-reactivity of the amygdala in response to threat stimuli and a lack of cortical regulation of these responses</vt:lpstr>
      <vt:lpstr>Animal models of anxiety disorders</vt:lpstr>
      <vt:lpstr>Circuits implicated in anxiety-related behaviour in rodents</vt:lpstr>
      <vt:lpstr>Non-human primate models</vt:lpstr>
      <vt:lpstr>Neuropeptides, neurotransmitters and anxiety disorders</vt:lpstr>
      <vt:lpstr>Genetics and anxiety disorders</vt:lpstr>
      <vt:lpstr>Heritability of anxiety</vt:lpstr>
      <vt:lpstr>Genome-wide association studies of anxiety disorders</vt:lpstr>
      <vt:lpstr>Large-scale multi-ancestry GWAS of anxiety disorders</vt:lpstr>
      <vt:lpstr>Shared genetic risk factors with other traits</vt:lpstr>
      <vt:lpstr>Copy-number variants may predispose anxiety disorders</vt:lpstr>
      <vt:lpstr>Epigenetics</vt:lpstr>
      <vt:lpstr>The gut microbiome and anxiety disorders</vt:lpstr>
      <vt:lpstr>Interoception</vt:lpstr>
      <vt:lpstr>Bodily symptoms that influence anxiety-like behaviour</vt:lpstr>
      <vt:lpstr>Sex differences and anxiety disorders</vt:lpstr>
      <vt:lpstr>Sex differences in risk of anxiety</vt:lpstr>
      <vt:lpstr>Sex differences in anxiety heritability</vt:lpstr>
      <vt:lpstr>Biomarkers in anxiety disorders</vt:lpstr>
      <vt:lpstr>Biomarkers in anxiety disorders</vt:lpstr>
      <vt:lpstr>Summary</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Neuro Slide</dc:creator>
  <cp:lastModifiedBy>Viktoria-Maria Hvidtfelt Lykke</cp:lastModifiedBy>
  <cp:revision>43</cp:revision>
  <dcterms:created xsi:type="dcterms:W3CDTF">2022-12-01T09:25:49Z</dcterms:created>
  <dcterms:modified xsi:type="dcterms:W3CDTF">2025-08-19T10:53:44Z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