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slideLayouts/slideLayout4.xml" ContentType="application/vnd.openxmlformats-officedocument.presentationml.slideLayout+xml"/>
  <Override PartName="/ppt/commentAuthors.xml" ContentType="application/vnd.openxmlformats-officedocument.presentationml.commentAuthors+xml"/>
  <Override PartName="/ppt/slides/slide4.xml" ContentType="application/vnd.openxmlformats-officedocument.presentationml.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352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slide" Target="/ppt/slides/slide4.xml" Id="rId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smoke detector principle describes the difference between different types of errors and their potential ramifications.</a:t>
            </a:r>
            <a:r>
              <a:rPr lang="en-GB" baseline="30000" dirty="0"/>
              <a:t>1</a:t>
            </a:r>
            <a:r>
              <a:rPr lang="en-GB" dirty="0"/>
              <a:t> If the consequences of non-detection of an actual danger are serious, then it is safer to mistakenly identify non-threats even occasionally than it is to ignore an actual threat.</a:t>
            </a:r>
            <a:r>
              <a:rPr lang="en-GB" baseline="30000" dirty="0"/>
              <a:t>1</a:t>
            </a:r>
            <a:endParaRPr lang="en-GB" dirty="0"/>
          </a:p>
          <a:p>
            <a:endParaRPr lang="en-GB" dirty="0"/>
          </a:p>
          <a:p>
            <a:r>
              <a:rPr lang="en-GB" dirty="0"/>
              <a:t>Reference:</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FI" dirty="0"/>
              <a:t>Nesse</a:t>
            </a:r>
            <a:r>
              <a:rPr lang="en-GB" dirty="0"/>
              <a:t> RM</a:t>
            </a:r>
            <a:r>
              <a:rPr lang="en-FI" dirty="0"/>
              <a:t>. The smoke detector principle</a:t>
            </a:r>
            <a:r>
              <a:rPr lang="en-GB" dirty="0"/>
              <a:t>;</a:t>
            </a:r>
            <a:r>
              <a:rPr lang="en-FI" dirty="0"/>
              <a:t> </a:t>
            </a:r>
            <a:r>
              <a:rPr lang="en-GB" dirty="0"/>
              <a:t>s</a:t>
            </a:r>
            <a:r>
              <a:rPr lang="en-FI" dirty="0"/>
              <a:t>ignal detection and optimal defense regulation. Evol Med Public Health 2018;</a:t>
            </a:r>
            <a:r>
              <a:rPr lang="en-GB" dirty="0"/>
              <a:t> </a:t>
            </a:r>
            <a:r>
              <a:rPr lang="en-FI" dirty="0"/>
              <a:t>2019</a:t>
            </a:r>
            <a:r>
              <a:rPr lang="en-GB" dirty="0"/>
              <a:t> </a:t>
            </a:r>
            <a:r>
              <a:rPr lang="en-FI" dirty="0"/>
              <a:t>(1):</a:t>
            </a:r>
            <a:r>
              <a:rPr lang="en-GB" dirty="0"/>
              <a:t> </a:t>
            </a:r>
            <a:r>
              <a:rPr lang="en-FI" dirty="0"/>
              <a:t>1</a:t>
            </a:r>
            <a:r>
              <a:rPr lang="en-GB" dirty="0"/>
              <a:t>.</a:t>
            </a:r>
            <a:endParaRPr lang="en-FI" dirty="0"/>
          </a:p>
        </p:txBody>
      </p:sp>
      <p:sp>
        <p:nvSpPr>
          <p:cNvPr id="4" name="Slide Number Placeholder 3"/>
          <p:cNvSpPr>
            <a:spLocks noGrp="1"/>
          </p:cNvSpPr>
          <p:nvPr>
            <p:ph type="sldNum" sz="quarter" idx="5"/>
          </p:nvPr>
        </p:nvSpPr>
        <p:spPr/>
        <p:txBody>
          <a:bodyPr/>
          <a:lstStyle/>
          <a:p>
            <a:fld id="{0D721F48-A6A6-4C52-B94D-420AADA25D47}" type="slidenum">
              <a:rPr lang="en-US" smtClean="0"/>
              <a:t>4</a:t>
            </a:fld>
            <a:endParaRPr lang="en-US"/>
          </a:p>
        </p:txBody>
      </p:sp>
    </p:spTree>
    <p:extLst>
      <p:ext uri="{BB962C8B-B14F-4D97-AF65-F5344CB8AC3E}">
        <p14:creationId xmlns:p14="http://schemas.microsoft.com/office/powerpoint/2010/main" val="2325692379"/>
      </p:ext>
    </p:extLst>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4" r:id="rId4"/>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4.xml.rels>&#65279;<?xml version="1.0" encoding="utf-8"?><Relationships xmlns="http://schemas.openxmlformats.org/package/2006/relationships"><Relationship Type="http://schemas.openxmlformats.org/officeDocument/2006/relationships/notesSlide" Target="/ppt/notesSlides/notesSlide4.xml" Id="rId2" /><Relationship Type="http://schemas.openxmlformats.org/officeDocument/2006/relationships/slideLayout" Target="/ppt/slideLayouts/slideLayout4.xml" Id="rId1" /></Relationships>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718620-3480-AEF2-5DBE-58A925F99073}"/>
              </a:ext>
            </a:extLst>
          </p:cNvPr>
          <p:cNvSpPr>
            <a:spLocks noGrp="1"/>
          </p:cNvSpPr>
          <p:nvPr>
            <p:ph type="body" sz="quarter" idx="17"/>
          </p:nvPr>
        </p:nvSpPr>
        <p:spPr/>
        <p:txBody>
          <a:bodyPr/>
          <a:lstStyle/>
          <a:p>
            <a:r>
              <a:rPr lang="en-GB" noProof="0" dirty="0"/>
              <a:t>Anxiety disorders – Neurobiology and aetiology</a:t>
            </a:r>
          </a:p>
        </p:txBody>
      </p:sp>
      <p:sp>
        <p:nvSpPr>
          <p:cNvPr id="3" name="Title 2">
            <a:extLst>
              <a:ext uri="{FF2B5EF4-FFF2-40B4-BE49-F238E27FC236}">
                <a16:creationId xmlns:a16="http://schemas.microsoft.com/office/drawing/2014/main" id="{07F5FF93-8FE9-321F-11C4-56633BACCE16}"/>
              </a:ext>
            </a:extLst>
          </p:cNvPr>
          <p:cNvSpPr>
            <a:spLocks noGrp="1"/>
          </p:cNvSpPr>
          <p:nvPr>
            <p:ph type="title"/>
          </p:nvPr>
        </p:nvSpPr>
        <p:spPr/>
        <p:txBody>
          <a:bodyPr/>
          <a:lstStyle/>
          <a:p>
            <a:r>
              <a:rPr lang="en-GB" noProof="0" dirty="0"/>
              <a:t>The smoke detector principle</a:t>
            </a:r>
          </a:p>
        </p:txBody>
      </p:sp>
      <p:sp>
        <p:nvSpPr>
          <p:cNvPr id="4" name="Content Placeholder 3">
            <a:extLst>
              <a:ext uri="{FF2B5EF4-FFF2-40B4-BE49-F238E27FC236}">
                <a16:creationId xmlns:a16="http://schemas.microsoft.com/office/drawing/2014/main" id="{9AF58891-3043-6A75-3E42-8C0BB21B99C8}"/>
              </a:ext>
            </a:extLst>
          </p:cNvPr>
          <p:cNvSpPr>
            <a:spLocks noGrp="1"/>
          </p:cNvSpPr>
          <p:nvPr>
            <p:ph idx="20"/>
          </p:nvPr>
        </p:nvSpPr>
        <p:spPr/>
        <p:txBody>
          <a:bodyPr/>
          <a:lstStyle/>
          <a:p>
            <a:r>
              <a:rPr lang="en-GB" noProof="0" dirty="0"/>
              <a:t>The smoke detector principle tries to explain why systems that have evolved to protect us can give false flags and can lead to excessive and seemingly damaging responses</a:t>
            </a:r>
          </a:p>
          <a:p>
            <a:r>
              <a:rPr lang="en-GB" noProof="0" dirty="0"/>
              <a:t>Smoke detectors (which are like the body’s protective systems) can often cause false alarms (e.g., burnt toast) that cause minor annoyances </a:t>
            </a:r>
          </a:p>
          <a:p>
            <a:r>
              <a:rPr lang="en-GB" noProof="0" dirty="0"/>
              <a:t>However, if these systems miss a true positive, then the consequences can be dire (e.g., a burnt down house)</a:t>
            </a:r>
          </a:p>
          <a:p>
            <a:r>
              <a:rPr lang="en-GB" noProof="0" dirty="0"/>
              <a:t>Anxiety and fear responses, similar to inflammatory responses, are like the smoke detector signals – it is safer to avoid missing true positives and accept the occasional false positive than it is to miss a true positive, leading to many false alarms</a:t>
            </a:r>
          </a:p>
        </p:txBody>
      </p:sp>
      <p:sp>
        <p:nvSpPr>
          <p:cNvPr id="6" name="Text Placeholder 5">
            <a:extLst>
              <a:ext uri="{FF2B5EF4-FFF2-40B4-BE49-F238E27FC236}">
                <a16:creationId xmlns:a16="http://schemas.microsoft.com/office/drawing/2014/main" id="{579A9E2E-549C-822E-D14D-7AE0131BF21E}"/>
              </a:ext>
            </a:extLst>
          </p:cNvPr>
          <p:cNvSpPr>
            <a:spLocks noGrp="1"/>
          </p:cNvSpPr>
          <p:nvPr>
            <p:ph type="body" sz="quarter" idx="18"/>
          </p:nvPr>
        </p:nvSpPr>
        <p:spPr/>
        <p:txBody>
          <a:bodyPr/>
          <a:lstStyle/>
          <a:p>
            <a:r>
              <a:rPr lang="en-GB" noProof="0" dirty="0"/>
              <a:t>Nesse. </a:t>
            </a:r>
            <a:r>
              <a:rPr lang="en-GB" noProof="0" dirty="0" err="1"/>
              <a:t>Evol</a:t>
            </a:r>
            <a:r>
              <a:rPr lang="en-GB" noProof="0" dirty="0"/>
              <a:t> Med Public Health 2018;2019(1):1</a:t>
            </a:r>
          </a:p>
        </p:txBody>
      </p:sp>
      <p:graphicFrame>
        <p:nvGraphicFramePr>
          <p:cNvPr id="5" name="Table 4">
            <a:extLst>
              <a:ext uri="{FF2B5EF4-FFF2-40B4-BE49-F238E27FC236}">
                <a16:creationId xmlns:a16="http://schemas.microsoft.com/office/drawing/2014/main" id="{4C286A6C-7EDD-01FA-0040-E5ABB9816629}"/>
              </a:ext>
            </a:extLst>
          </p:cNvPr>
          <p:cNvGraphicFramePr>
            <a:graphicFrameLocks noGrp="1"/>
          </p:cNvGraphicFramePr>
          <p:nvPr>
            <p:extLst>
              <p:ext uri="{D42A27DB-BD31-4B8C-83A1-F6EECF244321}">
                <p14:modId xmlns:p14="http://schemas.microsoft.com/office/powerpoint/2010/main" val="2686549631"/>
              </p:ext>
            </p:extLst>
          </p:nvPr>
        </p:nvGraphicFramePr>
        <p:xfrm>
          <a:off x="6784975" y="1847731"/>
          <a:ext cx="4320000" cy="3240000"/>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2447954629"/>
                    </a:ext>
                  </a:extLst>
                </a:gridCol>
                <a:gridCol w="1440000">
                  <a:extLst>
                    <a:ext uri="{9D8B030D-6E8A-4147-A177-3AD203B41FA5}">
                      <a16:colId xmlns:a16="http://schemas.microsoft.com/office/drawing/2014/main" val="285410569"/>
                    </a:ext>
                  </a:extLst>
                </a:gridCol>
                <a:gridCol w="1440000">
                  <a:extLst>
                    <a:ext uri="{9D8B030D-6E8A-4147-A177-3AD203B41FA5}">
                      <a16:colId xmlns:a16="http://schemas.microsoft.com/office/drawing/2014/main" val="1100988911"/>
                    </a:ext>
                  </a:extLst>
                </a:gridCol>
              </a:tblGrid>
              <a:tr h="1080000">
                <a:tc>
                  <a:txBody>
                    <a:bodyPr/>
                    <a:lstStyle/>
                    <a:p>
                      <a:pPr algn="ctr"/>
                      <a:endParaRPr lang="en-GB" sz="1400" b="1" noProof="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noProof="0" dirty="0">
                          <a:solidFill>
                            <a:schemeClr val="bg1"/>
                          </a:solidFill>
                        </a:rPr>
                        <a:t>Actual danger</a:t>
                      </a:r>
                    </a:p>
                  </a:txBody>
                  <a:tcPr anchor="ctr">
                    <a:lnL w="12700" cmpd="sng">
                      <a:noFill/>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pPr algn="ctr"/>
                      <a:r>
                        <a:rPr lang="en-GB" sz="1400" noProof="0" dirty="0">
                          <a:solidFill>
                            <a:schemeClr val="bg1"/>
                          </a:solidFill>
                        </a:rPr>
                        <a:t>No danger</a:t>
                      </a:r>
                    </a:p>
                  </a:txBody>
                  <a:tcPr anchor="ctr">
                    <a:lnL w="1905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3503786286"/>
                  </a:ext>
                </a:extLst>
              </a:tr>
              <a:tr h="1080000">
                <a:tc>
                  <a:txBody>
                    <a:bodyPr/>
                    <a:lstStyle/>
                    <a:p>
                      <a:pPr algn="ctr"/>
                      <a:r>
                        <a:rPr lang="en-GB" sz="1400" b="1" noProof="0" dirty="0">
                          <a:solidFill>
                            <a:schemeClr val="bg1"/>
                          </a:solidFill>
                        </a:rPr>
                        <a:t>Response</a:t>
                      </a:r>
                    </a:p>
                  </a:txBody>
                  <a:tcPr anchor="ctr">
                    <a:lnL w="12700" cmpd="sng">
                      <a:noFill/>
                    </a:lnL>
                    <a:lnR w="12700" cmpd="sng">
                      <a:noFill/>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r>
                        <a:rPr lang="en-GB" sz="1400" noProof="0" dirty="0"/>
                        <a:t>Correct hit</a:t>
                      </a:r>
                      <a:br>
                        <a:rPr lang="en-GB" sz="1400" noProof="0" dirty="0"/>
                      </a:br>
                      <a:r>
                        <a:rPr lang="en-GB" sz="1400" noProof="0" dirty="0"/>
                        <a:t>(actual danger detected)</a:t>
                      </a:r>
                    </a:p>
                  </a:txBody>
                  <a:tcPr anchor="ctr">
                    <a:lnL w="12700" cmpd="sng">
                      <a:noFill/>
                    </a:lnL>
                    <a:lnR w="19050" cap="flat" cmpd="sng" algn="ctr">
                      <a:solidFill>
                        <a:schemeClr val="accent5">
                          <a:lumMod val="75000"/>
                        </a:schemeClr>
                      </a:solidFill>
                      <a:prstDash val="solid"/>
                      <a:round/>
                      <a:headEnd type="none" w="med" len="med"/>
                      <a:tailEnd type="none" w="med" len="med"/>
                    </a:lnR>
                    <a:lnT w="381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b="1" noProof="0" dirty="0"/>
                        <a:t>False alarm</a:t>
                      </a:r>
                      <a:br>
                        <a:rPr lang="en-GB" sz="1400" noProof="0" dirty="0"/>
                      </a:br>
                      <a:r>
                        <a:rPr lang="en-GB" sz="1400" noProof="0" dirty="0"/>
                        <a:t>(e.g., burnt toast)</a:t>
                      </a:r>
                    </a:p>
                  </a:txBody>
                  <a:tcPr anchor="ctr">
                    <a:lnL w="19050" cap="flat" cmpd="sng" algn="ctr">
                      <a:solidFill>
                        <a:schemeClr val="accent5">
                          <a:lumMod val="75000"/>
                        </a:schemeClr>
                      </a:solidFill>
                      <a:prstDash val="solid"/>
                      <a:round/>
                      <a:headEnd type="none" w="med" len="med"/>
                      <a:tailEnd type="none" w="med" len="med"/>
                    </a:lnL>
                    <a:lnR w="12700" cmpd="sng">
                      <a:noFill/>
                    </a:lnR>
                    <a:lnT w="381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9535631"/>
                  </a:ext>
                </a:extLst>
              </a:tr>
              <a:tr h="1080000">
                <a:tc>
                  <a:txBody>
                    <a:bodyPr/>
                    <a:lstStyle/>
                    <a:p>
                      <a:pPr algn="ctr"/>
                      <a:r>
                        <a:rPr lang="en-GB" sz="1400" b="1" noProof="0" dirty="0">
                          <a:solidFill>
                            <a:schemeClr val="bg1"/>
                          </a:solidFill>
                        </a:rPr>
                        <a:t>No response</a:t>
                      </a:r>
                    </a:p>
                  </a:txBody>
                  <a:tcPr anchor="ct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75000"/>
                      </a:schemeClr>
                    </a:solidFill>
                  </a:tcPr>
                </a:tc>
                <a:tc>
                  <a:txBody>
                    <a:bodyPr/>
                    <a:lstStyle/>
                    <a:p>
                      <a:pPr algn="ctr"/>
                      <a:r>
                        <a:rPr lang="en-GB" sz="1400" b="1" noProof="0" dirty="0"/>
                        <a:t>False miss</a:t>
                      </a:r>
                      <a:br>
                        <a:rPr lang="en-GB" sz="1400" noProof="0" dirty="0"/>
                      </a:br>
                      <a:r>
                        <a:rPr lang="en-GB" sz="1400" noProof="0" dirty="0"/>
                        <a:t>(e.g., burnt down house)</a:t>
                      </a:r>
                    </a:p>
                  </a:txBody>
                  <a:tcPr anchor="ctr">
                    <a:lnL w="12700" cmpd="sng">
                      <a:noFill/>
                    </a:lnL>
                    <a:lnR w="19050" cap="flat" cmpd="sng" algn="ctr">
                      <a:solidFill>
                        <a:schemeClr val="accent5">
                          <a:lumMod val="75000"/>
                        </a:schemeClr>
                      </a:solidFill>
                      <a:prstDash val="solid"/>
                      <a:round/>
                      <a:headEnd type="none" w="med" len="med"/>
                      <a:tailEnd type="none" w="med" len="med"/>
                    </a:lnR>
                    <a:lnT w="19050" cap="flat" cmpd="sng" algn="ctr">
                      <a:solidFill>
                        <a:schemeClr val="accent5">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GB" sz="1400" noProof="0" dirty="0"/>
                        <a:t>Correct miss</a:t>
                      </a:r>
                      <a:br>
                        <a:rPr lang="en-GB" sz="1400" noProof="0" dirty="0"/>
                      </a:br>
                      <a:r>
                        <a:rPr lang="en-GB" sz="1400" noProof="0" dirty="0"/>
                        <a:t>(background)</a:t>
                      </a:r>
                    </a:p>
                  </a:txBody>
                  <a:tcPr anchor="ctr">
                    <a:lnL w="19050" cap="flat" cmpd="sng" algn="ctr">
                      <a:solidFill>
                        <a:schemeClr val="accent5">
                          <a:lumMod val="75000"/>
                        </a:schemeClr>
                      </a:solidFill>
                      <a:prstDash val="solid"/>
                      <a:round/>
                      <a:headEnd type="none" w="med" len="med"/>
                      <a:tailEnd type="none" w="med" len="med"/>
                    </a:lnL>
                    <a:lnR w="12700" cmpd="sng">
                      <a:noFill/>
                    </a:lnR>
                    <a:lnT w="19050" cap="flat" cmpd="sng" algn="ctr">
                      <a:solidFill>
                        <a:schemeClr val="accent5">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84496084"/>
                  </a:ext>
                </a:extLst>
              </a:tr>
            </a:tbl>
          </a:graphicData>
        </a:graphic>
      </p:graphicFrame>
    </p:spTree>
    <p:extLst>
      <p:ext uri="{BB962C8B-B14F-4D97-AF65-F5344CB8AC3E}">
        <p14:creationId xmlns:p14="http://schemas.microsoft.com/office/powerpoint/2010/main" val="17573220"/>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