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svg" ContentType="image/svg+xml"/>
  <Default Extension="rels" ContentType="application/vnd.openxmlformats-package.relationships+xml"/>
  <Override PartName="/ppt/presentation.xml" ContentType="application/vnd.openxmlformats-officedocument.presentationml.presentation.main+xml"/>
  <Override PartName="/ppt/handoutMasters/handoutMaster1.xml" ContentType="application/vnd.openxmlformats-officedocument.presentationml.handoutMaster+xml"/>
  <Override PartName="/ppt/theme/theme3.xml" ContentType="application/vnd.openxmlformats-officedocument.theme+xml"/>
  <Override PartName="/ppt/viewProps.xml" ContentType="application/vnd.openxmlformats-officedocument.presentationml.viewProps+xml"/>
  <Override PartName="/customXml/item2.xml" ContentType="application/xml"/>
  <Override PartName="/customXml/itemProps2.xml" ContentType="application/vnd.openxmlformats-officedocument.customXmlProperties+xml"/>
  <Override PartName="/ppt/authors.xml" ContentType="application/vnd.ms-powerpoint.authors+xml"/>
  <Override PartName="/ppt/slides/slide6.xml" ContentType="application/vnd.openxmlformats-officedocument.presentationml.slide+xml"/>
  <Override PartName="/ppt/notesSlides/notesSlide6.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27.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ableStyles.xml" ContentType="application/vnd.openxmlformats-officedocument.presentationml.tableStyles+xml"/>
  <Override PartName="/ppt/commentAuthors.xml" ContentType="application/vnd.openxmlformats-officedocument.presentationml.commentAuthors+xml"/>
  <Override PartName="/customXml/item3.xml" ContentType="application/xml"/>
  <Override PartName="/customXml/itemProps3.xml" ContentType="application/vnd.openxmlformats-officedocument.customXmlProperties+xml"/>
  <Override PartName="/customXml/item1.xml" ContentType="application/xml"/>
  <Override PartName="/customXml/itemProps1.xml" ContentType="application/vnd.openxmlformats-officedocument.customXmlProperties+xml"/>
  <Override PartName="/ppt/presProps.xml" ContentType="application/vnd.openxmlformats-officedocument.presentationml.presProps+xml"/>
  <Override PartName="/docProps/custom.xml" ContentType="application/vnd.openxmlformats-officedocument.custom-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custom-properties" Target="/docProps/custom.xml" Id="rId5"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46"/>
  </p:notesMasterIdLst>
  <p:handoutMasterIdLst>
    <p:handoutMasterId r:id="rId47"/>
  </p:handoutMasterIdLst>
  <p:sldIdLst>
    <p:sldId id="1068"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B81437-613F-A4F1-739F-9D8EF4ADACA4}" name="KD" initials="KD" userId="KD" providerId="None"/>
  <p188:author id="{6A82CB39-BC0E-B291-2729-B0EE88F28A76}" name="Sam Kew" initials="SK" userId="Sam Kew" providerId="None"/>
  <p188:author id="{F286F46B-D11B-7411-908D-9B4A368D0C37}" name="Chris Edge" initials="CE" userId="S::Chris.Edge@primeglobalpeople.com::9878e1fe-fc43-4c11-846c-29f97c46eb4b" providerId="AD"/>
  <p188:author id="{EF771B9E-C392-92EF-840E-9D41557F45CC}" name="Hovatta, Iiris M" initials="" userId="S::hovatta@ad.helsinki.fi::b2e01041-6568-4b21-a1bc-12684f2a48fe" providerId="AD"/>
  <p188:author id="{62E723AE-9468-6AF4-9FB1-9993C575DEE3}" name="Rachel Jagger" initials="RJ" userId="Rachel Jagger" providerId="None"/>
  <p188:author id="{548E33BE-41FD-592C-5C8D-31BD765ADCA9}" name="Cambridge" initials="CB" userId="Cambridg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D" initials="KD" lastIdx="15" clrIdx="0">
    <p:extLst>
      <p:ext uri="{19B8F6BF-5375-455C-9EA6-DF929625EA0E}">
        <p15:presenceInfo xmlns:p15="http://schemas.microsoft.com/office/powerpoint/2012/main" userId="K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1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95" autoAdjust="0"/>
    <p:restoredTop sz="97693" autoAdjust="0"/>
  </p:normalViewPr>
  <p:slideViewPr>
    <p:cSldViewPr snapToGrid="0">
      <p:cViewPr varScale="1">
        <p:scale>
          <a:sx n="102" d="100"/>
          <a:sy n="102" d="100"/>
        </p:scale>
        <p:origin x="630" y="114"/>
      </p:cViewPr>
      <p:guideLst/>
    </p:cSldViewPr>
  </p:slideViewPr>
  <p:outlineViewPr>
    <p:cViewPr>
      <p:scale>
        <a:sx n="33" d="100"/>
        <a:sy n="33" d="100"/>
      </p:scale>
      <p:origin x="0" y="-1206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1" d="100"/>
          <a:sy n="81" d="100"/>
        </p:scale>
        <p:origin x="3258" y="96"/>
      </p:cViewPr>
      <p:guideLst/>
    </p:cSldViewPr>
  </p:notesViewPr>
  <p:gridSpacing cx="76200" cy="76200"/>
</p:viewPr>
</file>

<file path=ppt/_rels/presentation.xml.rels>&#65279;<?xml version="1.0" encoding="utf-8"?><Relationships xmlns="http://schemas.openxmlformats.org/package/2006/relationships"><Relationship Type="http://schemas.openxmlformats.org/officeDocument/2006/relationships/handoutMaster" Target="/ppt/handoutMasters/handoutMaster1.xml" Id="rId47" /><Relationship Type="http://schemas.openxmlformats.org/officeDocument/2006/relationships/viewProps" Target="/ppt/viewProps.xml" Id="rId50" /><Relationship Type="http://schemas.openxmlformats.org/officeDocument/2006/relationships/customXml" Target="/customXml/item2.xml" Id="rId2" /><Relationship Type="http://schemas.microsoft.com/office/2018/10/relationships/authors" Target="/ppt/authors.xml" Id="rId53" /><Relationship Type="http://schemas.openxmlformats.org/officeDocument/2006/relationships/slide" Target="/ppt/slides/slide6.xml" Id="rId10" /><Relationship Type="http://schemas.openxmlformats.org/officeDocument/2006/relationships/tableStyles" Target="/ppt/tableStyles.xml" Id="rId52" /><Relationship Type="http://schemas.openxmlformats.org/officeDocument/2006/relationships/slideMaster" Target="/ppt/slideMasters/slideMaster1.xml" Id="rId4" /><Relationship Type="http://schemas.openxmlformats.org/officeDocument/2006/relationships/commentAuthors" Target="/ppt/commentAuthors.xml" Id="rId48" /><Relationship Type="http://schemas.openxmlformats.org/officeDocument/2006/relationships/theme" Target="/ppt/theme/theme1.xml" Id="rId51" /><Relationship Type="http://schemas.openxmlformats.org/officeDocument/2006/relationships/customXml" Target="/customXml/item3.xml" Id="rId3" /><Relationship Type="http://schemas.openxmlformats.org/officeDocument/2006/relationships/notesMaster" Target="/ppt/notesMasters/notesMaster1.xml" Id="rId46" /><Relationship Type="http://schemas.openxmlformats.org/officeDocument/2006/relationships/customXml" Target="/customXml/item1.xml" Id="rId1" /><Relationship Type="http://schemas.openxmlformats.org/officeDocument/2006/relationships/presProps" Target="/ppt/presProps.xml" Id="rId49" /></Relationships>
</file>

<file path=ppt/handoutMasters/_rels/handoutMaster1.xml.rels>&#65279;<?xml version="1.0" encoding="utf-8"?><Relationships xmlns="http://schemas.openxmlformats.org/package/2006/relationships"><Relationship Type="http://schemas.openxmlformats.org/officeDocument/2006/relationships/theme" Target="/ppt/theme/theme3.xml" Id="rId1"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DA1982F-96F1-71DC-E063-C9C867E0EB9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AF59D4C-5A4A-0681-C913-EB832ED455E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9DF954E-95C2-4767-872B-BCE85143A045}" type="datetimeFigureOut">
              <a:rPr lang="en-GB" smtClean="0"/>
              <a:t>19/08/2025</a:t>
            </a:fld>
            <a:endParaRPr lang="en-GB"/>
          </a:p>
        </p:txBody>
      </p:sp>
      <p:sp>
        <p:nvSpPr>
          <p:cNvPr id="4" name="Footer Placeholder 3">
            <a:extLst>
              <a:ext uri="{FF2B5EF4-FFF2-40B4-BE49-F238E27FC236}">
                <a16:creationId xmlns:a16="http://schemas.microsoft.com/office/drawing/2014/main" id="{F1A1234D-6E6F-EA9E-74AC-78D3CE3CEA9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74E30B4D-DE88-D5C3-F5BF-DCD91005C42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4DD7152-95FF-46C9-BA29-2DAD2C4E94DC}" type="slidenum">
              <a:rPr lang="en-GB" smtClean="0"/>
              <a:t>‹#›</a:t>
            </a:fld>
            <a:endParaRPr lang="en-GB"/>
          </a:p>
        </p:txBody>
      </p:sp>
    </p:spTree>
    <p:extLst>
      <p:ext uri="{BB962C8B-B14F-4D97-AF65-F5344CB8AC3E}">
        <p14:creationId xmlns:p14="http://schemas.microsoft.com/office/powerpoint/2010/main" val="1809257384"/>
      </p:ext>
    </p:extLst>
  </p:cSld>
  <p:clrMap bg1="lt1" tx1="dk1" bg2="lt2" tx2="dk2" accent1="accent1" accent2="accent2" accent3="accent3" accent4="accent4" accent5="accent5" accent6="accent6" hlink="hlink" folHlink="folHlink"/>
  <p:hf hdr="0" ftr="0" dt="0"/>
</p:handoutMaster>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3A0FB-6C74-48BA-B76F-76E3220A53F2}" type="datetimeFigureOut">
              <a:rPr lang="en-US" smtClean="0"/>
              <a:t>8/19/2025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21F48-A6A6-4C52-B94D-420AADA25D47}" type="slidenum">
              <a:rPr lang="en-US" smtClean="0"/>
              <a:t>‹#›</a:t>
            </a:fld>
            <a:endParaRPr lang="en-US"/>
          </a:p>
        </p:txBody>
      </p:sp>
    </p:spTree>
    <p:extLst>
      <p:ext uri="{BB962C8B-B14F-4D97-AF65-F5344CB8AC3E}">
        <p14:creationId xmlns:p14="http://schemas.microsoft.com/office/powerpoint/2010/main" val="147572944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6.xml.rels>&#65279;<?xml version="1.0" encoding="utf-8"?><Relationships xmlns="http://schemas.openxmlformats.org/package/2006/relationships"><Relationship Type="http://schemas.openxmlformats.org/officeDocument/2006/relationships/slide" Target="/ppt/slides/slide6.xml" Id="rId2" /><Relationship Type="http://schemas.openxmlformats.org/officeDocument/2006/relationships/notesMaster" Target="/ppt/notesMasters/notesMaster1.xml" Id="rId1" /></Relationship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D721F48-A6A6-4C52-B94D-420AADA25D47}" type="slidenum">
              <a:rPr lang="en-US" smtClean="0"/>
              <a:t>6</a:t>
            </a:fld>
            <a:endParaRPr lang="en-US"/>
          </a:p>
        </p:txBody>
      </p:sp>
    </p:spTree>
    <p:extLst>
      <p:ext uri="{BB962C8B-B14F-4D97-AF65-F5344CB8AC3E}">
        <p14:creationId xmlns:p14="http://schemas.microsoft.com/office/powerpoint/2010/main" val="2764526263"/>
      </p:ext>
    </p:extLst>
  </p:cSld>
  <p:clrMapOvr>
    <a:masterClrMapping/>
  </p:clrMapOvr>
</p:notes>
</file>

<file path=ppt/slideLayouts/_rels/slideLayout27.xml.rels>&#65279;<?xml version="1.0" encoding="utf-8"?><Relationships xmlns="http://schemas.openxmlformats.org/package/2006/relationships"><Relationship Type="http://schemas.openxmlformats.org/officeDocument/2006/relationships/image" Target="/ppt/media/image3.png" Id="rId2" /><Relationship Type="http://schemas.openxmlformats.org/officeDocument/2006/relationships/slideMaster" Target="/ppt/slideMasters/slideMaster1.xml" Id="rId1" /></Relationships>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817015397"/>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image" Target="/ppt/media/image2.svg" Id="rId39" /><Relationship Type="http://schemas.openxmlformats.org/officeDocument/2006/relationships/image" Target="/ppt/media/image1.png" Id="rId38" /><Relationship Type="http://schemas.openxmlformats.org/officeDocument/2006/relationships/theme" Target="/ppt/theme/theme1.xml" Id="rId37" /><Relationship Type="http://schemas.openxmlformats.org/officeDocument/2006/relationships/slideLayout" Target="/ppt/slideLayouts/slideLayout27.xml" Id="rId27" /></Relationships>
</file>

<file path=ppt/slideMasters/slideMaster1.xml><?xml version="1.0" encoding="utf-8"?>
<p:sldMaster xmlns:a16="http://schemas.microsoft.com/office/drawing/2014/main" xmlns:asvg="http://schemas.microsoft.com/office/drawing/2016/SVG/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51812525"/>
      </p:ext>
    </p:extLst>
  </p:cSld>
  <p:clrMap bg1="lt1" tx1="dk1" bg2="lt2" tx2="dk2" accent1="accent1" accent2="accent2" accent3="accent3" accent4="accent4" accent5="accent5" accent6="accent6" hlink="hlink" folHlink="folHlink"/>
  <p:sldLayoutIdLst>
    <p:sldLayoutId id="2147483747" r:id="rId27"/>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6.xml.rels>&#65279;<?xml version="1.0" encoding="utf-8"?><Relationships xmlns="http://schemas.openxmlformats.org/package/2006/relationships"><Relationship Type="http://schemas.openxmlformats.org/officeDocument/2006/relationships/notesSlide" Target="/ppt/notesSlides/notesSlide6.xml" Id="rId2" /><Relationship Type="http://schemas.openxmlformats.org/officeDocument/2006/relationships/slideLayout" Target="/ppt/slideLayouts/slideLayout27.xml" Id="rId1" /></Relationships>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0D0D2-AAEF-4F47-E96D-EA97CD6BEE9C}"/>
              </a:ext>
            </a:extLst>
          </p:cNvPr>
          <p:cNvSpPr>
            <a:spLocks noGrp="1"/>
          </p:cNvSpPr>
          <p:nvPr>
            <p:ph type="title"/>
          </p:nvPr>
        </p:nvSpPr>
        <p:spPr/>
        <p:txBody>
          <a:bodyPr/>
          <a:lstStyle/>
          <a:p>
            <a:r>
              <a:rPr lang="en-GB" noProof="0" dirty="0"/>
              <a:t>Early adversity and anxiety disorders</a:t>
            </a:r>
          </a:p>
        </p:txBody>
      </p:sp>
      <p:sp>
        <p:nvSpPr>
          <p:cNvPr id="3" name="Text Placeholder 2">
            <a:extLst>
              <a:ext uri="{FF2B5EF4-FFF2-40B4-BE49-F238E27FC236}">
                <a16:creationId xmlns:a16="http://schemas.microsoft.com/office/drawing/2014/main" id="{4420DEBB-E4EB-FD2A-27C4-FD4407E157AB}"/>
              </a:ext>
            </a:extLst>
          </p:cNvPr>
          <p:cNvSpPr>
            <a:spLocks noGrp="1"/>
          </p:cNvSpPr>
          <p:nvPr>
            <p:ph type="body" idx="1"/>
          </p:nvPr>
        </p:nvSpPr>
        <p:spPr/>
        <p:txBody>
          <a:bodyPr/>
          <a:lstStyle/>
          <a:p>
            <a:endParaRPr lang="en-GB" noProof="0" dirty="0"/>
          </a:p>
        </p:txBody>
      </p:sp>
    </p:spTree>
    <p:extLst>
      <p:ext uri="{BB962C8B-B14F-4D97-AF65-F5344CB8AC3E}">
        <p14:creationId xmlns:p14="http://schemas.microsoft.com/office/powerpoint/2010/main" val="480219241"/>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314958-7C4D-4ED9-85EF-B13B9DA035F0}">
  <ds:schemaRefs>
    <ds:schemaRef ds:uri="http://www.w3.org/XML/1998/namespace"/>
    <ds:schemaRef ds:uri="http://schemas.microsoft.com/office/infopath/2007/PartnerControls"/>
    <ds:schemaRef ds:uri="http://schemas.microsoft.com/office/2006/metadata/properties"/>
    <ds:schemaRef ds:uri="http://schemas.microsoft.com/office/2006/documentManagement/types"/>
    <ds:schemaRef ds:uri="08562aa6-c0ad-4fb9-8a82-15409d3a28b4"/>
    <ds:schemaRef ds:uri="http://purl.org/dc/elements/1.1/"/>
    <ds:schemaRef ds:uri="http://purl.org/dc/dcmitype/"/>
    <ds:schemaRef ds:uri="http://schemas.openxmlformats.org/package/2006/metadata/core-properties"/>
    <ds:schemaRef ds:uri="28627d7c-4416-4bc1-86cf-ca6c3a42a8f2"/>
    <ds:schemaRef ds:uri="http://purl.org/dc/terms/"/>
  </ds:schemaRefs>
</ds:datastoreItem>
</file>

<file path=customXml/itemProps2.xml><?xml version="1.0" encoding="utf-8"?>
<ds:datastoreItem xmlns:ds="http://schemas.openxmlformats.org/officeDocument/2006/customXml" ds:itemID="{9C3B7EC8-E46A-4FD9-B411-E54A9E872553}">
  <ds:schemaRefs>
    <ds:schemaRef ds:uri="http://schemas.microsoft.com/sharepoint/v3/contenttype/forms"/>
  </ds:schemaRefs>
</ds:datastoreItem>
</file>

<file path=customXml/itemProps3.xml><?xml version="1.0" encoding="utf-8"?>
<ds:datastoreItem xmlns:ds="http://schemas.openxmlformats.org/officeDocument/2006/customXml" ds:itemID="{CA2E6415-5C23-4BE2-BA06-097342A425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2970</TotalTime>
  <Words>9957</Words>
  <Application>Microsoft Office PowerPoint</Application>
  <PresentationFormat>Widescreen</PresentationFormat>
  <Paragraphs>786</Paragraphs>
  <Slides>41</Slides>
  <Notes>41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Aptos</vt:lpstr>
      <vt:lpstr>Arial</vt:lpstr>
      <vt:lpstr>Calibri</vt:lpstr>
      <vt:lpstr>Tahoma</vt:lpstr>
      <vt:lpstr>Times New Roman</vt:lpstr>
      <vt:lpstr>Neurotorium - PowerPoint-Skabelon - 2022-01-28</vt:lpstr>
      <vt:lpstr>PowerPoint Presentation</vt:lpstr>
      <vt:lpstr>Fear and anxiety responses</vt:lpstr>
      <vt:lpstr>The aetiology of fear and anxiety</vt:lpstr>
      <vt:lpstr>The smoke detector principle</vt:lpstr>
      <vt:lpstr>Nature versus nurture</vt:lpstr>
      <vt:lpstr>Early adversity and anxiety disorders</vt:lpstr>
      <vt:lpstr>When people are exposed to stressors, such as public speaking, scary pictures, or painful stimulation, studies generally report increased stress responses in people with anxiety disorders versus controls across many measures. These measures include peripheral autonomic, neurochemical, and hormonal measures, as well as startle response, for which relevant circuitry has been isolated in basic research</vt:lpstr>
      <vt:lpstr>Childhood adversity and anxiety disorders</vt:lpstr>
      <vt:lpstr>Childhood adversity and anxiety disorders</vt:lpstr>
      <vt:lpstr>Threat conditioning and fear learning</vt:lpstr>
      <vt:lpstr>Learning theory: basic forms of learning</vt:lpstr>
      <vt:lpstr>Behavioural principles: classical conditioning</vt:lpstr>
      <vt:lpstr>The curve of acquisition, extinction, and spontaneous recovery</vt:lpstr>
      <vt:lpstr>Threat conditioning and anxiety</vt:lpstr>
      <vt:lpstr>Neuroimaging insights into anxiety disorders</vt:lpstr>
      <vt:lpstr>Structural neuroimaging of anxiety disorders</vt:lpstr>
      <vt:lpstr>Resting-state functional connectivity</vt:lpstr>
      <vt:lpstr>Neurocircuitry implicated in anxiety disorders</vt:lpstr>
      <vt:lpstr>The ENIGMA-Anxiety working group </vt:lpstr>
      <vt:lpstr>Using a [Research Domain Criteria framework] approach, it is apparent that a large majority of task-based fMRI studies involving individuals with anxiety disorders have probed the negative valence systems, consistent with the prevailing view that pathological anxiety arises from an over-reactivity of the amygdala in response to threat stimuli and a lack of cortical regulation of these responses</vt:lpstr>
      <vt:lpstr>Animal models of anxiety disorders</vt:lpstr>
      <vt:lpstr>Circuits implicated in anxiety-related behaviour in rodents</vt:lpstr>
      <vt:lpstr>Non-human primate models</vt:lpstr>
      <vt:lpstr>Neuropeptides, neurotransmitters and anxiety disorders</vt:lpstr>
      <vt:lpstr>Genetics and anxiety disorders</vt:lpstr>
      <vt:lpstr>Heritability of anxiety</vt:lpstr>
      <vt:lpstr>Genome-wide association studies of anxiety disorders</vt:lpstr>
      <vt:lpstr>Large-scale multi-ancestry GWAS of anxiety disorders</vt:lpstr>
      <vt:lpstr>Shared genetic risk factors with other traits</vt:lpstr>
      <vt:lpstr>Copy-number variants may predispose anxiety disorders</vt:lpstr>
      <vt:lpstr>Epigenetics</vt:lpstr>
      <vt:lpstr>The gut microbiome and anxiety disorders</vt:lpstr>
      <vt:lpstr>Interoception</vt:lpstr>
      <vt:lpstr>Bodily symptoms that influence anxiety-like behaviour</vt:lpstr>
      <vt:lpstr>Sex differences and anxiety disorders</vt:lpstr>
      <vt:lpstr>Sex differences in risk of anxiety</vt:lpstr>
      <vt:lpstr>Sex differences in anxiety heritability</vt:lpstr>
      <vt:lpstr>Biomarkers in anxiety disorders</vt:lpstr>
      <vt:lpstr>Biomarkers in anxiety disorders</vt:lpstr>
      <vt:lpstr>Summary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Neuro Slide</dc:creator>
  <cp:lastModifiedBy>Viktoria-Maria Hvidtfelt Lykke</cp:lastModifiedBy>
  <cp:revision>43</cp:revision>
  <dcterms:created xsi:type="dcterms:W3CDTF">2022-12-01T09:25:49Z</dcterms:created>
  <dcterms:modified xsi:type="dcterms:W3CDTF">2025-08-19T10:53:44Z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