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ppt/slides/slide8.xml" ContentType="application/vnd.openxmlformats-officedocument.presentationml.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10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slide" Target="/ppt/slides/slide8.xml" Id="rId12"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Various forms of childhood adversity were linked to the development of anxiety disorders in this analysis of the </a:t>
            </a:r>
            <a:r>
              <a:rPr lang="en-US" dirty="0"/>
              <a:t>Netherlands Study of Depression and Anxiety </a:t>
            </a:r>
            <a:r>
              <a:rPr lang="en-GB" dirty="0"/>
              <a:t>cohort.</a:t>
            </a:r>
            <a:r>
              <a:rPr lang="en-GB" baseline="30000" dirty="0"/>
              <a:t>1</a:t>
            </a:r>
          </a:p>
          <a:p>
            <a:endParaRPr lang="en-GB" dirty="0"/>
          </a:p>
          <a:p>
            <a:r>
              <a:rPr lang="en-GB" dirty="0"/>
              <a:t>Reference:</a:t>
            </a:r>
          </a:p>
          <a:p>
            <a:pPr marL="228600" indent="-228600">
              <a:buFont typeface="+mj-lt"/>
              <a:buAutoNum type="arabicPeriod"/>
            </a:pPr>
            <a:r>
              <a:rPr lang="en-GB" dirty="0" err="1"/>
              <a:t>Kuzminskaite</a:t>
            </a:r>
            <a:r>
              <a:rPr lang="en-GB" dirty="0"/>
              <a:t> E, </a:t>
            </a:r>
            <a:r>
              <a:rPr lang="en-GB" dirty="0" err="1"/>
              <a:t>Penninx</a:t>
            </a:r>
            <a:r>
              <a:rPr lang="en-GB" dirty="0"/>
              <a:t> BWJH, van </a:t>
            </a:r>
            <a:r>
              <a:rPr lang="en-GB" dirty="0" err="1"/>
              <a:t>Harmelen</a:t>
            </a:r>
            <a:r>
              <a:rPr lang="en-GB" dirty="0"/>
              <a:t> AL, et al. Childhood trauma in adult depressive and anxiety disorders: an integrated review on psychological and biological mechanisms in the NESDA cohort. J Affect </a:t>
            </a:r>
            <a:r>
              <a:rPr lang="en-GB" dirty="0" err="1"/>
              <a:t>Disord</a:t>
            </a:r>
            <a:r>
              <a:rPr lang="en-GB" dirty="0"/>
              <a:t> 2021; 283: 179–191.</a:t>
            </a:r>
            <a:endParaRPr lang="en-FI" dirty="0"/>
          </a:p>
        </p:txBody>
      </p:sp>
      <p:sp>
        <p:nvSpPr>
          <p:cNvPr id="4" name="Slide Number Placeholder 3"/>
          <p:cNvSpPr>
            <a:spLocks noGrp="1"/>
          </p:cNvSpPr>
          <p:nvPr>
            <p:ph type="sldNum" sz="quarter" idx="5"/>
          </p:nvPr>
        </p:nvSpPr>
        <p:spPr/>
        <p:txBody>
          <a:bodyPr/>
          <a:lstStyle/>
          <a:p>
            <a:fld id="{5B863321-74E8-F049-BA48-089E7906A119}" type="slidenum">
              <a:rPr lang="en-FI" smtClean="0"/>
              <a:t>8</a:t>
            </a:fld>
            <a:endParaRPr lang="en-FI"/>
          </a:p>
        </p:txBody>
      </p:sp>
    </p:spTree>
    <p:extLst>
      <p:ext uri="{BB962C8B-B14F-4D97-AF65-F5344CB8AC3E}">
        <p14:creationId xmlns:p14="http://schemas.microsoft.com/office/powerpoint/2010/main" val="1608669139"/>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2.xml" Id="rId2"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2" r:id="rId2"/>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8.xml.rels>&#65279;<?xml version="1.0" encoding="utf-8"?><Relationships xmlns="http://schemas.openxmlformats.org/package/2006/relationships"><Relationship Type="http://schemas.openxmlformats.org/officeDocument/2006/relationships/notesSlide" Target="/ppt/notesSlides/notesSlide8.xml" Id="rId2" /><Relationship Type="http://schemas.openxmlformats.org/officeDocument/2006/relationships/slideLayout" Target="/ppt/slideLayouts/slideLayout2.xml" Id="rId1" /></Relationships>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15311F93-4AD0-3311-16AD-D92B004C96D4}"/>
              </a:ext>
            </a:extLst>
          </p:cNvPr>
          <p:cNvSpPr>
            <a:spLocks noGrp="1"/>
          </p:cNvSpPr>
          <p:nvPr>
            <p:ph type="body" sz="quarter" idx="17"/>
          </p:nvPr>
        </p:nvSpPr>
        <p:spPr/>
        <p:txBody>
          <a:bodyPr/>
          <a:lstStyle/>
          <a:p>
            <a:r>
              <a:rPr lang="en-GB" noProof="0" dirty="0"/>
              <a:t>Anxiety disorders – Neurobiology and aetiology</a:t>
            </a:r>
          </a:p>
        </p:txBody>
      </p:sp>
      <p:sp>
        <p:nvSpPr>
          <p:cNvPr id="2" name="Title 1">
            <a:extLst>
              <a:ext uri="{FF2B5EF4-FFF2-40B4-BE49-F238E27FC236}">
                <a16:creationId xmlns:a16="http://schemas.microsoft.com/office/drawing/2014/main" id="{4AA0518D-C4F1-25E5-129C-0B9491F7715C}"/>
              </a:ext>
            </a:extLst>
          </p:cNvPr>
          <p:cNvSpPr>
            <a:spLocks noGrp="1"/>
          </p:cNvSpPr>
          <p:nvPr>
            <p:ph type="title"/>
          </p:nvPr>
        </p:nvSpPr>
        <p:spPr/>
        <p:txBody>
          <a:bodyPr/>
          <a:lstStyle/>
          <a:p>
            <a:r>
              <a:rPr lang="en-GB" noProof="0" dirty="0"/>
              <a:t>Childhood adversity and anxiety disorders</a:t>
            </a:r>
          </a:p>
        </p:txBody>
      </p:sp>
      <p:sp>
        <p:nvSpPr>
          <p:cNvPr id="3" name="Content Placeholder 2">
            <a:extLst>
              <a:ext uri="{FF2B5EF4-FFF2-40B4-BE49-F238E27FC236}">
                <a16:creationId xmlns:a16="http://schemas.microsoft.com/office/drawing/2014/main" id="{EB1C076A-8767-8A8A-F315-E6D384565EB3}"/>
              </a:ext>
            </a:extLst>
          </p:cNvPr>
          <p:cNvSpPr>
            <a:spLocks noGrp="1"/>
          </p:cNvSpPr>
          <p:nvPr>
            <p:ph idx="19"/>
          </p:nvPr>
        </p:nvSpPr>
        <p:spPr>
          <a:xfrm>
            <a:off x="539750" y="1416785"/>
            <a:ext cx="9373870" cy="4415215"/>
          </a:xfrm>
        </p:spPr>
        <p:txBody>
          <a:bodyPr/>
          <a:lstStyle/>
          <a:p>
            <a:r>
              <a:rPr lang="en-GB" noProof="0" dirty="0"/>
              <a:t>An analysis of the NESDA cohort (n=2,981) suggests that the presence of childhood trauma is associated with a multitude of poorer life outcomes, including:</a:t>
            </a:r>
          </a:p>
          <a:p>
            <a:pPr lvl="1"/>
            <a:r>
              <a:rPr lang="en-GB" sz="1600" noProof="0" dirty="0"/>
              <a:t>Risk of developing anxiety and depressive disorders</a:t>
            </a:r>
          </a:p>
          <a:p>
            <a:pPr lvl="1"/>
            <a:r>
              <a:rPr lang="en-GB" sz="1600" noProof="0" dirty="0"/>
              <a:t>Maladaptive personality characteristics and cognitions</a:t>
            </a:r>
          </a:p>
          <a:p>
            <a:pPr lvl="1"/>
            <a:r>
              <a:rPr lang="en-GB" sz="1600" noProof="0" dirty="0"/>
              <a:t>Dysregulation of stress systems (e.g., cortisol levels)</a:t>
            </a:r>
          </a:p>
          <a:p>
            <a:pPr lvl="1"/>
            <a:r>
              <a:rPr lang="en-GB" sz="1600" noProof="0" dirty="0"/>
              <a:t>Advanced biological aging (as measured by increased epigenetic aging and telomere attrition)</a:t>
            </a:r>
          </a:p>
          <a:p>
            <a:pPr lvl="1"/>
            <a:r>
              <a:rPr lang="en-GB" sz="1600" noProof="0" dirty="0"/>
              <a:t>Poor lifestyle (e.g., smoking and high BMI)</a:t>
            </a:r>
          </a:p>
          <a:p>
            <a:pPr lvl="1"/>
            <a:r>
              <a:rPr lang="en-GB" sz="1600" noProof="0" dirty="0"/>
              <a:t>Poor somatic health (e.g., metabolic syndrome)</a:t>
            </a:r>
          </a:p>
          <a:p>
            <a:pPr lvl="1"/>
            <a:r>
              <a:rPr lang="en-GB" sz="1600" noProof="0" dirty="0"/>
              <a:t>Brain changes (e.g., reduced medial prefrontal cortex volume and increased amygdala reactivity)</a:t>
            </a:r>
          </a:p>
          <a:p>
            <a:r>
              <a:rPr lang="en-GB" noProof="0" dirty="0"/>
              <a:t>These data suggest that childhood trauma impacts the functioning of the body and the brain, changes that may </a:t>
            </a:r>
            <a:r>
              <a:rPr lang="en-GB" b="1" noProof="0" dirty="0"/>
              <a:t>increase the vulnerability to developing affective and anxiety disorders</a:t>
            </a:r>
          </a:p>
        </p:txBody>
      </p:sp>
      <p:sp>
        <p:nvSpPr>
          <p:cNvPr id="16" name="Text Placeholder 15">
            <a:extLst>
              <a:ext uri="{FF2B5EF4-FFF2-40B4-BE49-F238E27FC236}">
                <a16:creationId xmlns:a16="http://schemas.microsoft.com/office/drawing/2014/main" id="{2F07C15E-C02A-4C1C-66C0-1609FDAF06EF}"/>
              </a:ext>
            </a:extLst>
          </p:cNvPr>
          <p:cNvSpPr>
            <a:spLocks noGrp="1"/>
          </p:cNvSpPr>
          <p:nvPr>
            <p:ph type="body" sz="quarter" idx="18"/>
          </p:nvPr>
        </p:nvSpPr>
        <p:spPr/>
        <p:txBody>
          <a:bodyPr/>
          <a:lstStyle/>
          <a:p>
            <a:r>
              <a:rPr lang="en-GB" noProof="0" dirty="0"/>
              <a:t>BMI=body mass index; NESDA=Netherlands Study of Depression and Anxiety </a:t>
            </a:r>
          </a:p>
          <a:p>
            <a:endParaRPr lang="en-GB" noProof="0" dirty="0"/>
          </a:p>
          <a:p>
            <a:r>
              <a:rPr lang="en-GB" noProof="0" dirty="0" err="1"/>
              <a:t>Kuzminskaite</a:t>
            </a:r>
            <a:r>
              <a:rPr lang="en-GB" noProof="0" dirty="0"/>
              <a:t> et al. J Affect </a:t>
            </a:r>
            <a:r>
              <a:rPr lang="en-GB" noProof="0" dirty="0" err="1"/>
              <a:t>Disord</a:t>
            </a:r>
            <a:r>
              <a:rPr lang="en-GB" noProof="0" dirty="0"/>
              <a:t> 2021;283:179–191</a:t>
            </a:r>
          </a:p>
        </p:txBody>
      </p:sp>
    </p:spTree>
    <p:extLst>
      <p:ext uri="{BB962C8B-B14F-4D97-AF65-F5344CB8AC3E}">
        <p14:creationId xmlns:p14="http://schemas.microsoft.com/office/powerpoint/2010/main" val="3151382829"/>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