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authors.xml" ContentType="application/vnd.ms-powerpoint.author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42"/>
  </p:notesMasterIdLst>
  <p:handoutMasterIdLst>
    <p:handoutMasterId r:id="rId43"/>
  </p:handoutMasterIdLst>
  <p:sldIdLst>
    <p:sldId id="723" r:id="rId16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11" userDrawn="1">
          <p15:clr>
            <a:srgbClr val="A4A3A4"/>
          </p15:clr>
        </p15:guide>
        <p15:guide id="2" orient="horz" pos="3475" userDrawn="1">
          <p15:clr>
            <a:srgbClr val="A4A3A4"/>
          </p15:clr>
        </p15:guide>
        <p15:guide id="3" pos="4294" userDrawn="1">
          <p15:clr>
            <a:srgbClr val="A4A3A4"/>
          </p15:clr>
        </p15:guide>
        <p15:guide id="4" orient="horz" pos="1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6B81437-613F-A4F1-739F-9D8EF4ADACA4}" name="KD" initials="KD" userId="KD" providerId="None"/>
  <p188:author id="{F286F46B-D11B-7411-908D-9B4A368D0C37}" name="Chris Edge" initials="CE" userId="S::Chris.Edge@primeglobalpeople.com::9878e1fe-fc43-4c11-846c-29f97c46eb4b" providerId="AD"/>
  <p188:author id="{9908478D-742F-7BB7-274C-3349F921B0FF}" name="Baldwin D.S." initials="DSB" userId="Baldwin D.S." providerId="None"/>
  <p188:author id="{4D856DAA-EE46-6B26-9EDB-F7B376A5EF01}" name="Stefan Hofmann" initials="SH" userId="67ab0c92211e0a42" providerId="Windows Live"/>
  <p188:author id="{62E723AE-9468-6AF4-9FB1-9993C575DEE3}" name="Rachel Jagger" initials="RJ" userId="Rachel Jagger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D" initials="KD" lastIdx="14" clrIdx="0">
    <p:extLst>
      <p:ext uri="{19B8F6BF-5375-455C-9EA6-DF929625EA0E}">
        <p15:presenceInfo xmlns:p15="http://schemas.microsoft.com/office/powerpoint/2012/main" userId="K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0" autoAdjust="0"/>
    <p:restoredTop sz="86925" autoAdjust="0"/>
  </p:normalViewPr>
  <p:slideViewPr>
    <p:cSldViewPr snapToGrid="0">
      <p:cViewPr varScale="1">
        <p:scale>
          <a:sx n="93" d="100"/>
          <a:sy n="93" d="100"/>
        </p:scale>
        <p:origin x="906" y="72"/>
      </p:cViewPr>
      <p:guideLst>
        <p:guide orient="horz" pos="3311"/>
        <p:guide orient="horz" pos="3475"/>
        <p:guide pos="4294"/>
        <p:guide orient="horz" pos="13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notesViewPr>
    <p:cSldViewPr snapToGrid="0">
      <p:cViewPr>
        <p:scale>
          <a:sx n="51" d="100"/>
          <a:sy n="51" d="100"/>
        </p:scale>
        <p:origin x="4542" y="840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theme" Target="/ppt/theme/theme1.xml" Id="rId47" /><Relationship Type="http://schemas.openxmlformats.org/officeDocument/2006/relationships/customXml" Target="/customXml/item2.xml" Id="rId2" /><Relationship Type="http://schemas.openxmlformats.org/officeDocument/2006/relationships/slide" Target="/ppt/slides/slide12.xml" Id="rId16" /><Relationship Type="http://schemas.openxmlformats.org/officeDocument/2006/relationships/presProps" Target="/ppt/presProps.xml" Id="rId45" /><Relationship Type="http://schemas.microsoft.com/office/2018/10/relationships/authors" Target="/ppt/authors.xml" Id="rId49" /><Relationship Type="http://schemas.openxmlformats.org/officeDocument/2006/relationships/commentAuthors" Target="/ppt/commentAuthors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ableStyles" Target="/ppt/tableStyles.xml" Id="rId48" /><Relationship Type="http://schemas.openxmlformats.org/officeDocument/2006/relationships/customXml" Target="/customXml/item3.xml" Id="rId3" /><Relationship Type="http://schemas.openxmlformats.org/officeDocument/2006/relationships/viewProps" Target="/ppt/viewProps.xml" Id="rId46" /><Relationship Type="http://schemas.openxmlformats.org/officeDocument/2006/relationships/customXml" Target="/customXml/item1.xml" Id="rId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91E5BF-9217-032F-FA2C-0C5D92F98E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9F1FCF-D31F-1678-1CDF-CE146721D2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12D9B-A9AF-4251-9661-B8004F306387}" type="datetimeFigureOut">
              <a:rPr lang="en-GB" smtClean="0"/>
              <a:t>19/08/2025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76D456-8ECF-137B-529A-292F021397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025344-EF24-B11C-507E-82930F697D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1D24C-127E-400C-8BB3-F940DE027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972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Id2" /><Relationship Type="http://schemas.openxmlformats.org/officeDocument/2006/relationships/notesMaster" Target="/ppt/notesMasters/notesMaster1.xml" Id="rId1" /></Relationship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9925" y="1511300"/>
            <a:ext cx="5548313" cy="3122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3067" y="4821307"/>
            <a:ext cx="5022028" cy="3944868"/>
          </a:xfrm>
        </p:spPr>
        <p:txBody>
          <a:bodyPr/>
          <a:lstStyle/>
          <a:p>
            <a:r>
              <a:rPr lang="en-GB" dirty="0"/>
              <a:t>Phenelzine is an irreversible inhibitor of both MAO-A and MAO-B, whereas moclobemide is a reversible inhibitor of only MAO-A.</a:t>
            </a:r>
            <a:r>
              <a:rPr lang="en-GB" baseline="30000" dirty="0"/>
              <a:t>1,2  </a:t>
            </a:r>
            <a:r>
              <a:rPr lang="en-GB" dirty="0"/>
              <a:t>Moclobemide therefore has less potential for tyramine interactions.</a:t>
            </a:r>
            <a:r>
              <a:rPr lang="en-GB" baseline="30000" dirty="0"/>
              <a:t>1,2</a:t>
            </a:r>
            <a:r>
              <a:rPr lang="en-GB" dirty="0"/>
              <a:t> The combination of MAOIs with other serotonergic agents such as SSRIs, SNRIs, or tricyclic antidepressants can result in potentially fatal serotonin toxicity.</a:t>
            </a:r>
            <a:r>
              <a:rPr lang="en-GB" baseline="30000" dirty="0"/>
              <a:t>1,2</a:t>
            </a:r>
            <a:endParaRPr lang="en-GB" dirty="0"/>
          </a:p>
          <a:p>
            <a:r>
              <a:rPr lang="en-GB" dirty="0"/>
              <a:t>Different tricyclic antidepressants have distinct pharmacological characteristics.</a:t>
            </a:r>
            <a:r>
              <a:rPr lang="en-GB" baseline="30000" dirty="0"/>
              <a:t>1,2</a:t>
            </a:r>
            <a:r>
              <a:rPr lang="en-GB" dirty="0"/>
              <a:t> Whereas imipramine acts in a similar to an SNRI, clomipramine acts in a similar way to an SSRI.</a:t>
            </a:r>
            <a:r>
              <a:rPr lang="en-GB" baseline="30000" dirty="0"/>
              <a:t>1,2</a:t>
            </a:r>
            <a:r>
              <a:rPr lang="en-GB" dirty="0"/>
              <a:t> Most TCAs also exhibit antimuscarinic properties.</a:t>
            </a:r>
            <a:r>
              <a:rPr lang="en-GB" baseline="30000" dirty="0"/>
              <a:t>1,2 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McLaughlin P, Cleare A. Chapter 7: Drugs to treat depression. In: Haddad P, Nutt DJ. Seminars in Clinical Psychopharmacology. 3</a:t>
            </a:r>
            <a:r>
              <a:rPr lang="en-GB" baseline="30000" dirty="0"/>
              <a:t>rd</a:t>
            </a:r>
            <a:r>
              <a:rPr lang="en-GB" dirty="0"/>
              <a:t> edition. Cambridge: Cambridge University Press; 2020.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Chamberlain SR, Baldwin DS. Monoamine oxidase inhibitors (MAOIs) in psychiatric practice: how to use them safely and effectively. CNS Drugs 2021; 35 (7): 703‒716.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Fayez R, Gupta V. Imipramine. </a:t>
            </a:r>
            <a:r>
              <a:rPr lang="en-GB" dirty="0" err="1"/>
              <a:t>StatPearls</a:t>
            </a:r>
            <a:r>
              <a:rPr lang="en-GB" dirty="0"/>
              <a:t> [internet]. 2023.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Bandelow B, </a:t>
            </a:r>
            <a:r>
              <a:rPr lang="en-GB" dirty="0" err="1"/>
              <a:t>Allgulander</a:t>
            </a:r>
            <a:r>
              <a:rPr lang="en-GB" dirty="0"/>
              <a:t> C, Baldwin DS, et al. World Federation of Societies of Biological Psychiatry (WFSBP) guidelines for treatment of anxiety, obsessive-compulsive and posttraumatic stress disorders – Version 3. Part I: Anxiety disorders. World J </a:t>
            </a:r>
            <a:r>
              <a:rPr lang="en-GB" dirty="0" err="1"/>
              <a:t>Biol</a:t>
            </a:r>
            <a:r>
              <a:rPr lang="en-GB" dirty="0"/>
              <a:t> Psychiatry 2023; 24 (2): 79–117.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Tatsumi M, Groshan K, Blakely RD, Richelson E. Pharmacological profile of antidepressants and related compounds at human monoamine transporters. </a:t>
            </a:r>
            <a:r>
              <a:rPr lang="en-GB" dirty="0" err="1"/>
              <a:t>Eur</a:t>
            </a:r>
            <a:r>
              <a:rPr lang="en-GB" dirty="0"/>
              <a:t> J Pharmacology 1997; 340: 249‒258.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Gillman PK. Tricyclic antidepressant pharmacology and therapeutic drug interactions updated. Br J Pharmacology 2007; 151 (6): 737‒748.</a:t>
            </a:r>
          </a:p>
          <a:p>
            <a:endParaRPr lang="en-GB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F8621BF0-2BD7-2BE0-C496-13BF14A38B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</p:spPr>
        <p:txBody>
          <a:bodyPr/>
          <a:lstStyle/>
          <a:p>
            <a:fld id="{0D721F48-A6A6-4C52-B94D-420AADA25D4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98673"/>
      </p:ext>
    </p:extLst>
  </p:cSld>
  <p:clrMapOvr>
    <a:masterClrMapping/>
  </p:clrMapOvr>
</p:note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6.xml" Id="rId6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2.xml.rels>&#65279;<?xml version="1.0" encoding="utf-8"?><Relationships xmlns="http://schemas.openxmlformats.org/package/2006/relationships"><Relationship Type="http://schemas.openxmlformats.org/officeDocument/2006/relationships/notesSlide" Target="/ppt/notesSlides/notesSlide12.xml" Id="rId2" /><Relationship Type="http://schemas.openxmlformats.org/officeDocument/2006/relationships/slideLayout" Target="/ppt/slideLayouts/slideLayout6.xml" Id="rId1" /></Relationships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4D9C6-20CB-E8D2-5AFC-14BB660897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Anxiety disorders – Treatment principles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E19E9E-385F-8437-1B1F-770C4E001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Monoamine oxidase inhibitors and tricyclic antidepressants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DE25B6-0838-4319-8EDD-5FEC86CE817F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366681"/>
            <a:ext cx="5410197" cy="4415215"/>
          </a:xfrm>
          <a:ln>
            <a:noFill/>
          </a:ln>
        </p:spPr>
        <p:txBody>
          <a:bodyPr/>
          <a:lstStyle/>
          <a:p>
            <a:pPr>
              <a:defRPr/>
            </a:pPr>
            <a:r>
              <a:rPr lang="en-GB" sz="1400" b="1" dirty="0">
                <a:solidFill>
                  <a:schemeClr val="tx1"/>
                </a:solidFill>
              </a:rPr>
              <a:t>Imipramine</a:t>
            </a:r>
            <a:r>
              <a:rPr lang="en-GB" sz="1400" dirty="0">
                <a:solidFill>
                  <a:schemeClr val="tx1"/>
                </a:solidFill>
              </a:rPr>
              <a:t>: reuptake inhibitor of 5-HT and NA; low affinity for the DA transporter</a:t>
            </a:r>
            <a:r>
              <a:rPr lang="en-GB" sz="1400" baseline="30000" dirty="0">
                <a:solidFill>
                  <a:schemeClr val="tx1"/>
                </a:solidFill>
              </a:rPr>
              <a:t>1,3,4,5</a:t>
            </a:r>
          </a:p>
          <a:p>
            <a:pPr lvl="1">
              <a:defRPr/>
            </a:pPr>
            <a:r>
              <a:rPr lang="en-GB" sz="1200" dirty="0">
                <a:solidFill>
                  <a:schemeClr val="tx1"/>
                </a:solidFill>
              </a:rPr>
              <a:t>Antagonist at muscarinic, dopamine D</a:t>
            </a:r>
            <a:r>
              <a:rPr lang="en-GB" sz="1200" baseline="-25000" dirty="0">
                <a:solidFill>
                  <a:schemeClr val="tx1"/>
                </a:solidFill>
              </a:rPr>
              <a:t>2</a:t>
            </a:r>
            <a:r>
              <a:rPr lang="en-GB" sz="1200" dirty="0">
                <a:solidFill>
                  <a:schemeClr val="tx1"/>
                </a:solidFill>
              </a:rPr>
              <a:t>, </a:t>
            </a:r>
            <a:r>
              <a:rPr lang="el-GR" sz="1200" dirty="0">
                <a:solidFill>
                  <a:schemeClr val="tx1"/>
                </a:solidFill>
              </a:rPr>
              <a:t>α</a:t>
            </a:r>
            <a:r>
              <a:rPr lang="en-US" sz="1200" dirty="0">
                <a:solidFill>
                  <a:schemeClr val="tx1"/>
                </a:solidFill>
              </a:rPr>
              <a:t>-</a:t>
            </a:r>
            <a:r>
              <a:rPr lang="en-GB" sz="1200" dirty="0">
                <a:solidFill>
                  <a:schemeClr val="tx1"/>
                </a:solidFill>
              </a:rPr>
              <a:t>1 and </a:t>
            </a:r>
            <a:r>
              <a:rPr lang="el-GR" sz="1200" dirty="0">
                <a:solidFill>
                  <a:schemeClr val="tx1"/>
                </a:solidFill>
              </a:rPr>
              <a:t>α</a:t>
            </a:r>
            <a:r>
              <a:rPr lang="en-US" sz="1200" dirty="0">
                <a:solidFill>
                  <a:schemeClr val="tx1"/>
                </a:solidFill>
              </a:rPr>
              <a:t>-</a:t>
            </a:r>
            <a:r>
              <a:rPr lang="en-GB" sz="1200" dirty="0">
                <a:solidFill>
                  <a:schemeClr val="tx1"/>
                </a:solidFill>
              </a:rPr>
              <a:t>2 adrenergic, histamine H</a:t>
            </a:r>
            <a:r>
              <a:rPr lang="en-GB" sz="1200" baseline="-25000" dirty="0">
                <a:solidFill>
                  <a:schemeClr val="tx1"/>
                </a:solidFill>
              </a:rPr>
              <a:t>1</a:t>
            </a:r>
            <a:r>
              <a:rPr lang="en-GB" sz="1200" dirty="0">
                <a:solidFill>
                  <a:schemeClr val="tx1"/>
                </a:solidFill>
              </a:rPr>
              <a:t> receptors</a:t>
            </a:r>
          </a:p>
          <a:p>
            <a:pPr lvl="1">
              <a:defRPr/>
            </a:pPr>
            <a:r>
              <a:rPr lang="en-GB" sz="1200" dirty="0">
                <a:solidFill>
                  <a:schemeClr val="tx1"/>
                </a:solidFill>
              </a:rPr>
              <a:t>Efficacy in panic disorder and GAD</a:t>
            </a:r>
          </a:p>
          <a:p>
            <a:pPr lvl="1">
              <a:defRPr/>
            </a:pPr>
            <a:r>
              <a:rPr lang="en-GB" sz="1200" dirty="0">
                <a:solidFill>
                  <a:schemeClr val="tx1"/>
                </a:solidFill>
              </a:rPr>
              <a:t>Adverse effects include dry mouth, blurred vision, urinary retention, CV toxicity</a:t>
            </a:r>
          </a:p>
          <a:p>
            <a:pPr>
              <a:defRPr/>
            </a:pPr>
            <a:r>
              <a:rPr lang="en-GB" sz="1400" b="1" dirty="0">
                <a:solidFill>
                  <a:schemeClr val="tx1"/>
                </a:solidFill>
              </a:rPr>
              <a:t>Clomipramine</a:t>
            </a:r>
            <a:r>
              <a:rPr lang="en-GB" sz="1400" dirty="0">
                <a:solidFill>
                  <a:schemeClr val="tx1"/>
                </a:solidFill>
              </a:rPr>
              <a:t>: reuptake inhibitor of 5-HT and NA; low affinity for the DA transporter</a:t>
            </a:r>
            <a:r>
              <a:rPr lang="en-GB" sz="1400" baseline="30000" dirty="0">
                <a:solidFill>
                  <a:schemeClr val="tx1"/>
                </a:solidFill>
              </a:rPr>
              <a:t>1,4,5</a:t>
            </a:r>
          </a:p>
          <a:p>
            <a:pPr lvl="1">
              <a:defRPr/>
            </a:pPr>
            <a:r>
              <a:rPr lang="en-GB" sz="1200" dirty="0">
                <a:solidFill>
                  <a:schemeClr val="tx1"/>
                </a:solidFill>
              </a:rPr>
              <a:t>Antagonist at </a:t>
            </a:r>
            <a:r>
              <a:rPr lang="el-GR" sz="1200" dirty="0">
                <a:solidFill>
                  <a:schemeClr val="tx1"/>
                </a:solidFill>
              </a:rPr>
              <a:t>α</a:t>
            </a:r>
            <a:r>
              <a:rPr lang="en-GB" sz="1200" dirty="0">
                <a:solidFill>
                  <a:schemeClr val="tx1"/>
                </a:solidFill>
              </a:rPr>
              <a:t>-1 adrenergic, dopamine D</a:t>
            </a:r>
            <a:r>
              <a:rPr lang="en-GB" sz="1200" baseline="-25000" dirty="0">
                <a:solidFill>
                  <a:schemeClr val="tx1"/>
                </a:solidFill>
              </a:rPr>
              <a:t>1–</a:t>
            </a:r>
            <a:r>
              <a:rPr lang="en-GB" sz="1200" dirty="0">
                <a:solidFill>
                  <a:schemeClr val="tx1"/>
                </a:solidFill>
              </a:rPr>
              <a:t>D</a:t>
            </a:r>
            <a:r>
              <a:rPr lang="en-GB" sz="1200" baseline="-25000" dirty="0">
                <a:solidFill>
                  <a:schemeClr val="tx1"/>
                </a:solidFill>
              </a:rPr>
              <a:t>3</a:t>
            </a:r>
            <a:r>
              <a:rPr lang="en-GB" sz="1200" dirty="0">
                <a:solidFill>
                  <a:schemeClr val="tx1"/>
                </a:solidFill>
              </a:rPr>
              <a:t>, muscarinic, histamine H</a:t>
            </a:r>
            <a:r>
              <a:rPr lang="en-GB" sz="1200" baseline="-25000" dirty="0">
                <a:solidFill>
                  <a:schemeClr val="tx1"/>
                </a:solidFill>
              </a:rPr>
              <a:t>1</a:t>
            </a:r>
            <a:r>
              <a:rPr lang="en-GB" sz="1200" dirty="0">
                <a:solidFill>
                  <a:schemeClr val="tx1"/>
                </a:solidFill>
              </a:rPr>
              <a:t>, 5-HT</a:t>
            </a:r>
            <a:r>
              <a:rPr lang="en-GB" sz="1200" baseline="-25000" dirty="0">
                <a:solidFill>
                  <a:schemeClr val="tx1"/>
                </a:solidFill>
              </a:rPr>
              <a:t>2A</a:t>
            </a:r>
            <a:r>
              <a:rPr lang="en-GB" sz="1200" dirty="0">
                <a:solidFill>
                  <a:schemeClr val="tx1"/>
                </a:solidFill>
              </a:rPr>
              <a:t>, 5-HT</a:t>
            </a:r>
            <a:r>
              <a:rPr lang="en-GB" sz="1200" baseline="-25000" dirty="0">
                <a:solidFill>
                  <a:schemeClr val="tx1"/>
                </a:solidFill>
              </a:rPr>
              <a:t>3, </a:t>
            </a:r>
            <a:r>
              <a:rPr lang="en-GB" sz="1200" dirty="0">
                <a:solidFill>
                  <a:schemeClr val="tx1"/>
                </a:solidFill>
              </a:rPr>
              <a:t>5-HT</a:t>
            </a:r>
            <a:r>
              <a:rPr lang="en-GB" sz="1200" baseline="-25000" dirty="0">
                <a:solidFill>
                  <a:schemeClr val="tx1"/>
                </a:solidFill>
              </a:rPr>
              <a:t>6, </a:t>
            </a:r>
            <a:r>
              <a:rPr lang="en-GB" sz="1200" dirty="0">
                <a:solidFill>
                  <a:schemeClr val="tx1"/>
                </a:solidFill>
              </a:rPr>
              <a:t>and 5-HT</a:t>
            </a:r>
            <a:r>
              <a:rPr lang="en-GB" sz="1200" baseline="-25000" dirty="0">
                <a:solidFill>
                  <a:schemeClr val="tx1"/>
                </a:solidFill>
              </a:rPr>
              <a:t>7  </a:t>
            </a:r>
            <a:r>
              <a:rPr lang="en-GB" sz="1200" dirty="0">
                <a:solidFill>
                  <a:schemeClr val="tx1"/>
                </a:solidFill>
              </a:rPr>
              <a:t>receptors</a:t>
            </a:r>
          </a:p>
          <a:p>
            <a:pPr lvl="1">
              <a:defRPr/>
            </a:pPr>
            <a:r>
              <a:rPr lang="en-GB" sz="1200" dirty="0">
                <a:solidFill>
                  <a:schemeClr val="tx1"/>
                </a:solidFill>
              </a:rPr>
              <a:t>Efficacy in panic disorder (and OCD)</a:t>
            </a:r>
          </a:p>
          <a:p>
            <a:pPr lvl="1">
              <a:defRPr/>
            </a:pPr>
            <a:r>
              <a:rPr lang="en-GB" sz="1200" dirty="0">
                <a:solidFill>
                  <a:schemeClr val="tx1"/>
                </a:solidFill>
              </a:rPr>
              <a:t>Adverse effects include dry mouth, blurred vision, urinary retention, CV toxicity, sexual dysfunction</a:t>
            </a:r>
          </a:p>
          <a:p>
            <a:pPr>
              <a:defRPr/>
            </a:pP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AD1C0E4-46E1-42F5-BFDA-B4B386F4568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366681"/>
            <a:ext cx="5410197" cy="4415215"/>
          </a:xfrm>
          <a:ln>
            <a:noFill/>
          </a:ln>
        </p:spPr>
        <p:txBody>
          <a:bodyPr/>
          <a:lstStyle/>
          <a:p>
            <a:pPr>
              <a:defRPr/>
            </a:pPr>
            <a:r>
              <a:rPr lang="en-GB" sz="1400" b="1" dirty="0">
                <a:solidFill>
                  <a:schemeClr val="tx1"/>
                </a:solidFill>
              </a:rPr>
              <a:t>Phenelzine</a:t>
            </a:r>
            <a:r>
              <a:rPr lang="en-GB" sz="1400" dirty="0">
                <a:solidFill>
                  <a:schemeClr val="tx1"/>
                </a:solidFill>
              </a:rPr>
              <a:t>: non-selective and irreversible inhibitor of MAO, which prevents the breakdown of neurotransmitters 5-HT, adrenaline, noradrenaline, dopamine</a:t>
            </a:r>
            <a:r>
              <a:rPr lang="en-GB" sz="1400" baseline="30000" dirty="0">
                <a:solidFill>
                  <a:schemeClr val="tx1"/>
                </a:solidFill>
              </a:rPr>
              <a:t>1,2</a:t>
            </a:r>
          </a:p>
          <a:p>
            <a:pPr lvl="1">
              <a:defRPr/>
            </a:pPr>
            <a:r>
              <a:rPr lang="en-GB" sz="1200" dirty="0">
                <a:solidFill>
                  <a:schemeClr val="tx1"/>
                </a:solidFill>
              </a:rPr>
              <a:t>Also prevents breakdown of ‘trace amine neuromodulators’ (tyramine etc.)</a:t>
            </a:r>
          </a:p>
          <a:p>
            <a:pPr lvl="1">
              <a:defRPr/>
            </a:pPr>
            <a:r>
              <a:rPr lang="en-GB" sz="1200" dirty="0">
                <a:solidFill>
                  <a:schemeClr val="tx1"/>
                </a:solidFill>
              </a:rPr>
              <a:t>Risk of serotonin syndrome if combined with other serotonergic agents</a:t>
            </a:r>
          </a:p>
          <a:p>
            <a:pPr lvl="1">
              <a:defRPr/>
            </a:pPr>
            <a:r>
              <a:rPr lang="en-GB" sz="1200" dirty="0">
                <a:solidFill>
                  <a:schemeClr val="tx1"/>
                </a:solidFill>
              </a:rPr>
              <a:t>Doses may need to be 90 mg/day to achieve necessary level of MAO inhibition </a:t>
            </a:r>
          </a:p>
          <a:p>
            <a:pPr lvl="1">
              <a:defRPr/>
            </a:pPr>
            <a:r>
              <a:rPr lang="en-GB" sz="1200" dirty="0">
                <a:solidFill>
                  <a:schemeClr val="tx1"/>
                </a:solidFill>
              </a:rPr>
              <a:t>Efficacious in panic disorder, social phobia</a:t>
            </a:r>
          </a:p>
          <a:p>
            <a:pPr>
              <a:defRPr/>
            </a:pPr>
            <a:r>
              <a:rPr lang="en-GB" altLang="en-US" sz="1400" b="1" dirty="0">
                <a:solidFill>
                  <a:schemeClr val="tx1"/>
                </a:solidFill>
              </a:rPr>
              <a:t>Moclobemide</a:t>
            </a:r>
            <a:r>
              <a:rPr lang="en-GB" altLang="en-US" sz="1400" dirty="0">
                <a:solidFill>
                  <a:schemeClr val="tx1"/>
                </a:solidFill>
              </a:rPr>
              <a:t>: reversible inhibitor of MAO-A, inhibition lasts less than 24 hours</a:t>
            </a:r>
            <a:r>
              <a:rPr lang="en-GB" altLang="en-US" sz="1400" baseline="30000" dirty="0">
                <a:solidFill>
                  <a:schemeClr val="tx1"/>
                </a:solidFill>
              </a:rPr>
              <a:t>1,2</a:t>
            </a:r>
          </a:p>
          <a:p>
            <a:pPr lvl="1">
              <a:defRPr/>
            </a:pPr>
            <a:r>
              <a:rPr lang="en-GB" altLang="en-US" sz="1200" dirty="0">
                <a:solidFill>
                  <a:schemeClr val="tx1"/>
                </a:solidFill>
              </a:rPr>
              <a:t>Selective (300 mg dose inhibits 80% MAO-A and 30% MAO-B)</a:t>
            </a:r>
          </a:p>
          <a:p>
            <a:pPr lvl="1">
              <a:defRPr/>
            </a:pPr>
            <a:r>
              <a:rPr lang="en-GB" altLang="en-US" sz="1200" dirty="0">
                <a:solidFill>
                  <a:schemeClr val="tx1"/>
                </a:solidFill>
              </a:rPr>
              <a:t>Efficacious in social anxiety disorder, possible efficacy at higher dosage in panic disorder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0810FD-D6CB-0C35-D5D1-9F21EC0408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5-HT=serotonin; CV=cardiovascular; D=dopamine; GAD=generalized anxiety disorder; MAO-A=monoamine oxidase A; </a:t>
            </a:r>
            <a:br>
              <a:rPr lang="en-GB" dirty="0"/>
            </a:br>
            <a:r>
              <a:rPr lang="en-GB" dirty="0"/>
              <a:t>MAO-B=monoamine oxidase B; NA=noradrenaline; OCD=obsessive–compulsive disorder; SSRI=selective serotonin reuptake inhibitor</a:t>
            </a:r>
          </a:p>
          <a:p>
            <a:endParaRPr lang="en-GB" dirty="0"/>
          </a:p>
          <a:p>
            <a:r>
              <a:rPr lang="en-GB" dirty="0"/>
              <a:t>1. McLaughlin &amp; Cleare. Seminars in Clinical Psychopharmacology.3</a:t>
            </a:r>
            <a:r>
              <a:rPr lang="en-GB" baseline="30000" dirty="0"/>
              <a:t>rd</a:t>
            </a:r>
            <a:r>
              <a:rPr lang="en-GB" dirty="0"/>
              <a:t> edition (third edition). 2020; 2. Chamberlain &amp; Baldwin. CNS Drugs 2021;35(7):703‒716;</a:t>
            </a:r>
            <a:br>
              <a:rPr lang="en-GB" dirty="0"/>
            </a:br>
            <a:r>
              <a:rPr lang="en-GB" dirty="0"/>
              <a:t>3. Fayez &amp; Gupta. Imipramine. </a:t>
            </a:r>
            <a:r>
              <a:rPr lang="en-GB" dirty="0" err="1"/>
              <a:t>StatPearls</a:t>
            </a:r>
            <a:r>
              <a:rPr lang="en-GB" dirty="0"/>
              <a:t> [internet]. 2023; 4. Bandelow et al. World J </a:t>
            </a:r>
            <a:r>
              <a:rPr lang="en-GB" dirty="0" err="1"/>
              <a:t>Biol</a:t>
            </a:r>
            <a:r>
              <a:rPr lang="en-GB" dirty="0"/>
              <a:t> Psychiatry 2023;24(2):79–117; 5. Tatsumi et al. </a:t>
            </a:r>
            <a:r>
              <a:rPr lang="en-GB" dirty="0" err="1"/>
              <a:t>Eur</a:t>
            </a:r>
            <a:r>
              <a:rPr lang="en-GB" dirty="0"/>
              <a:t> J Pharmacology 1997;340:249‒258;</a:t>
            </a:r>
            <a:br>
              <a:rPr lang="en-GB" dirty="0"/>
            </a:br>
            <a:r>
              <a:rPr lang="en-GB" dirty="0"/>
              <a:t>6. Gillman. Br J Pharmacology 2007;151(6):737‒748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28627d7c-4416-4bc1-86cf-ca6c3a42a8f2"/>
    <ds:schemaRef ds:uri="http://schemas.microsoft.com/office/2006/metadata/properties"/>
    <ds:schemaRef ds:uri="08562aa6-c0ad-4fb9-8a82-15409d3a28b4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13050</Words>
  <Application>Microsoft Office PowerPoint</Application>
  <PresentationFormat>Widescreen</PresentationFormat>
  <Paragraphs>908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Aptos</vt:lpstr>
      <vt:lpstr>Aptos Narrow</vt:lpstr>
      <vt:lpstr>Arial</vt:lpstr>
      <vt:lpstr>Calibri</vt:lpstr>
      <vt:lpstr>Times New Roman</vt:lpstr>
      <vt:lpstr>Neurotorium - PowerPoint-Skabelon - 2022-01-28</vt:lpstr>
      <vt:lpstr>PowerPoint Presentation</vt:lpstr>
      <vt:lpstr>Treatment for anxiety disorders – when to start?</vt:lpstr>
      <vt:lpstr>Psychotherapy for anxiety disorders</vt:lpstr>
      <vt:lpstr>Psychotherapies in anxiety disorders</vt:lpstr>
      <vt:lpstr>Psychotherapies in anxiety disorders</vt:lpstr>
      <vt:lpstr>Cognitive–behavioural model of anxiety disorders</vt:lpstr>
      <vt:lpstr>Cognitive–behavioural therapy</vt:lpstr>
      <vt:lpstr>Mindfulness-based therapy</vt:lpstr>
      <vt:lpstr>Pharmacotherapy for anxiety disorders</vt:lpstr>
      <vt:lpstr>Selective serotonin reuptake inhibitors (SSRI)</vt:lpstr>
      <vt:lpstr>Serotonin–noradrenaline reuptake inhibitors (SNRI)</vt:lpstr>
      <vt:lpstr>Monoamine oxidase inhibitors and tricyclic antidepressants</vt:lpstr>
      <vt:lpstr>Benzodiazepines</vt:lpstr>
      <vt:lpstr>Gabapentinoid anxiolytics (pregabalin)</vt:lpstr>
      <vt:lpstr>Beta-blockers</vt:lpstr>
      <vt:lpstr>Antipsychotics</vt:lpstr>
      <vt:lpstr>Treatment considerations for anxiety disorders</vt:lpstr>
      <vt:lpstr>Dose–response relationships with anxiety disorder medication</vt:lpstr>
      <vt:lpstr>Predictors of treatment response </vt:lpstr>
      <vt:lpstr>Duration of continuation treatment</vt:lpstr>
      <vt:lpstr>How should treatment for anxiety be discontinued?</vt:lpstr>
      <vt:lpstr>Principles of management of anxiety disorders</vt:lpstr>
      <vt:lpstr>GAD – principles of management</vt:lpstr>
      <vt:lpstr>Metacognitive model of generalized anxiety disorder</vt:lpstr>
      <vt:lpstr>Panic disorder – principles of management</vt:lpstr>
      <vt:lpstr>Cognitive‒behavioural model of panic disorder</vt:lpstr>
      <vt:lpstr>Social anxiety disorder – principles of management</vt:lpstr>
      <vt:lpstr>Cognitive‒behavioural model of social anxiety disorder</vt:lpstr>
      <vt:lpstr>Studies of treatments for anxiety disorders</vt:lpstr>
      <vt:lpstr>CBT and Kundalini yoga in generalized anxiety disorder</vt:lpstr>
      <vt:lpstr>CBT and psychodynamic therapy in social anxiety disorder</vt:lpstr>
      <vt:lpstr>Augmentation of CBT with d-cycloserine in SAD</vt:lpstr>
      <vt:lpstr>Fluoxetine and CBT in social anxiety disorder</vt:lpstr>
      <vt:lpstr>CBT and imipramine in panic disorder</vt:lpstr>
      <vt:lpstr>Summary</vt:lpstr>
      <vt:lpstr>Emerging and potential novel treatments for anxiety disorders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137</cp:revision>
  <cp:lastPrinted>2025-04-25T09:29:21Z</cp:lastPrinted>
  <dcterms:created xsi:type="dcterms:W3CDTF">2022-12-01T09:25:49Z</dcterms:created>
  <dcterms:modified xsi:type="dcterms:W3CDTF">2025-08-19T10:42:17Z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