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ppt/presProps.xml" ContentType="application/vnd.openxmlformats-officedocument.presentationml.presProps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authors.xml" ContentType="application/vnd.ms-powerpoint.author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customXml/item3.xml" ContentType="application/xml"/>
  <Override PartName="/customXml/itemProps3.xml" ContentType="application/vnd.openxmlformats-officedocument.customXmlProperties+xml"/>
  <Override PartName="/ppt/viewProps.xml" ContentType="application/vnd.openxmlformats-officedocument.presentationml.viewProps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42"/>
  </p:notesMasterIdLst>
  <p:handoutMasterIdLst>
    <p:handoutMasterId r:id="rId43"/>
  </p:handoutMasterIdLst>
  <p:sldIdLst>
    <p:sldId id="729" r:id="rId23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11" userDrawn="1">
          <p15:clr>
            <a:srgbClr val="A4A3A4"/>
          </p15:clr>
        </p15:guide>
        <p15:guide id="2" orient="horz" pos="3475" userDrawn="1">
          <p15:clr>
            <a:srgbClr val="A4A3A4"/>
          </p15:clr>
        </p15:guide>
        <p15:guide id="3" pos="4294" userDrawn="1">
          <p15:clr>
            <a:srgbClr val="A4A3A4"/>
          </p15:clr>
        </p15:guide>
        <p15:guide id="4" orient="horz" pos="13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6B81437-613F-A4F1-739F-9D8EF4ADACA4}" name="KD" initials="KD" userId="KD" providerId="None"/>
  <p188:author id="{F286F46B-D11B-7411-908D-9B4A368D0C37}" name="Chris Edge" initials="CE" userId="S::Chris.Edge@primeglobalpeople.com::9878e1fe-fc43-4c11-846c-29f97c46eb4b" providerId="AD"/>
  <p188:author id="{9908478D-742F-7BB7-274C-3349F921B0FF}" name="Baldwin D.S." initials="DSB" userId="Baldwin D.S." providerId="None"/>
  <p188:author id="{4D856DAA-EE46-6B26-9EDB-F7B376A5EF01}" name="Stefan Hofmann" initials="SH" userId="67ab0c92211e0a42" providerId="Windows Live"/>
  <p188:author id="{62E723AE-9468-6AF4-9FB1-9993C575DEE3}" name="Rachel Jagger" initials="RJ" userId="Rachel Jagger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D" initials="KD" lastIdx="14" clrIdx="0">
    <p:extLst>
      <p:ext uri="{19B8F6BF-5375-455C-9EA6-DF929625EA0E}">
        <p15:presenceInfo xmlns:p15="http://schemas.microsoft.com/office/powerpoint/2012/main" userId="K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20" autoAdjust="0"/>
    <p:restoredTop sz="86925" autoAdjust="0"/>
  </p:normalViewPr>
  <p:slideViewPr>
    <p:cSldViewPr snapToGrid="0">
      <p:cViewPr varScale="1">
        <p:scale>
          <a:sx n="93" d="100"/>
          <a:sy n="93" d="100"/>
        </p:scale>
        <p:origin x="906" y="72"/>
      </p:cViewPr>
      <p:guideLst>
        <p:guide orient="horz" pos="3311"/>
        <p:guide orient="horz" pos="3475"/>
        <p:guide pos="4294"/>
        <p:guide orient="horz" pos="13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4" d="100"/>
        <a:sy n="134" d="100"/>
      </p:scale>
      <p:origin x="0" y="0"/>
    </p:cViewPr>
  </p:sorterViewPr>
  <p:notesViewPr>
    <p:cSldViewPr snapToGrid="0">
      <p:cViewPr>
        <p:scale>
          <a:sx n="51" d="100"/>
          <a:sy n="51" d="100"/>
        </p:scale>
        <p:origin x="4542" y="840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42" /><Relationship Type="http://schemas.openxmlformats.org/officeDocument/2006/relationships/theme" Target="/ppt/theme/theme1.xml" Id="rId47" /><Relationship Type="http://schemas.openxmlformats.org/officeDocument/2006/relationships/customXml" Target="/customXml/item2.xml" Id="rId2" /><Relationship Type="http://schemas.openxmlformats.org/officeDocument/2006/relationships/presProps" Target="/ppt/presProps.xml" Id="rId45" /><Relationship Type="http://schemas.openxmlformats.org/officeDocument/2006/relationships/slide" Target="/ppt/slides/slide19.xml" Id="rId23" /><Relationship Type="http://schemas.microsoft.com/office/2018/10/relationships/authors" Target="/ppt/authors.xml" Id="rId49" /><Relationship Type="http://schemas.openxmlformats.org/officeDocument/2006/relationships/commentAuthors" Target="/ppt/commentAuthors.xml" Id="rId44" /><Relationship Type="http://schemas.openxmlformats.org/officeDocument/2006/relationships/slideMaster" Target="/ppt/slideMasters/slideMaster1.xml" Id="rId4" /><Relationship Type="http://schemas.openxmlformats.org/officeDocument/2006/relationships/handoutMaster" Target="/ppt/handoutMasters/handoutMaster1.xml" Id="rId43" /><Relationship Type="http://schemas.openxmlformats.org/officeDocument/2006/relationships/tableStyles" Target="/ppt/tableStyles.xml" Id="rId48" /><Relationship Type="http://schemas.openxmlformats.org/officeDocument/2006/relationships/customXml" Target="/customXml/item3.xml" Id="rId3" /><Relationship Type="http://schemas.openxmlformats.org/officeDocument/2006/relationships/viewProps" Target="/ppt/viewProps.xml" Id="rId46" /><Relationship Type="http://schemas.openxmlformats.org/officeDocument/2006/relationships/customXml" Target="/customXml/item1.xml" Id="rId1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91E5BF-9217-032F-FA2C-0C5D92F98E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9F1FCF-D31F-1678-1CDF-CE146721D2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12D9B-A9AF-4251-9661-B8004F306387}" type="datetimeFigureOut">
              <a:rPr lang="en-GB" smtClean="0"/>
              <a:t>19/08/2025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76D456-8ECF-137B-529A-292F021397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025344-EF24-B11C-507E-82930F697D5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1D24C-127E-400C-8BB3-F940DE027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9725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193A0FB-6C74-48BA-B76F-76E3220A53F2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Id2" /><Relationship Type="http://schemas.openxmlformats.org/officeDocument/2006/relationships/notesMaster" Target="/ppt/notesMasters/notesMaster1.xml" Id="rId1" /></Relationship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Numerous predictors of treatment response have been identified from reviews of the literature.</a:t>
            </a:r>
            <a:r>
              <a:rPr lang="en-GB" baseline="30000" dirty="0"/>
              <a:t>1-7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Lueken U, Zierhut KC, Hahn T, et al. Neurobiological markers predicting treatment response in anxiety disorders: a systematic review and implications for clinical application. </a:t>
            </a:r>
            <a:r>
              <a:rPr lang="en-GB" dirty="0" err="1"/>
              <a:t>Neurosci</a:t>
            </a:r>
            <a:r>
              <a:rPr lang="en-GB" dirty="0"/>
              <a:t> </a:t>
            </a:r>
            <a:r>
              <a:rPr lang="en-GB" dirty="0" err="1"/>
              <a:t>Biobehav</a:t>
            </a:r>
            <a:r>
              <a:rPr lang="en-GB" dirty="0"/>
              <a:t> Rev 2016; 66: 143–162.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Beard JIL, Delgadillo J. Early response to psychological therapy as a predictor of depression and anxiety treatment outcomes: a systematic review and meta-analysis. Depress Anxiety 2019; 36 (9): 866–878.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Ferreira-Garcia R, </a:t>
            </a:r>
            <a:r>
              <a:rPr lang="en-GB" dirty="0" err="1"/>
              <a:t>Mochcovitch</a:t>
            </a:r>
            <a:r>
              <a:rPr lang="en-GB" dirty="0"/>
              <a:t> M, Costa do Cabo M, et al. Predictors of Pharmacotherapy Response in Generalized Anxiety Disorder: A Systematic Review. Harv Rev Psychiatry 2017; 25 (2): 65–79.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Pollack MH, Kornstein SG, Spann ME, et al. Early improvement during duloxetine treatment of generalized anxiety disorder predicts response and remission at endpoint. J </a:t>
            </a:r>
            <a:r>
              <a:rPr lang="en-GB" dirty="0" err="1"/>
              <a:t>Psychiatr</a:t>
            </a:r>
            <a:r>
              <a:rPr lang="en-GB" dirty="0"/>
              <a:t> Res 2008; 42 (14): 1176–1184.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Baldwin DS, Stein DJ, Dolberg OT, Bandelow B. How long should a trial of escitalopram treatment be in patients with major depressive disorder, generalised anxiety disorder or social anxiety disorder? An exploration of the randomised controlled trial database. Hum </a:t>
            </a:r>
            <a:r>
              <a:rPr lang="en-GB" dirty="0" err="1"/>
              <a:t>Psychopharmacol</a:t>
            </a:r>
            <a:r>
              <a:rPr lang="en-GB" dirty="0"/>
              <a:t> 2009; 24 (4): 269–275.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Porter E, Chambless DL. A systematic review of predictors and moderators of improvement in cognitive–</a:t>
            </a:r>
            <a:r>
              <a:rPr lang="en-GB" dirty="0" err="1"/>
              <a:t>behavioral</a:t>
            </a:r>
            <a:r>
              <a:rPr lang="en-GB" dirty="0"/>
              <a:t> therapy for panic disorder and agoraphobia. Clin </a:t>
            </a:r>
            <a:r>
              <a:rPr lang="en-GB" dirty="0" err="1"/>
              <a:t>Psychol</a:t>
            </a:r>
            <a:r>
              <a:rPr lang="en-GB" dirty="0"/>
              <a:t> Rev 2015; 42: 179–192.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Mululo</a:t>
            </a:r>
            <a:r>
              <a:rPr lang="en-GB" dirty="0"/>
              <a:t> SC, Menezes GB, Vigne P, Fontenelle LF. A review on predictors of treatment outcome in social anxiety disorder. Braz J Psychiatry 2012; 34 (1): 92–100.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C7A98BD7-D0A0-7AC2-8D97-D1FF2A0D11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9EA3AC38-47C1-C29D-DF79-13DE9A4085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38175" y="1470025"/>
            <a:ext cx="5610225" cy="3155950"/>
          </a:xfrm>
        </p:spPr>
      </p:sp>
    </p:spTree>
    <p:extLst>
      <p:ext uri="{BB962C8B-B14F-4D97-AF65-F5344CB8AC3E}">
        <p14:creationId xmlns:p14="http://schemas.microsoft.com/office/powerpoint/2010/main" val="576843615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9.xml.rels>&#65279;<?xml version="1.0" encoding="utf-8"?><Relationships xmlns="http://schemas.openxmlformats.org/package/2006/relationships"><Relationship Type="http://schemas.openxmlformats.org/officeDocument/2006/relationships/notesSlide" Target="/ppt/notesSlides/notesSlide19.xml" Id="rId2" /><Relationship Type="http://schemas.openxmlformats.org/officeDocument/2006/relationships/slideLayout" Target="/ppt/slideLayouts/slideLayout2.xml" Id="rId1" /></Relationships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F341C1-C27D-138B-4C98-E198E0C23DD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Anxiety disorders – Treatment principles</a:t>
            </a:r>
          </a:p>
        </p:txBody>
      </p:sp>
      <p:sp>
        <p:nvSpPr>
          <p:cNvPr id="36866" name="Title 1">
            <a:extLst>
              <a:ext uri="{FF2B5EF4-FFF2-40B4-BE49-F238E27FC236}">
                <a16:creationId xmlns:a16="http://schemas.microsoft.com/office/drawing/2014/main" id="{7B0626D5-11C6-4F62-A27D-6B5705BC72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altLang="en-US" dirty="0"/>
              <a:t>Predictors of treatment response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376D6E6-70E2-87B2-EDD6-5AC89407B84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5-HTTLPR=serotonin-transporter-linked promoter region); ACC=anterior cingulate cortex; CBT=cognitive–behavioural therapy; GAD=generalized anxiety disorder</a:t>
            </a:r>
          </a:p>
          <a:p>
            <a:endParaRPr lang="en-GB" dirty="0"/>
          </a:p>
          <a:p>
            <a:r>
              <a:rPr lang="en-GB" dirty="0"/>
              <a:t>1. Lueken et al. </a:t>
            </a:r>
            <a:r>
              <a:rPr lang="en-GB" dirty="0" err="1"/>
              <a:t>Neurosci</a:t>
            </a:r>
            <a:r>
              <a:rPr lang="en-GB" dirty="0"/>
              <a:t> </a:t>
            </a:r>
            <a:r>
              <a:rPr lang="en-GB" dirty="0" err="1"/>
              <a:t>Biobehav</a:t>
            </a:r>
            <a:r>
              <a:rPr lang="en-GB" dirty="0"/>
              <a:t> Rev 2016;66:143–162; 2. Beard et al. Depress Anxiety 2019; 36 (9): 866–878; 3. Ferreira-Garcia et al. Harv Rev Psychiatry 2017;25(2):65–79; </a:t>
            </a:r>
            <a:br>
              <a:rPr lang="en-GB" dirty="0"/>
            </a:br>
            <a:r>
              <a:rPr lang="en-GB" dirty="0"/>
              <a:t>4. Pollack et al. J </a:t>
            </a:r>
            <a:r>
              <a:rPr lang="en-GB" dirty="0" err="1"/>
              <a:t>Psychiatr</a:t>
            </a:r>
            <a:r>
              <a:rPr lang="en-GB" dirty="0"/>
              <a:t> Res 2008;42(14):1176–1184; 5. Baldwin et al. Hum </a:t>
            </a:r>
            <a:r>
              <a:rPr lang="en-GB" dirty="0" err="1"/>
              <a:t>Psychopharmacol</a:t>
            </a:r>
            <a:r>
              <a:rPr lang="en-GB" dirty="0"/>
              <a:t> 2009;24(4):269–275; 6.  Porter &amp; Chambless. Clin </a:t>
            </a:r>
            <a:r>
              <a:rPr lang="en-GB" dirty="0" err="1"/>
              <a:t>Psychol</a:t>
            </a:r>
            <a:r>
              <a:rPr lang="en-GB" dirty="0"/>
              <a:t> Rev 2015;42:179–192; </a:t>
            </a:r>
            <a:br>
              <a:rPr lang="en-GB" dirty="0"/>
            </a:br>
            <a:r>
              <a:rPr lang="en-GB" dirty="0"/>
              <a:t>7. </a:t>
            </a:r>
            <a:r>
              <a:rPr lang="en-GB" dirty="0" err="1"/>
              <a:t>Mululo</a:t>
            </a:r>
            <a:r>
              <a:rPr lang="en-GB" dirty="0"/>
              <a:t> et al. Braz J Psychiatry 2012;34(1):92–100</a:t>
            </a:r>
          </a:p>
        </p:txBody>
      </p:sp>
      <p:graphicFrame>
        <p:nvGraphicFramePr>
          <p:cNvPr id="18" name="Table Placeholder 5">
            <a:extLst>
              <a:ext uri="{FF2B5EF4-FFF2-40B4-BE49-F238E27FC236}">
                <a16:creationId xmlns:a16="http://schemas.microsoft.com/office/drawing/2014/main" id="{E7F7BBE0-D144-9BDF-04EC-C621543149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861362"/>
              </p:ext>
            </p:extLst>
          </p:nvPr>
        </p:nvGraphicFramePr>
        <p:xfrm>
          <a:off x="539750" y="1595864"/>
          <a:ext cx="9828000" cy="37615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819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8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GB" sz="1400" noProof="0" dirty="0">
                          <a:solidFill>
                            <a:schemeClr val="bg1"/>
                          </a:solidFill>
                        </a:rPr>
                        <a:t>Anxiety disorder &amp; treatment</a:t>
                      </a:r>
                      <a:endParaRPr lang="en-GB" sz="1400" noProof="0" dirty="0">
                        <a:solidFill>
                          <a:schemeClr val="bg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4645" marB="446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GB" sz="1400" noProof="0" dirty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Predictor of response</a:t>
                      </a:r>
                    </a:p>
                  </a:txBody>
                  <a:tcPr marT="44645" marB="446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altLang="en-US" sz="1400" b="1" dirty="0">
                          <a:solidFill>
                            <a:schemeClr val="tx1"/>
                          </a:solidFill>
                        </a:rPr>
                        <a:t>Anxiety disorders: </a:t>
                      </a:r>
                      <a:r>
                        <a:rPr lang="en-US" altLang="en-US" sz="1400" dirty="0">
                          <a:solidFill>
                            <a:schemeClr val="tx1"/>
                          </a:solidFill>
                        </a:rPr>
                        <a:t>pharmacological treatment or psychotherapy</a:t>
                      </a:r>
                      <a:endParaRPr lang="en-US" altLang="en-US" sz="1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T="44645" marB="44645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Functional 5-HTTLPR/rs25531 genotypes, ACC function, cardiovascular flexibility</a:t>
                      </a:r>
                      <a:r>
                        <a:rPr kumimoji="0" lang="en-US" altLang="en-US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T="44645" marB="44645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400" b="1" dirty="0">
                          <a:solidFill>
                            <a:schemeClr val="tx1"/>
                          </a:solidFill>
                        </a:rPr>
                        <a:t>Anxiety and depressive disorders: </a:t>
                      </a:r>
                      <a:r>
                        <a:rPr lang="en-US" altLang="en-US" sz="1400" dirty="0">
                          <a:solidFill>
                            <a:schemeClr val="tx1"/>
                          </a:solidFill>
                        </a:rPr>
                        <a:t>psychotherapy</a:t>
                      </a:r>
                      <a:endParaRPr lang="en-US" altLang="en-US" sz="1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T="44645" marB="446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altLang="en-US" sz="1400" dirty="0">
                          <a:solidFill>
                            <a:schemeClr val="tx1"/>
                          </a:solidFill>
                        </a:rPr>
                        <a:t>Reliable symptom improvements in initial sessions predict better prognosis after treatment</a:t>
                      </a:r>
                      <a:r>
                        <a:rPr lang="en-US" altLang="en-US" sz="1400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T="44645" marB="446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400" b="1" dirty="0">
                          <a:solidFill>
                            <a:schemeClr val="tx1"/>
                          </a:solidFill>
                        </a:rPr>
                        <a:t>GAD: </a:t>
                      </a:r>
                      <a:r>
                        <a:rPr lang="en-US" altLang="en-US" sz="1400" dirty="0">
                          <a:solidFill>
                            <a:schemeClr val="tx1"/>
                          </a:solidFill>
                        </a:rPr>
                        <a:t>pharmacological treatment</a:t>
                      </a:r>
                      <a:endParaRPr lang="en-US" altLang="en-US" sz="1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T="44645" marB="446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120"/>
                        </a:spcBef>
                        <a:spcAft>
                          <a:spcPts val="12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 dirty="0"/>
                        <a:t>Neuroticism, previous treatment, genetic polymorphisms, functional activation of ACC</a:t>
                      </a:r>
                      <a:r>
                        <a:rPr lang="en-GB" sz="1400" baseline="30000" noProof="0" dirty="0"/>
                        <a:t>3</a:t>
                      </a:r>
                    </a:p>
                    <a:p>
                      <a:pPr marL="285750" indent="-285750">
                        <a:spcBef>
                          <a:spcPts val="120"/>
                        </a:spcBef>
                        <a:spcAft>
                          <a:spcPts val="12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 dirty="0"/>
                        <a:t>Early reduction in symptom severity indicates greater likelihood of treatment response with duloxetine,</a:t>
                      </a:r>
                      <a:r>
                        <a:rPr lang="en-GB" sz="1400" baseline="30000" noProof="0" dirty="0"/>
                        <a:t>4</a:t>
                      </a:r>
                      <a:r>
                        <a:rPr lang="en-GB" sz="1400" noProof="0" dirty="0"/>
                        <a:t> and escitalopram</a:t>
                      </a:r>
                      <a:r>
                        <a:rPr lang="en-GB" sz="1400" baseline="30000" noProof="0" dirty="0"/>
                        <a:t>5</a:t>
                      </a:r>
                    </a:p>
                  </a:txBody>
                  <a:tcPr marT="44645" marB="446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400" b="1" dirty="0">
                          <a:solidFill>
                            <a:schemeClr val="tx1"/>
                          </a:solidFill>
                        </a:rPr>
                        <a:t>Panic disorder: </a:t>
                      </a:r>
                      <a:r>
                        <a:rPr lang="en-US" altLang="en-US" sz="1400" dirty="0">
                          <a:solidFill>
                            <a:schemeClr val="tx1"/>
                          </a:solidFill>
                        </a:rPr>
                        <a:t>CBT</a:t>
                      </a:r>
                      <a:endParaRPr lang="en-US" altLang="en-US" sz="1400" baseline="300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endParaRPr lang="en-GB" sz="1400" baseline="30000" noProof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4645" marB="446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altLang="en-US" sz="1400" dirty="0">
                          <a:solidFill>
                            <a:schemeClr val="tx1"/>
                          </a:solidFill>
                        </a:rPr>
                        <a:t>Agoraphobic avoidance, and functional impairment all predicted less improvement, whereas expectancy of change predicts improvement</a:t>
                      </a:r>
                      <a:r>
                        <a:rPr lang="en-US" altLang="en-US" sz="1400" baseline="300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T="44645" marB="446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400" b="1" dirty="0">
                          <a:solidFill>
                            <a:schemeClr val="tx1"/>
                          </a:solidFill>
                        </a:rPr>
                        <a:t>Social anxiety disorder: </a:t>
                      </a:r>
                      <a:r>
                        <a:rPr lang="en-US" altLang="en-US" sz="1400" dirty="0">
                          <a:solidFill>
                            <a:schemeClr val="tx1"/>
                          </a:solidFill>
                        </a:rPr>
                        <a:t>pharmacological treatment or psychotherapy</a:t>
                      </a:r>
                      <a:endParaRPr lang="en-US" altLang="en-US" sz="1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T="44645" marB="446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altLang="en-US" sz="1400" dirty="0">
                          <a:solidFill>
                            <a:schemeClr val="tx1"/>
                          </a:solidFill>
                        </a:rPr>
                        <a:t>Early onset, severity of illness, comorbidity with other anxiety disorders, and high expectations about the role of therapist all predict less effective treatment</a:t>
                      </a:r>
                      <a:r>
                        <a:rPr lang="en-US" altLang="en-US" sz="1400" baseline="300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T="44645" marB="446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2E6415-5C23-4BE2-BA06-097342A4251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28627d7c-4416-4bc1-86cf-ca6c3a42a8f2"/>
    <ds:schemaRef ds:uri="http://schemas.microsoft.com/office/2006/metadata/properties"/>
    <ds:schemaRef ds:uri="08562aa6-c0ad-4fb9-8a82-15409d3a28b4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1129</TotalTime>
  <Words>13050</Words>
  <Application>Microsoft Office PowerPoint</Application>
  <PresentationFormat>Widescreen</PresentationFormat>
  <Paragraphs>908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Aptos</vt:lpstr>
      <vt:lpstr>Aptos Narrow</vt:lpstr>
      <vt:lpstr>Arial</vt:lpstr>
      <vt:lpstr>Calibri</vt:lpstr>
      <vt:lpstr>Times New Roman</vt:lpstr>
      <vt:lpstr>Neurotorium - PowerPoint-Skabelon - 2022-01-28</vt:lpstr>
      <vt:lpstr>PowerPoint Presentation</vt:lpstr>
      <vt:lpstr>Treatment for anxiety disorders – when to start?</vt:lpstr>
      <vt:lpstr>Psychotherapy for anxiety disorders</vt:lpstr>
      <vt:lpstr>Psychotherapies in anxiety disorders</vt:lpstr>
      <vt:lpstr>Psychotherapies in anxiety disorders</vt:lpstr>
      <vt:lpstr>Cognitive–behavioural model of anxiety disorders</vt:lpstr>
      <vt:lpstr>Cognitive–behavioural therapy</vt:lpstr>
      <vt:lpstr>Mindfulness-based therapy</vt:lpstr>
      <vt:lpstr>Pharmacotherapy for anxiety disorders</vt:lpstr>
      <vt:lpstr>Selective serotonin reuptake inhibitors (SSRI)</vt:lpstr>
      <vt:lpstr>Serotonin–noradrenaline reuptake inhibitors (SNRI)</vt:lpstr>
      <vt:lpstr>Monoamine oxidase inhibitors and tricyclic antidepressants</vt:lpstr>
      <vt:lpstr>Benzodiazepines</vt:lpstr>
      <vt:lpstr>Gabapentinoid anxiolytics (pregabalin)</vt:lpstr>
      <vt:lpstr>Beta-blockers</vt:lpstr>
      <vt:lpstr>Antipsychotics</vt:lpstr>
      <vt:lpstr>Treatment considerations for anxiety disorders</vt:lpstr>
      <vt:lpstr>Dose–response relationships with anxiety disorder medication</vt:lpstr>
      <vt:lpstr>Predictors of treatment response </vt:lpstr>
      <vt:lpstr>Duration of continuation treatment</vt:lpstr>
      <vt:lpstr>How should treatment for anxiety be discontinued?</vt:lpstr>
      <vt:lpstr>Principles of management of anxiety disorders</vt:lpstr>
      <vt:lpstr>GAD – principles of management</vt:lpstr>
      <vt:lpstr>Metacognitive model of generalized anxiety disorder</vt:lpstr>
      <vt:lpstr>Panic disorder – principles of management</vt:lpstr>
      <vt:lpstr>Cognitive‒behavioural model of panic disorder</vt:lpstr>
      <vt:lpstr>Social anxiety disorder – principles of management</vt:lpstr>
      <vt:lpstr>Cognitive‒behavioural model of social anxiety disorder</vt:lpstr>
      <vt:lpstr>Studies of treatments for anxiety disorders</vt:lpstr>
      <vt:lpstr>CBT and Kundalini yoga in generalized anxiety disorder</vt:lpstr>
      <vt:lpstr>CBT and psychodynamic therapy in social anxiety disorder</vt:lpstr>
      <vt:lpstr>Augmentation of CBT with d-cycloserine in SAD</vt:lpstr>
      <vt:lpstr>Fluoxetine and CBT in social anxiety disorder</vt:lpstr>
      <vt:lpstr>CBT and imipramine in panic disorder</vt:lpstr>
      <vt:lpstr>Summary</vt:lpstr>
      <vt:lpstr>Emerging and potential novel treatments for anxiety disorders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Viktoria-Maria Hvidtfelt Lykke</cp:lastModifiedBy>
  <cp:revision>137</cp:revision>
  <cp:lastPrinted>2025-04-25T09:29:21Z</cp:lastPrinted>
  <dcterms:created xsi:type="dcterms:W3CDTF">2022-12-01T09:25:49Z</dcterms:created>
  <dcterms:modified xsi:type="dcterms:W3CDTF">2025-08-19T10:42:17Z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