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741" r:id="rId2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presProps" Target="/ppt/presProps.xml" Id="rId45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slide" Target="/ppt/slides/slide21.xml" Id="rId25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Id2" /><Relationship Type="http://schemas.openxmlformats.org/officeDocument/2006/relationships/notesMaster" Target="/ppt/notesMasters/notesMaster1.xml" Id="rId1" /></Relationship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DD22C60-70B2-D6BE-2264-3A1D7FD14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784C3E6-49CB-7DCB-C6D4-2413D1EDF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61988" y="1503363"/>
            <a:ext cx="5564187" cy="3130550"/>
          </a:xfrm>
        </p:spPr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6AA779E1-2422-00E2-360A-8F2CE98F8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988" y="4821307"/>
            <a:ext cx="5564187" cy="3944868"/>
          </a:xfrm>
        </p:spPr>
        <p:txBody>
          <a:bodyPr/>
          <a:lstStyle/>
          <a:p>
            <a:r>
              <a:rPr lang="en-GB" dirty="0"/>
              <a:t>A number of studies have investigated the emergence of discontinuation symptoms following withdrawal selective serotonin reuptake inhibitors.</a:t>
            </a:r>
            <a:r>
              <a:rPr lang="en-GB" baseline="30000" dirty="0"/>
              <a:t>4 </a:t>
            </a:r>
            <a:r>
              <a:rPr lang="en-GB" dirty="0"/>
              <a:t>Longer use of paroxetine has been associated with increased risk of withdrawal symptoms.</a:t>
            </a:r>
            <a:r>
              <a:rPr lang="en-GB" baseline="30000" dirty="0"/>
              <a:t>4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Mann AM, Macpherson AS. Clinical experience with imipramine (G22355) in the treatment of depression. Can </a:t>
            </a:r>
            <a:r>
              <a:rPr lang="en-US" dirty="0" err="1"/>
              <a:t>Psychiatr</a:t>
            </a:r>
            <a:r>
              <a:rPr lang="en-US" dirty="0"/>
              <a:t> Assoc J 1959; 4 (1): 38–47.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Price JS, Waller PC, Wood SM, MacKay AV. A comparison of the post-marketing safety of four selective serotonin re-uptake inhibitors including the investigation of symptoms occurring on withdrawal. Br J Clin </a:t>
            </a:r>
            <a:r>
              <a:rPr lang="en-GB" dirty="0" err="1"/>
              <a:t>Pharmacol</a:t>
            </a:r>
            <a:r>
              <a:rPr lang="en-GB" dirty="0"/>
              <a:t> 1996; 42 (6): 757–763.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Rosenbaum JF, Fava M, Hoog SL, et al. Selective serotonin reuptake inhibitor discontinuation syndrome: a randomized clinical trial. </a:t>
            </a:r>
            <a:r>
              <a:rPr lang="en-GB" dirty="0" err="1"/>
              <a:t>Biol</a:t>
            </a:r>
            <a:r>
              <a:rPr lang="en-GB" dirty="0"/>
              <a:t> Psychiatry 1998; 44 (2): 77–87.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Jauhar S, Hayes J, Goodwin GM, et al. Antidepressants, withdrawal, and addiction; where are we now? J </a:t>
            </a:r>
            <a:r>
              <a:rPr lang="en-GB" dirty="0" err="1"/>
              <a:t>Psychopharmacol</a:t>
            </a:r>
            <a:r>
              <a:rPr lang="en-GB" dirty="0"/>
              <a:t> 2019; 33 (6): 655–659.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Henssler</a:t>
            </a:r>
            <a:r>
              <a:rPr lang="en-GB" dirty="0"/>
              <a:t> J, Schmidt Y, Schmidt U, et al. Incidence of antidepressant discontinuation symptoms: a systematic review and meta-analysis. Lancet Psychiatry 2024; 11 (7): 526–535.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Vinkers</a:t>
            </a:r>
            <a:r>
              <a:rPr lang="en-GB" dirty="0"/>
              <a:t> CH, Kupka RW, </a:t>
            </a:r>
            <a:r>
              <a:rPr lang="en-GB" dirty="0" err="1"/>
              <a:t>Penninx</a:t>
            </a:r>
            <a:r>
              <a:rPr lang="en-GB" dirty="0"/>
              <a:t> BW, et al. Discontinuation of psychotropic medication: a synthesis of evidence across medication classes. Mol Psychiatry 2024; 29 (8): 2575–2586.</a:t>
            </a:r>
          </a:p>
        </p:txBody>
      </p:sp>
    </p:spTree>
    <p:extLst>
      <p:ext uri="{BB962C8B-B14F-4D97-AF65-F5344CB8AC3E}">
        <p14:creationId xmlns:p14="http://schemas.microsoft.com/office/powerpoint/2010/main" val="3953832157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1.xml.rels>&#65279;<?xml version="1.0" encoding="utf-8"?><Relationships xmlns="http://schemas.openxmlformats.org/package/2006/relationships"><Relationship Type="http://schemas.openxmlformats.org/officeDocument/2006/relationships/notesSlide" Target="/ppt/notesSlides/notesSlide21.xml" Id="rId2" /><Relationship Type="http://schemas.openxmlformats.org/officeDocument/2006/relationships/slideLayout" Target="/ppt/slideLayouts/slideLayout2.xml" Id="rId1" /></Relationships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DDF9F-FF16-027B-0A97-72E5216F84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39938" name="Title 1">
            <a:extLst>
              <a:ext uri="{FF2B5EF4-FFF2-40B4-BE49-F238E27FC236}">
                <a16:creationId xmlns:a16="http://schemas.microsoft.com/office/drawing/2014/main" id="{6B53272D-E7EC-E4CC-2862-B925CD126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altLang="en-US" dirty="0"/>
              <a:t>How should treatment for anxiety be discontinued?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D2856B0E-6A31-560E-74F9-753F9E63F6B6}"/>
              </a:ext>
            </a:extLst>
          </p:cNvPr>
          <p:cNvSpPr>
            <a:spLocks noGrp="1" noChangeArrowheads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/>
          <a:lstStyle/>
          <a:p>
            <a:r>
              <a:rPr lang="en-GB" altLang="en-US" dirty="0"/>
              <a:t>Discontinuation-emergent symptoms were first described within a few years of availability of imipramine – awareness raised by spontaneous case reports in pharmacovigilance studies</a:t>
            </a:r>
            <a:r>
              <a:rPr lang="en-GB" altLang="en-US" baseline="30000" dirty="0"/>
              <a:t>1,2</a:t>
            </a:r>
          </a:p>
          <a:p>
            <a:pPr lvl="1"/>
            <a:r>
              <a:rPr lang="en-GB" altLang="en-US" dirty="0"/>
              <a:t>Discontinuation symptoms can be assessed by the 43-item DESS, although it may be hard to distinguish between DESS, residual symptoms and relapse</a:t>
            </a:r>
            <a:r>
              <a:rPr lang="en-GB" altLang="en-US" baseline="30000" dirty="0"/>
              <a:t>3</a:t>
            </a:r>
            <a:endParaRPr lang="en-GB" altLang="en-US" dirty="0"/>
          </a:p>
          <a:p>
            <a:r>
              <a:rPr lang="en-GB" altLang="en-US" dirty="0"/>
              <a:t>Good evidence about the optimum length of anxiety treatment has been provided by randomized, double-blind, placebo-controlled, staggered discontinuation studies in healthy volunteers and patients with remitted anxiety disorders</a:t>
            </a:r>
            <a:r>
              <a:rPr lang="en-GB" altLang="en-US" baseline="30000" dirty="0"/>
              <a:t>4</a:t>
            </a:r>
          </a:p>
          <a:p>
            <a:pPr lvl="1"/>
            <a:r>
              <a:rPr lang="en-GB" altLang="en-US" dirty="0"/>
              <a:t>Discontinuation symptoms are generally short-lived and mild in most patients; however, symptoms can be longer lived and more severe in a minority</a:t>
            </a:r>
            <a:r>
              <a:rPr lang="en-GB" altLang="en-US" baseline="30000" dirty="0"/>
              <a:t>4</a:t>
            </a:r>
          </a:p>
          <a:p>
            <a:r>
              <a:rPr lang="en-GB" altLang="en-US" dirty="0"/>
              <a:t>A meta-analysis including 79 studies found the incidence of discontinuation symptoms was </a:t>
            </a:r>
            <a:r>
              <a:rPr lang="en-GB" altLang="en-US" b="1" dirty="0"/>
              <a:t>15%</a:t>
            </a:r>
            <a:r>
              <a:rPr lang="en-GB" altLang="en-US" baseline="30000" dirty="0"/>
              <a:t>5</a:t>
            </a:r>
            <a:endParaRPr lang="en-GB" altLang="en-US" dirty="0"/>
          </a:p>
          <a:p>
            <a:r>
              <a:rPr lang="en-GB" altLang="en-US" dirty="0"/>
              <a:t>There is an unmet need for more double-blind randomized placebo-controlled studies of treatments for anxiety disorders, to justify the general impression that a gradual dose reduction at a rate agreed between the patient and clinician is best</a:t>
            </a:r>
            <a:r>
              <a:rPr lang="en-GB" altLang="en-US" baseline="30000" dirty="0"/>
              <a:t>6</a:t>
            </a:r>
            <a:endParaRPr lang="en-GB" altLang="en-US" dirty="0"/>
          </a:p>
          <a:p>
            <a:endParaRPr lang="en-US" alt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945ECD-B63D-496B-961F-D33567174B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DESS=Discontinuation-Emergent Signs and Symptoms Checklist </a:t>
            </a:r>
          </a:p>
          <a:p>
            <a:endParaRPr lang="en-GB" dirty="0"/>
          </a:p>
          <a:p>
            <a:r>
              <a:rPr lang="en-GB" dirty="0"/>
              <a:t>1. Mann &amp; Macpherson. Can </a:t>
            </a:r>
            <a:r>
              <a:rPr lang="en-GB" dirty="0" err="1"/>
              <a:t>Psychiatr</a:t>
            </a:r>
            <a:r>
              <a:rPr lang="en-GB" dirty="0"/>
              <a:t> Assoc J 1959;4(1):38–47; 2. Price et al. Br J Clin </a:t>
            </a:r>
            <a:r>
              <a:rPr lang="en-GB" dirty="0" err="1"/>
              <a:t>Pharmacol</a:t>
            </a:r>
            <a:r>
              <a:rPr lang="en-GB" dirty="0"/>
              <a:t> 1996;42(6):757–763; 3. Rosenbaum et al. </a:t>
            </a:r>
            <a:r>
              <a:rPr lang="en-GB" dirty="0" err="1"/>
              <a:t>Biol</a:t>
            </a:r>
            <a:r>
              <a:rPr lang="en-GB" dirty="0"/>
              <a:t> Psychiatry 1998;44 (2):77–87; </a:t>
            </a:r>
            <a:br>
              <a:rPr lang="en-GB" dirty="0"/>
            </a:br>
            <a:r>
              <a:rPr lang="en-GB" dirty="0"/>
              <a:t>4. Jauhar et al. J </a:t>
            </a:r>
            <a:r>
              <a:rPr lang="en-GB" dirty="0" err="1"/>
              <a:t>Psychopharmacol</a:t>
            </a:r>
            <a:r>
              <a:rPr lang="en-GB" dirty="0"/>
              <a:t> 2019;33(6):655–659; 5. </a:t>
            </a:r>
            <a:r>
              <a:rPr lang="en-GB" dirty="0" err="1"/>
              <a:t>Henssler</a:t>
            </a:r>
            <a:r>
              <a:rPr lang="en-GB" dirty="0"/>
              <a:t> et al. Lancet Psychiatry 2024;11(7):526–535; 6. </a:t>
            </a:r>
            <a:r>
              <a:rPr lang="en-GB" dirty="0" err="1"/>
              <a:t>Vinkers</a:t>
            </a:r>
            <a:r>
              <a:rPr lang="en-GB" dirty="0"/>
              <a:t> et al. Mol Psychiatry 2024;29(8):2575–2586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