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739" r:id="rId2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slide" Target="/ppt/slides/slide25.xml" Id="rId29" /><Relationship Type="http://schemas.openxmlformats.org/officeDocument/2006/relationships/presProps" Target="/ppt/presProps.xml" Id="rId45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Id2" /><Relationship Type="http://schemas.openxmlformats.org/officeDocument/2006/relationships/notesMaster" Target="/ppt/notesMasters/notesMaster1.xml" Id="rId1" /></Relationship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5488" y="1557338"/>
            <a:ext cx="5435600" cy="3057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5488" y="4821307"/>
            <a:ext cx="5435599" cy="3944868"/>
          </a:xfrm>
        </p:spPr>
        <p:txBody>
          <a:bodyPr/>
          <a:lstStyle/>
          <a:p>
            <a:r>
              <a:rPr lang="en-GB" dirty="0"/>
              <a:t>For the pharmacological treatment of panic disorder, the WFSBP guidelines recommended an SSRI or venlafaxine as first-line treatment options, with clomipramine and imipramine as second-line options.</a:t>
            </a:r>
            <a:r>
              <a:rPr lang="en-GB" baseline="30000" dirty="0"/>
              <a:t>1 </a:t>
            </a:r>
            <a:r>
              <a:rPr lang="en-GB" dirty="0"/>
              <a:t>A number of other psychotropic agents may also be considered.</a:t>
            </a:r>
            <a:r>
              <a:rPr lang="en-GB" baseline="30000" dirty="0"/>
              <a:t>1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Bandelow B, </a:t>
            </a:r>
            <a:r>
              <a:rPr lang="en-GB" dirty="0" err="1"/>
              <a:t>Allgulander</a:t>
            </a:r>
            <a:r>
              <a:rPr lang="en-GB" dirty="0"/>
              <a:t> C, Baldwin DS, et al. World Federation of Societies of Biological Psychiatry (WFSBP) guidelines for treatment of anxiety, obsessive-compulsive and posttraumatic stress disorders – Version 3. Part I: Anxiety disorders. World J </a:t>
            </a:r>
            <a:r>
              <a:rPr lang="en-GB" dirty="0" err="1"/>
              <a:t>Biol</a:t>
            </a:r>
            <a:r>
              <a:rPr lang="en-GB" dirty="0"/>
              <a:t> Psychiatry 2023; 24 (2): 79–117.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Chawla N, </a:t>
            </a:r>
            <a:r>
              <a:rPr lang="en-GB" dirty="0" err="1"/>
              <a:t>Anothaisintawee</a:t>
            </a:r>
            <a:r>
              <a:rPr lang="en-GB" dirty="0"/>
              <a:t> T, </a:t>
            </a:r>
            <a:r>
              <a:rPr lang="en-GB" dirty="0" err="1"/>
              <a:t>Charoenrungrueangchai</a:t>
            </a:r>
            <a:r>
              <a:rPr lang="en-GB" dirty="0"/>
              <a:t> K, et al. Drug treatment for panic disorder with or without agoraphobia: systematic review and network meta-analysis of randomised controlled trials. BMJ 2022; 376: e066084.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Batelaan</a:t>
            </a:r>
            <a:r>
              <a:rPr lang="en-GB" dirty="0"/>
              <a:t> NM, Bosman RC, </a:t>
            </a:r>
            <a:r>
              <a:rPr lang="en-GB" dirty="0" err="1"/>
              <a:t>Muntingh</a:t>
            </a:r>
            <a:r>
              <a:rPr lang="en-GB" dirty="0"/>
              <a:t> A, et al. Risk of relapse after antidepressant discontinuation in anxiety disorders, obsessive-compulsive disorder, and post-traumatic stress disorder: systematic review and meta-analysis of relapse prevention trials. BMJ 2017; 358: j3927.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9C67830-C30F-28E0-1987-DC79EBED4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</p:spPr>
        <p:txBody>
          <a:bodyPr/>
          <a:lstStyle/>
          <a:p>
            <a:fld id="{0D721F48-A6A6-4C52-B94D-420AADA25D4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9642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5.xml.rels>&#65279;<?xml version="1.0" encoding="utf-8"?><Relationships xmlns="http://schemas.openxmlformats.org/package/2006/relationships"><Relationship Type="http://schemas.openxmlformats.org/officeDocument/2006/relationships/notesSlide" Target="/ppt/notesSlides/notesSlide25.xml" Id="rId2" /><Relationship Type="http://schemas.openxmlformats.org/officeDocument/2006/relationships/slideLayout" Target="/ppt/slideLayouts/slideLayout2.xml" Id="rId1" /></Relationships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5B2E7F-198D-A46B-DD8F-3AC9B9E453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44034" name="Title 1">
            <a:extLst>
              <a:ext uri="{FF2B5EF4-FFF2-40B4-BE49-F238E27FC236}">
                <a16:creationId xmlns:a16="http://schemas.microsoft.com/office/drawing/2014/main" id="{34BA38B6-EA0E-38EA-77EF-E77A0CA8F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altLang="en-US"/>
              <a:t>Panic disorder – principles of management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33D6B45A-F41C-8D92-97C0-3930C48029AA}"/>
              </a:ext>
            </a:extLst>
          </p:cNvPr>
          <p:cNvSpPr>
            <a:spLocks noGrp="1" noChangeArrowheads="1"/>
          </p:cNvSpPr>
          <p:nvPr>
            <p:ph idx="19"/>
          </p:nvPr>
        </p:nvSpPr>
        <p:spPr>
          <a:xfrm>
            <a:off x="539750" y="1416785"/>
            <a:ext cx="9213849" cy="4415215"/>
          </a:xfrm>
        </p:spPr>
        <p:txBody>
          <a:bodyPr/>
          <a:lstStyle/>
          <a:p>
            <a:r>
              <a:rPr lang="en-GB" altLang="en-US" sz="1400"/>
              <a:t>The WFSBP treatment guideline recommends:</a:t>
            </a:r>
            <a:r>
              <a:rPr lang="en-GB" altLang="en-US" sz="1400" baseline="30000"/>
              <a:t>1</a:t>
            </a:r>
          </a:p>
          <a:p>
            <a:pPr lvl="1"/>
            <a:r>
              <a:rPr lang="en-GB" altLang="en-US"/>
              <a:t>CBT as the first-line psychological treatment</a:t>
            </a:r>
          </a:p>
          <a:p>
            <a:pPr lvl="1"/>
            <a:r>
              <a:rPr lang="en-GB" altLang="en-US"/>
              <a:t>SSRI or venlafaxine as the first-line pharmacological treatment</a:t>
            </a:r>
          </a:p>
          <a:p>
            <a:pPr lvl="2"/>
            <a:r>
              <a:rPr lang="en-GB" altLang="en-US" sz="1400"/>
              <a:t>Escitalopram or sertraline may be optimal choice among SSRIs</a:t>
            </a:r>
            <a:r>
              <a:rPr lang="en-GB" altLang="en-US" sz="1400" baseline="30000"/>
              <a:t>2</a:t>
            </a:r>
          </a:p>
          <a:p>
            <a:pPr lvl="1"/>
            <a:r>
              <a:rPr lang="en-GB" altLang="en-US"/>
              <a:t>Clomipramine, imipramine as potential second-line pharmacological treatment</a:t>
            </a:r>
            <a:r>
              <a:rPr lang="en-GB" altLang="en-US" baseline="30000"/>
              <a:t>1</a:t>
            </a:r>
          </a:p>
          <a:p>
            <a:r>
              <a:rPr lang="en-GB" altLang="en-US" sz="1400"/>
              <a:t>Further options include:</a:t>
            </a:r>
            <a:r>
              <a:rPr lang="en-GB" altLang="en-US" sz="1400" baseline="30000"/>
              <a:t>1</a:t>
            </a:r>
          </a:p>
          <a:p>
            <a:pPr lvl="1"/>
            <a:r>
              <a:rPr lang="en-GB" altLang="en-US"/>
              <a:t>Desipramine, </a:t>
            </a:r>
            <a:r>
              <a:rPr lang="en-GB" altLang="en-US" err="1"/>
              <a:t>lofepramine</a:t>
            </a:r>
            <a:r>
              <a:rPr lang="en-GB" altLang="en-US"/>
              <a:t>, phenelzine </a:t>
            </a:r>
          </a:p>
          <a:p>
            <a:pPr lvl="1"/>
            <a:r>
              <a:rPr lang="en-GB" altLang="en-US"/>
              <a:t>Certain benzodiazepines (alprazolam, clonazepam, diazepam)</a:t>
            </a:r>
          </a:p>
          <a:p>
            <a:pPr lvl="1"/>
            <a:r>
              <a:rPr lang="en-GB" altLang="en-US"/>
              <a:t>Other options (with lower levels of evidence) include </a:t>
            </a:r>
            <a:r>
              <a:rPr lang="it-IT" altLang="en-US"/>
              <a:t>mirtazapine, moclobemide</a:t>
            </a:r>
          </a:p>
          <a:p>
            <a:pPr lvl="1"/>
            <a:r>
              <a:rPr lang="it-IT" altLang="en-US"/>
              <a:t>Augmentation with pindolol</a:t>
            </a:r>
          </a:p>
          <a:p>
            <a:r>
              <a:rPr lang="en-GB" altLang="en-US" sz="1400"/>
              <a:t>Combining medication with CBT can be more effective than CBT alone</a:t>
            </a:r>
            <a:r>
              <a:rPr lang="en-GB" altLang="en-US" sz="1400" baseline="30000"/>
              <a:t>1</a:t>
            </a:r>
          </a:p>
          <a:p>
            <a:r>
              <a:rPr lang="en-GB" altLang="en-US" sz="1400"/>
              <a:t>Exercise can be combined with standard treatments</a:t>
            </a:r>
            <a:r>
              <a:rPr lang="en-GB" altLang="en-US" sz="1400" baseline="30000"/>
              <a:t>1</a:t>
            </a:r>
          </a:p>
          <a:p>
            <a:r>
              <a:rPr lang="en-GB" altLang="en-US" sz="1400"/>
              <a:t>The benefits of treatment can persist if it is continued after the initial response period</a:t>
            </a:r>
            <a:r>
              <a:rPr lang="en-GB" altLang="en-US" sz="1400" baseline="30000"/>
              <a:t>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C3695BC-4827-674C-7406-B60C33C90B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GB" dirty="0"/>
              <a:t>CBT=cognitive–behavioural therapy; SSRI=selective serotonin reuptake inhibitor; WFSBP=</a:t>
            </a:r>
            <a:r>
              <a:rPr lang="en-US" dirty="0"/>
              <a:t>World Federation of Societies of Biological Psychiatry</a:t>
            </a:r>
            <a:endParaRPr lang="en-GB" dirty="0"/>
          </a:p>
          <a:p>
            <a:endParaRPr lang="en-GB" dirty="0"/>
          </a:p>
          <a:p>
            <a:r>
              <a:rPr lang="en-GB" dirty="0"/>
              <a:t>1. Bandelow et al. World J </a:t>
            </a:r>
            <a:r>
              <a:rPr lang="en-GB" dirty="0" err="1"/>
              <a:t>Biol</a:t>
            </a:r>
            <a:r>
              <a:rPr lang="en-GB" dirty="0"/>
              <a:t> Psychiatry 2023;24(2):79–117;</a:t>
            </a:r>
          </a:p>
          <a:p>
            <a:r>
              <a:rPr lang="en-GB" dirty="0"/>
              <a:t>2. Chawla et al. BMJ 2022;376:e066084; 3. </a:t>
            </a:r>
            <a:r>
              <a:rPr lang="en-GB" dirty="0" err="1"/>
              <a:t>Batelaan</a:t>
            </a:r>
            <a:r>
              <a:rPr lang="en-GB" dirty="0"/>
              <a:t> et al. BMJ 2017;358:j3927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