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presProps.xml" ContentType="application/vnd.openxmlformats-officedocument.presentationml.presProps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customXml/item1.xml" ContentType="application/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2"/>
  </p:notesMasterIdLst>
  <p:handoutMasterIdLst>
    <p:handoutMasterId r:id="rId43"/>
  </p:handoutMasterIdLst>
  <p:sldIdLst>
    <p:sldId id="1192" r:id="rId3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11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orient="horz" pos="13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86B81437-613F-A4F1-739F-9D8EF4ADACA4}" name="KD" initials="KD" userId="KD" providerId="None"/>
  <p188:author id="{F286F46B-D11B-7411-908D-9B4A368D0C37}" name="Chris Edge" initials="CE" userId="S::Chris.Edge@primeglobalpeople.com::9878e1fe-fc43-4c11-846c-29f97c46eb4b" providerId="AD"/>
  <p188:author id="{9908478D-742F-7BB7-274C-3349F921B0FF}" name="Baldwin D.S." initials="DSB" userId="Baldwin D.S." providerId="None"/>
  <p188:author id="{4D856DAA-EE46-6B26-9EDB-F7B376A5EF01}" name="Stefan Hofmann" initials="SH" userId="67ab0c92211e0a42" providerId="Windows Live"/>
  <p188:author id="{62E723AE-9468-6AF4-9FB1-9993C575DEE3}" name="Rachel Jagger" initials="RJ" userId="Rachel Jagger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D" initials="KD" lastIdx="14" clrIdx="0">
    <p:extLst>
      <p:ext uri="{19B8F6BF-5375-455C-9EA6-DF929625EA0E}">
        <p15:presenceInfo xmlns:p15="http://schemas.microsoft.com/office/powerpoint/2012/main" userId="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0" autoAdjust="0"/>
    <p:restoredTop sz="86925" autoAdjust="0"/>
  </p:normalViewPr>
  <p:slideViewPr>
    <p:cSldViewPr snapToGrid="0">
      <p:cViewPr varScale="1">
        <p:scale>
          <a:sx n="93" d="100"/>
          <a:sy n="93" d="100"/>
        </p:scale>
        <p:origin x="906" y="72"/>
      </p:cViewPr>
      <p:guideLst>
        <p:guide orient="horz" pos="3311"/>
        <p:guide orient="horz" pos="3475"/>
        <p:guide pos="4294"/>
        <p:guide orient="horz" pos="13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notesViewPr>
    <p:cSldViewPr snapToGrid="0">
      <p:cViewPr>
        <p:scale>
          <a:sx n="51" d="100"/>
          <a:sy n="51" d="100"/>
        </p:scale>
        <p:origin x="4542" y="84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42" /><Relationship Type="http://schemas.openxmlformats.org/officeDocument/2006/relationships/theme" Target="/ppt/theme/theme1.xml" Id="rId47" /><Relationship Type="http://schemas.openxmlformats.org/officeDocument/2006/relationships/customXml" Target="/customXml/item2.xml" Id="rId2" /><Relationship Type="http://schemas.openxmlformats.org/officeDocument/2006/relationships/presProps" Target="/ppt/presProps.xml" Id="rId45" /><Relationship Type="http://schemas.openxmlformats.org/officeDocument/2006/relationships/slide" Target="/ppt/slides/slide32.xml" Id="rId36" /><Relationship Type="http://schemas.microsoft.com/office/2018/10/relationships/authors" Target="/ppt/authors.xml" Id="rId49" /><Relationship Type="http://schemas.openxmlformats.org/officeDocument/2006/relationships/commentAuthors" Target="/ppt/commentAuthors.xml" Id="rId44" /><Relationship Type="http://schemas.openxmlformats.org/officeDocument/2006/relationships/slideMaster" Target="/ppt/slideMasters/slideMaster1.xml" Id="rId4" /><Relationship Type="http://schemas.openxmlformats.org/officeDocument/2006/relationships/handoutMaster" Target="/ppt/handoutMasters/handoutMaster1.xml" Id="rId43" /><Relationship Type="http://schemas.openxmlformats.org/officeDocument/2006/relationships/tableStyles" Target="/ppt/tableStyles.xml" Id="rId48" /><Relationship Type="http://schemas.openxmlformats.org/officeDocument/2006/relationships/customXml" Target="/customXml/item3.xml" Id="rId3" /><Relationship Type="http://schemas.openxmlformats.org/officeDocument/2006/relationships/viewProps" Target="/ppt/viewProps.xml" Id="rId46" /><Relationship Type="http://schemas.openxmlformats.org/officeDocument/2006/relationships/customXml" Target="/customXml/item1.xml" Id="rId1" /></Relationships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91E5BF-9217-032F-FA2C-0C5D92F98E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F1FCF-D31F-1678-1CDF-CE146721D2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2D9B-A9AF-4251-9661-B8004F306387}" type="datetimeFigureOut">
              <a:rPr lang="en-GB" smtClean="0"/>
              <a:t>19/08/2025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6D456-8ECF-137B-529A-292F021397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25344-EF24-B11C-507E-82930F697D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1D24C-127E-400C-8BB3-F940DE027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7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Id2" /><Relationship Type="http://schemas.openxmlformats.org/officeDocument/2006/relationships/notesMaster" Target="/ppt/notesMasters/notesMaster1.xml" Id="rId1" /></Relationship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Rectangle 3">
            <a:extLst>
              <a:ext uri="{FF2B5EF4-FFF2-40B4-BE49-F238E27FC236}">
                <a16:creationId xmlns:a16="http://schemas.microsoft.com/office/drawing/2014/main" id="{7549200D-BB1B-B91A-D8EE-312368179D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dirty="0"/>
              <a:t>In this randomized study all patients received 12 sessions of CBT and were randomized to either D-</a:t>
            </a:r>
            <a:r>
              <a:rPr lang="en-US" altLang="de-DE" dirty="0" err="1"/>
              <a:t>cycloserine</a:t>
            </a:r>
            <a:r>
              <a:rPr lang="en-US" altLang="de-DE" dirty="0"/>
              <a:t> (n=87) or placebo (n=82) given 1 hour prior to the start of sessions 3 to 7.</a:t>
            </a:r>
            <a:r>
              <a:rPr lang="en-US" altLang="de-DE" baseline="30000" dirty="0"/>
              <a:t>1</a:t>
            </a:r>
          </a:p>
          <a:p>
            <a:endParaRPr lang="en-US" altLang="de-DE" dirty="0"/>
          </a:p>
          <a:p>
            <a:r>
              <a:rPr lang="en-US" altLang="de-DE" dirty="0"/>
              <a:t>Reference: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de-DE" dirty="0"/>
              <a:t>Hofmann SG, Smits JA, Rosenfield D, et al. D-</a:t>
            </a:r>
            <a:r>
              <a:rPr lang="en-US" altLang="de-DE" dirty="0" err="1"/>
              <a:t>cycloserine</a:t>
            </a:r>
            <a:r>
              <a:rPr lang="en-US" altLang="de-DE" dirty="0"/>
              <a:t> as an augmentation strategy with cognitive-behavioral therapy for social anxiety disorder. Am J Psychiatry 2013; 170 (7): 751–758.</a:t>
            </a:r>
            <a:endParaRPr lang="en-US" alt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E5EDA81-4291-22D0-896D-128521B18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2463" y="1492250"/>
            <a:ext cx="5583237" cy="3141663"/>
          </a:xfrm>
        </p:spPr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1B83564-9B12-C761-D746-604B4BFC4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</p:spPr>
        <p:txBody>
          <a:bodyPr/>
          <a:lstStyle/>
          <a:p>
            <a:fld id="{0D721F48-A6A6-4C52-B94D-420AADA25D47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32.xml.rels>&#65279;<?xml version="1.0" encoding="utf-8"?><Relationships xmlns="http://schemas.openxmlformats.org/package/2006/relationships"><Relationship Type="http://schemas.openxmlformats.org/officeDocument/2006/relationships/notesSlide" Target="/ppt/notesSlides/notesSlide32.xml" Id="rId2" /><Relationship Type="http://schemas.openxmlformats.org/officeDocument/2006/relationships/slideLayout" Target="/ppt/slideLayouts/slideLayout10.xml" Id="rId1" /></Relationships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C6EC89F-E21D-72AE-FF51-A81D69B302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This first large-scale randomized, placebo-controlled trial showed no benefit with the addition of ᴅ-</a:t>
            </a:r>
            <a:r>
              <a:rPr lang="en-US" dirty="0" err="1"/>
              <a:t>cycloserine</a:t>
            </a:r>
            <a:r>
              <a:rPr lang="en-US" dirty="0"/>
              <a:t> to CBT for social anxiety disorder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ED53D8-141E-B431-CB73-1C76D07865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Treatment principles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CE503D2-277A-F3FA-5346-813B07AA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Augmentation of CBT with </a:t>
            </a:r>
            <a:r>
              <a:rPr lang="en-US" cap="small" dirty="0"/>
              <a:t>d</a:t>
            </a:r>
            <a:r>
              <a:rPr lang="en-US" dirty="0"/>
              <a:t>-</a:t>
            </a:r>
            <a:r>
              <a:rPr lang="en-US" dirty="0" err="1"/>
              <a:t>cycloserine</a:t>
            </a:r>
            <a:r>
              <a:rPr lang="en-US" dirty="0"/>
              <a:t> in SAD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EBA234-6139-C481-D103-BC6303F1DD7F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dirty="0"/>
              <a:t>A randomized, rater-blinded, placebo-controlled study compared augmentation of CBT with </a:t>
            </a:r>
            <a:r>
              <a:rPr lang="en-US" cap="small" dirty="0"/>
              <a:t>d</a:t>
            </a:r>
            <a:r>
              <a:rPr lang="en-US" dirty="0"/>
              <a:t>-</a:t>
            </a:r>
            <a:r>
              <a:rPr lang="en-US" dirty="0" err="1"/>
              <a:t>cycloserine</a:t>
            </a:r>
            <a:r>
              <a:rPr lang="en-US" dirty="0"/>
              <a:t> (an NDMA partial agonist) with CBT alone in the treatment of SAD</a:t>
            </a:r>
          </a:p>
          <a:p>
            <a:r>
              <a:rPr lang="en-US" dirty="0"/>
              <a:t>Over 12 weeks of treatment, the efficacy outcomes did not significantly differ between the two treatment groups:</a:t>
            </a:r>
          </a:p>
          <a:p>
            <a:pPr lvl="1"/>
            <a:r>
              <a:rPr lang="en-US" dirty="0"/>
              <a:t>CBT plus </a:t>
            </a:r>
            <a:r>
              <a:rPr lang="en-US" cap="small" dirty="0"/>
              <a:t>d</a:t>
            </a:r>
            <a:r>
              <a:rPr lang="en-US" dirty="0"/>
              <a:t>-</a:t>
            </a:r>
            <a:r>
              <a:rPr lang="en-US" dirty="0" err="1"/>
              <a:t>cycloserine</a:t>
            </a:r>
            <a:r>
              <a:rPr lang="en-US" dirty="0"/>
              <a:t> response rate: </a:t>
            </a:r>
            <a:r>
              <a:rPr lang="en-US" b="1" dirty="0"/>
              <a:t>79.3%</a:t>
            </a:r>
          </a:p>
          <a:p>
            <a:pPr lvl="1"/>
            <a:r>
              <a:rPr lang="en-US" dirty="0"/>
              <a:t>CBT plus placebo response rate: </a:t>
            </a:r>
            <a:r>
              <a:rPr lang="en-US" b="1" dirty="0"/>
              <a:t>73.2%</a:t>
            </a:r>
          </a:p>
          <a:p>
            <a:pPr lvl="1"/>
            <a:r>
              <a:rPr lang="en-US" dirty="0"/>
              <a:t>CBT plus </a:t>
            </a:r>
            <a:r>
              <a:rPr lang="en-US" cap="small" dirty="0"/>
              <a:t>d</a:t>
            </a:r>
            <a:r>
              <a:rPr lang="en-US" dirty="0"/>
              <a:t>-</a:t>
            </a:r>
            <a:r>
              <a:rPr lang="en-US" dirty="0" err="1"/>
              <a:t>cycloserine</a:t>
            </a:r>
            <a:r>
              <a:rPr lang="en-US" dirty="0"/>
              <a:t> remission rate: </a:t>
            </a:r>
            <a:r>
              <a:rPr lang="en-US" b="1" dirty="0"/>
              <a:t>34.5%</a:t>
            </a:r>
          </a:p>
          <a:p>
            <a:pPr lvl="1"/>
            <a:r>
              <a:rPr lang="en-US" dirty="0"/>
              <a:t>CBT plus placebo remission rate: </a:t>
            </a:r>
            <a:r>
              <a:rPr lang="en-US" b="1" dirty="0"/>
              <a:t>24.4%</a:t>
            </a:r>
          </a:p>
          <a:p>
            <a:r>
              <a:rPr lang="en-US" dirty="0"/>
              <a:t>These response and remission rates were largely maintained at the follow-up assessments</a:t>
            </a:r>
          </a:p>
          <a:p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5B879A1-8A92-76DA-59F3-D01D750C60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NDMA=N-methyl-D-aspartate receptor; SAD=social anxiety disorder</a:t>
            </a:r>
          </a:p>
          <a:p>
            <a:endParaRPr lang="en-GB" dirty="0"/>
          </a:p>
          <a:p>
            <a:r>
              <a:rPr lang="en-GB" dirty="0"/>
              <a:t>Hofmann et al. Am J Psychiatry 2013;170(7):751–758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314958-7C4D-4ED9-85EF-B13B9DA035F0}">
  <ds:schemaRefs>
    <ds:schemaRef ds:uri="28627d7c-4416-4bc1-86cf-ca6c3a42a8f2"/>
    <ds:schemaRef ds:uri="http://schemas.microsoft.com/office/2006/metadata/properties"/>
    <ds:schemaRef ds:uri="08562aa6-c0ad-4fb9-8a82-15409d3a28b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13050</Words>
  <Application>Microsoft Office PowerPoint</Application>
  <PresentationFormat>Widescreen</PresentationFormat>
  <Paragraphs>908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Narrow</vt:lpstr>
      <vt:lpstr>Arial</vt:lpstr>
      <vt:lpstr>Calibri</vt:lpstr>
      <vt:lpstr>Times New Roman</vt:lpstr>
      <vt:lpstr>Neurotorium - PowerPoint-Skabelon - 2022-01-28</vt:lpstr>
      <vt:lpstr>PowerPoint Presentation</vt:lpstr>
      <vt:lpstr>Treatment for anxiety disorders – when to start?</vt:lpstr>
      <vt:lpstr>Psychotherapy for anxiety disorders</vt:lpstr>
      <vt:lpstr>Psychotherapies in anxiety disorders</vt:lpstr>
      <vt:lpstr>Psychotherapies in anxiety disorders</vt:lpstr>
      <vt:lpstr>Cognitive–behavioural model of anxiety disorders</vt:lpstr>
      <vt:lpstr>Cognitive–behavioural therapy</vt:lpstr>
      <vt:lpstr>Mindfulness-based therapy</vt:lpstr>
      <vt:lpstr>Pharmacotherapy for anxiety disorders</vt:lpstr>
      <vt:lpstr>Selective serotonin reuptake inhibitors (SSRI)</vt:lpstr>
      <vt:lpstr>Serotonin–noradrenaline reuptake inhibitors (SNRI)</vt:lpstr>
      <vt:lpstr>Monoamine oxidase inhibitors and tricyclic antidepressants</vt:lpstr>
      <vt:lpstr>Benzodiazepines</vt:lpstr>
      <vt:lpstr>Gabapentinoid anxiolytics (pregabalin)</vt:lpstr>
      <vt:lpstr>Beta-blockers</vt:lpstr>
      <vt:lpstr>Antipsychotics</vt:lpstr>
      <vt:lpstr>Treatment considerations for anxiety disorders</vt:lpstr>
      <vt:lpstr>Dose–response relationships with anxiety disorder medication</vt:lpstr>
      <vt:lpstr>Predictors of treatment response </vt:lpstr>
      <vt:lpstr>Duration of continuation treatment</vt:lpstr>
      <vt:lpstr>How should treatment for anxiety be discontinued?</vt:lpstr>
      <vt:lpstr>Principles of management of anxiety disorders</vt:lpstr>
      <vt:lpstr>GAD – principles of management</vt:lpstr>
      <vt:lpstr>Metacognitive model of generalized anxiety disorder</vt:lpstr>
      <vt:lpstr>Panic disorder – principles of management</vt:lpstr>
      <vt:lpstr>Cognitive‒behavioural model of panic disorder</vt:lpstr>
      <vt:lpstr>Social anxiety disorder – principles of management</vt:lpstr>
      <vt:lpstr>Cognitive‒behavioural model of social anxiety disorder</vt:lpstr>
      <vt:lpstr>Studies of treatments for anxiety disorders</vt:lpstr>
      <vt:lpstr>CBT and Kundalini yoga in generalized anxiety disorder</vt:lpstr>
      <vt:lpstr>CBT and psychodynamic therapy in social anxiety disorder</vt:lpstr>
      <vt:lpstr>Augmentation of CBT with d-cycloserine in SAD</vt:lpstr>
      <vt:lpstr>Fluoxetine and CBT in social anxiety disorder</vt:lpstr>
      <vt:lpstr>CBT and imipramine in panic disorder</vt:lpstr>
      <vt:lpstr>Summary</vt:lpstr>
      <vt:lpstr>Emerging and potential novel treatments for anxiety disorders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137</cp:revision>
  <cp:lastPrinted>2025-04-25T09:29:21Z</cp:lastPrinted>
  <dcterms:created xsi:type="dcterms:W3CDTF">2022-12-01T09:25:49Z</dcterms:created>
  <dcterms:modified xsi:type="dcterms:W3CDTF">2025-08-19T10:42:17Z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