
<file path=[Content_Types].xml><?xml version="1.0" encoding="utf-8"?>
<Types xmlns="http://schemas.openxmlformats.org/package/2006/content-types">
  <Default Extension="xml" ContentType="application/vnd.openxmlformats-package.core-properties+xml"/>
  <Default Extension="jpeg" ContentType="image/jpeg"/>
  <Default Extension="xlsx" ContentType="application/vnd.openxmlformats-officedocument.spreadsheetml.sheet"/>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customXml/item2.xml" ContentType="application/xml"/>
  <Override PartName="/customXml/itemProps2.xml" ContentType="application/vnd.openxmlformats-officedocument.customXmlProperties+xml"/>
  <Override PartName="/ppt/slides/slide33.xml" ContentType="application/vnd.openxmlformats-officedocument.presentationml.slide+xml"/>
  <Override PartName="/ppt/charts/chart9.xml" ContentType="application/vnd.openxmlformats-officedocument.drawingml.chart+xml"/>
  <Override PartName="/ppt/charts/colors9.xml" ContentType="application/vnd.ms-office.chartcolorstyle+xml"/>
  <Override PartName="/ppt/charts/style9.xml" ContentType="application/vnd.ms-office.chartstyle+xml"/>
  <Override PartName="/ppt/notesSlides/notesSlide33.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authors.xml" ContentType="application/vnd.ms-powerpoint.author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3.xml" ContentType="application/vnd.openxmlformats-officedocument.theme+xml"/>
  <Override PartName="/ppt/tableStyles.xml" ContentType="application/vnd.openxmlformats-officedocument.presentationml.tableStyles+xml"/>
  <Override PartName="/customXml/item3.xml" ContentType="application/xml"/>
  <Override PartName="/customXml/itemProps3.xml" ContentType="application/vnd.openxmlformats-officedocument.customXmlProperties+xml"/>
  <Override PartName="/ppt/viewProps.xml" ContentType="application/vnd.openxmlformats-officedocument.presentationml.viewProps+xml"/>
  <Override PartName="/customXml/item1.xml" ContentType="application/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2"/>
  </p:notesMasterIdLst>
  <p:handoutMasterIdLst>
    <p:handoutMasterId r:id="rId43"/>
  </p:handoutMasterIdLst>
  <p:sldIdLst>
    <p:sldId id="1558" r:id="rId37"/>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1" userDrawn="1">
          <p15:clr>
            <a:srgbClr val="A4A3A4"/>
          </p15:clr>
        </p15:guide>
        <p15:guide id="2" orient="horz" pos="3475" userDrawn="1">
          <p15:clr>
            <a:srgbClr val="A4A3A4"/>
          </p15:clr>
        </p15:guide>
        <p15:guide id="3" pos="4294" userDrawn="1">
          <p15:clr>
            <a:srgbClr val="A4A3A4"/>
          </p15:clr>
        </p15:guide>
        <p15:guide id="4" orient="horz" pos="137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PS" userId="S::Penny.Staton@primeglobalpeople.com::b149baaa-0269-4f47-ac73-76ce41ebbc06" providerId="AD"/>
  <p188:author id="{86B81437-613F-A4F1-739F-9D8EF4ADACA4}" name="KD" initials="KD" userId="KD" providerId="None"/>
  <p188:author id="{F286F46B-D11B-7411-908D-9B4A368D0C37}" name="Chris Edge" initials="CE" userId="S::Chris.Edge@primeglobalpeople.com::9878e1fe-fc43-4c11-846c-29f97c46eb4b" providerId="AD"/>
  <p188:author id="{9908478D-742F-7BB7-274C-3349F921B0FF}" name="Baldwin D.S." initials="DSB" userId="Baldwin D.S." providerId="None"/>
  <p188:author id="{4D856DAA-EE46-6B26-9EDB-F7B376A5EF01}" name="Stefan Hofmann" initials="SH" userId="67ab0c92211e0a42" providerId="Windows Live"/>
  <p188:author id="{62E723AE-9468-6AF4-9FB1-9993C575DEE3}" name="Rachel Jagger" initials="RJ" userId="Rachel Jagger"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4"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20" autoAdjust="0"/>
    <p:restoredTop sz="86925" autoAdjust="0"/>
  </p:normalViewPr>
  <p:slideViewPr>
    <p:cSldViewPr snapToGrid="0">
      <p:cViewPr varScale="1">
        <p:scale>
          <a:sx n="93" d="100"/>
          <a:sy n="93" d="100"/>
        </p:scale>
        <p:origin x="906" y="72"/>
      </p:cViewPr>
      <p:guideLst>
        <p:guide orient="horz" pos="3311"/>
        <p:guide orient="horz" pos="3475"/>
        <p:guide pos="4294"/>
        <p:guide orient="horz" pos="1372"/>
      </p:guideLst>
    </p:cSldViewPr>
  </p:slideViewPr>
  <p:notesTextViewPr>
    <p:cViewPr>
      <p:scale>
        <a:sx n="1" d="1"/>
        <a:sy n="1" d="1"/>
      </p:scale>
      <p:origin x="0" y="0"/>
    </p:cViewPr>
  </p:notesTextViewPr>
  <p:sorterViewPr>
    <p:cViewPr>
      <p:scale>
        <a:sx n="134" d="100"/>
        <a:sy n="134" d="100"/>
      </p:scale>
      <p:origin x="0" y="0"/>
    </p:cViewPr>
  </p:sorterViewPr>
  <p:notesViewPr>
    <p:cSldViewPr snapToGrid="0">
      <p:cViewPr>
        <p:scale>
          <a:sx n="51" d="100"/>
          <a:sy n="51" d="100"/>
        </p:scale>
        <p:origin x="4542" y="840"/>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notesMaster" Target="/ppt/notesMasters/notesMaster1.xml" Id="rId42" /><Relationship Type="http://schemas.openxmlformats.org/officeDocument/2006/relationships/theme" Target="/ppt/theme/theme1.xml" Id="rId47" /><Relationship Type="http://schemas.openxmlformats.org/officeDocument/2006/relationships/customXml" Target="/customXml/item2.xml" Id="rId2" /><Relationship Type="http://schemas.openxmlformats.org/officeDocument/2006/relationships/slide" Target="/ppt/slides/slide33.xml" Id="rId37" /><Relationship Type="http://schemas.openxmlformats.org/officeDocument/2006/relationships/presProps" Target="/ppt/presProps.xml" Id="rId45" /><Relationship Type="http://schemas.microsoft.com/office/2018/10/relationships/authors" Target="/ppt/authors.xml" Id="rId49" /><Relationship Type="http://schemas.openxmlformats.org/officeDocument/2006/relationships/commentAuthors" Target="/ppt/commentAuthors.xml" Id="rId44" /><Relationship Type="http://schemas.openxmlformats.org/officeDocument/2006/relationships/slideMaster" Target="/ppt/slideMasters/slideMaster1.xml" Id="rId4" /><Relationship Type="http://schemas.openxmlformats.org/officeDocument/2006/relationships/handoutMaster" Target="/ppt/handoutMasters/handoutMaster1.xml" Id="rId43" /><Relationship Type="http://schemas.openxmlformats.org/officeDocument/2006/relationships/tableStyles" Target="/ppt/tableStyles.xml" Id="rId48" /><Relationship Type="http://schemas.openxmlformats.org/officeDocument/2006/relationships/customXml" Target="/customXml/item3.xml" Id="rId3" /><Relationship Type="http://schemas.openxmlformats.org/officeDocument/2006/relationships/viewProps" Target="/ppt/viewProps.xml" Id="rId46" /><Relationship Type="http://schemas.openxmlformats.org/officeDocument/2006/relationships/customXml" Target="/customXml/item1.xml" Id="rId1" /></Relationships>
</file>

<file path=ppt/charts/_rels/chart9.xml.rels>&#65279;<?xml version="1.0" encoding="utf-8"?><Relationships xmlns="http://schemas.openxmlformats.org/package/2006/relationships"><Relationship Type="http://schemas.openxmlformats.org/officeDocument/2006/relationships/package" Target="/ppt/embeddings/Microsoft_Excel_Worksheet8.xlsx" Id="rId3" /><Relationship Type="http://schemas.microsoft.com/office/2011/relationships/chartColorStyle" Target="/ppt/charts/colors9.xml" Id="rId2" /><Relationship Type="http://schemas.microsoft.com/office/2011/relationships/chartStyle" Target="/ppt/charts/style9.xml" Id="rId1" /></Relationships>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70109880547813E-2"/>
          <c:y val="2.3803102085308749E-2"/>
          <c:w val="0.8738147838403566"/>
          <c:h val="0.86192350372690973"/>
        </c:manualLayout>
      </c:layout>
      <c:barChart>
        <c:barDir val="col"/>
        <c:grouping val="clustered"/>
        <c:varyColors val="0"/>
        <c:ser>
          <c:idx val="0"/>
          <c:order val="0"/>
          <c:tx>
            <c:strRef>
              <c:f>Sheet1!$B$1</c:f>
              <c:strCache>
                <c:ptCount val="1"/>
                <c:pt idx="0">
                  <c:v>FLU</c:v>
                </c:pt>
              </c:strCache>
            </c:strRef>
          </c:tx>
          <c:spPr>
            <a:solidFill>
              <a:schemeClr val="accent1"/>
            </a:solidFill>
            <a:ln>
              <a:noFill/>
            </a:ln>
            <a:effectLst/>
          </c:spPr>
          <c:invertIfNegative val="0"/>
          <c:errBars>
            <c:errBarType val="both"/>
            <c:errValType val="cust"/>
            <c:noEndCap val="0"/>
            <c:plus>
              <c:numRef>
                <c:f>Sheet1!$B$6:$B$7</c:f>
                <c:numCache>
                  <c:formatCode>General</c:formatCode>
                  <c:ptCount val="2"/>
                  <c:pt idx="0">
                    <c:v>9.6</c:v>
                  </c:pt>
                  <c:pt idx="1">
                    <c:v>13.2</c:v>
                  </c:pt>
                </c:numCache>
              </c:numRef>
            </c:plus>
            <c:minus>
              <c:numRef>
                <c:f>Sheet1!$B$6:$B$7</c:f>
                <c:numCache>
                  <c:formatCode>General</c:formatCode>
                  <c:ptCount val="2"/>
                  <c:pt idx="0">
                    <c:v>9.6</c:v>
                  </c:pt>
                  <c:pt idx="1">
                    <c:v>13.2</c:v>
                  </c:pt>
                </c:numCache>
              </c:numRef>
            </c:minus>
            <c:spPr>
              <a:noFill/>
              <a:ln w="9525" cap="flat" cmpd="sng" algn="ctr">
                <a:solidFill>
                  <a:schemeClr val="tx2"/>
                </a:solidFill>
                <a:round/>
              </a:ln>
              <a:effectLst/>
            </c:spPr>
          </c:errBars>
          <c:cat>
            <c:numRef>
              <c:f>Sheet1!$A$2:$A$3</c:f>
              <c:numCache>
                <c:formatCode>General</c:formatCode>
                <c:ptCount val="2"/>
                <c:pt idx="0">
                  <c:v>0</c:v>
                </c:pt>
                <c:pt idx="1">
                  <c:v>14</c:v>
                </c:pt>
              </c:numCache>
            </c:numRef>
          </c:cat>
          <c:val>
            <c:numRef>
              <c:f>Sheet1!$B$2:$B$3</c:f>
              <c:numCache>
                <c:formatCode>General</c:formatCode>
                <c:ptCount val="2"/>
                <c:pt idx="0">
                  <c:v>38.4</c:v>
                </c:pt>
                <c:pt idx="1">
                  <c:v>20.8</c:v>
                </c:pt>
              </c:numCache>
            </c:numRef>
          </c:val>
          <c:extLst>
            <c:ext xmlns:c16="http://schemas.microsoft.com/office/drawing/2014/chart" uri="{C3380CC4-5D6E-409C-BE32-E72D297353CC}">
              <c16:uniqueId val="{00000000-0267-4C2E-920A-A314AEE07257}"/>
            </c:ext>
          </c:extLst>
        </c:ser>
        <c:ser>
          <c:idx val="1"/>
          <c:order val="1"/>
          <c:tx>
            <c:strRef>
              <c:f>Sheet1!$C$1</c:f>
              <c:strCache>
                <c:ptCount val="1"/>
                <c:pt idx="0">
                  <c:v>CCBT</c:v>
                </c:pt>
              </c:strCache>
            </c:strRef>
          </c:tx>
          <c:spPr>
            <a:solidFill>
              <a:schemeClr val="accent2"/>
            </a:solidFill>
            <a:ln>
              <a:noFill/>
            </a:ln>
            <a:effectLst/>
          </c:spPr>
          <c:invertIfNegative val="0"/>
          <c:errBars>
            <c:errBarType val="both"/>
            <c:errValType val="cust"/>
            <c:noEndCap val="0"/>
            <c:plus>
              <c:numRef>
                <c:f>Sheet1!$C$6:$C$7</c:f>
                <c:numCache>
                  <c:formatCode>General</c:formatCode>
                  <c:ptCount val="2"/>
                  <c:pt idx="0">
                    <c:v>10.4</c:v>
                  </c:pt>
                  <c:pt idx="1">
                    <c:v>9.9</c:v>
                  </c:pt>
                </c:numCache>
              </c:numRef>
            </c:plus>
            <c:minus>
              <c:numRef>
                <c:f>Sheet1!$C$6:$C$7</c:f>
                <c:numCache>
                  <c:formatCode>General</c:formatCode>
                  <c:ptCount val="2"/>
                  <c:pt idx="0">
                    <c:v>10.4</c:v>
                  </c:pt>
                  <c:pt idx="1">
                    <c:v>9.9</c:v>
                  </c:pt>
                </c:numCache>
              </c:numRef>
            </c:minus>
            <c:spPr>
              <a:noFill/>
              <a:ln w="9525" cap="flat" cmpd="sng" algn="ctr">
                <a:solidFill>
                  <a:schemeClr val="tx2"/>
                </a:solidFill>
                <a:round/>
              </a:ln>
              <a:effectLst/>
            </c:spPr>
          </c:errBars>
          <c:cat>
            <c:numRef>
              <c:f>Sheet1!$A$2:$A$3</c:f>
              <c:numCache>
                <c:formatCode>General</c:formatCode>
                <c:ptCount val="2"/>
                <c:pt idx="0">
                  <c:v>0</c:v>
                </c:pt>
                <c:pt idx="1">
                  <c:v>14</c:v>
                </c:pt>
              </c:numCache>
            </c:numRef>
          </c:cat>
          <c:val>
            <c:numRef>
              <c:f>Sheet1!$C$2:$C$3</c:f>
              <c:numCache>
                <c:formatCode>General</c:formatCode>
                <c:ptCount val="2"/>
                <c:pt idx="0">
                  <c:v>39.200000000000003</c:v>
                </c:pt>
                <c:pt idx="1">
                  <c:v>20.6</c:v>
                </c:pt>
              </c:numCache>
            </c:numRef>
          </c:val>
          <c:extLst>
            <c:ext xmlns:c16="http://schemas.microsoft.com/office/drawing/2014/chart" uri="{C3380CC4-5D6E-409C-BE32-E72D297353CC}">
              <c16:uniqueId val="{00000001-0267-4C2E-920A-A314AEE07257}"/>
            </c:ext>
          </c:extLst>
        </c:ser>
        <c:ser>
          <c:idx val="2"/>
          <c:order val="2"/>
          <c:tx>
            <c:strRef>
              <c:f>Sheet1!$D$1</c:f>
              <c:strCache>
                <c:ptCount val="1"/>
                <c:pt idx="0">
                  <c:v>CCBT and Flu</c:v>
                </c:pt>
              </c:strCache>
            </c:strRef>
          </c:tx>
          <c:spPr>
            <a:solidFill>
              <a:schemeClr val="accent3"/>
            </a:solidFill>
            <a:ln>
              <a:noFill/>
            </a:ln>
            <a:effectLst/>
          </c:spPr>
          <c:invertIfNegative val="0"/>
          <c:errBars>
            <c:errBarType val="both"/>
            <c:errValType val="cust"/>
            <c:noEndCap val="0"/>
            <c:plus>
              <c:numRef>
                <c:f>Sheet1!$D$6:$D$7</c:f>
                <c:numCache>
                  <c:formatCode>General</c:formatCode>
                  <c:ptCount val="2"/>
                  <c:pt idx="0">
                    <c:v>9.9</c:v>
                  </c:pt>
                  <c:pt idx="1">
                    <c:v>12.6</c:v>
                  </c:pt>
                </c:numCache>
              </c:numRef>
            </c:plus>
            <c:minus>
              <c:numRef>
                <c:f>Sheet1!$D$6:$D$7</c:f>
                <c:numCache>
                  <c:formatCode>General</c:formatCode>
                  <c:ptCount val="2"/>
                  <c:pt idx="0">
                    <c:v>9.9</c:v>
                  </c:pt>
                  <c:pt idx="1">
                    <c:v>12.6</c:v>
                  </c:pt>
                </c:numCache>
              </c:numRef>
            </c:minus>
            <c:spPr>
              <a:noFill/>
              <a:ln w="9525" cap="flat" cmpd="sng" algn="ctr">
                <a:solidFill>
                  <a:schemeClr val="tx2"/>
                </a:solidFill>
                <a:round/>
              </a:ln>
              <a:effectLst/>
            </c:spPr>
          </c:errBars>
          <c:cat>
            <c:numRef>
              <c:f>Sheet1!$A$2:$A$3</c:f>
              <c:numCache>
                <c:formatCode>General</c:formatCode>
                <c:ptCount val="2"/>
                <c:pt idx="0">
                  <c:v>0</c:v>
                </c:pt>
                <c:pt idx="1">
                  <c:v>14</c:v>
                </c:pt>
              </c:numCache>
            </c:numRef>
          </c:cat>
          <c:val>
            <c:numRef>
              <c:f>Sheet1!$D$2:$D$3</c:f>
              <c:numCache>
                <c:formatCode>General</c:formatCode>
                <c:ptCount val="2"/>
                <c:pt idx="0">
                  <c:v>39.1</c:v>
                </c:pt>
                <c:pt idx="1">
                  <c:v>21.6</c:v>
                </c:pt>
              </c:numCache>
            </c:numRef>
          </c:val>
          <c:extLst>
            <c:ext xmlns:c16="http://schemas.microsoft.com/office/drawing/2014/chart" uri="{C3380CC4-5D6E-409C-BE32-E72D297353CC}">
              <c16:uniqueId val="{00000002-0267-4C2E-920A-A314AEE07257}"/>
            </c:ext>
          </c:extLst>
        </c:ser>
        <c:ser>
          <c:idx val="3"/>
          <c:order val="3"/>
          <c:tx>
            <c:strRef>
              <c:f>Sheet1!$E$1</c:f>
              <c:strCache>
                <c:ptCount val="1"/>
                <c:pt idx="0">
                  <c:v>CCBT and PBO</c:v>
                </c:pt>
              </c:strCache>
            </c:strRef>
          </c:tx>
          <c:spPr>
            <a:solidFill>
              <a:schemeClr val="accent4"/>
            </a:solidFill>
            <a:ln>
              <a:noFill/>
            </a:ln>
            <a:effectLst/>
          </c:spPr>
          <c:invertIfNegative val="0"/>
          <c:errBars>
            <c:errBarType val="both"/>
            <c:errValType val="cust"/>
            <c:noEndCap val="0"/>
            <c:plus>
              <c:numRef>
                <c:f>Sheet1!$E$6:$E$7</c:f>
                <c:numCache>
                  <c:formatCode>General</c:formatCode>
                  <c:ptCount val="2"/>
                  <c:pt idx="0">
                    <c:v>9.9</c:v>
                  </c:pt>
                  <c:pt idx="1">
                    <c:v>12.1</c:v>
                  </c:pt>
                </c:numCache>
              </c:numRef>
            </c:plus>
            <c:minus>
              <c:numRef>
                <c:f>Sheet1!$E$6:$E$7</c:f>
                <c:numCache>
                  <c:formatCode>General</c:formatCode>
                  <c:ptCount val="2"/>
                  <c:pt idx="0">
                    <c:v>9.9</c:v>
                  </c:pt>
                  <c:pt idx="1">
                    <c:v>12.1</c:v>
                  </c:pt>
                </c:numCache>
              </c:numRef>
            </c:minus>
            <c:spPr>
              <a:noFill/>
              <a:ln w="9525" cap="flat" cmpd="sng" algn="ctr">
                <a:solidFill>
                  <a:schemeClr val="tx2"/>
                </a:solidFill>
                <a:round/>
              </a:ln>
              <a:effectLst/>
            </c:spPr>
          </c:errBars>
          <c:cat>
            <c:numRef>
              <c:f>Sheet1!$A$2:$A$3</c:f>
              <c:numCache>
                <c:formatCode>General</c:formatCode>
                <c:ptCount val="2"/>
                <c:pt idx="0">
                  <c:v>0</c:v>
                </c:pt>
                <c:pt idx="1">
                  <c:v>14</c:v>
                </c:pt>
              </c:numCache>
            </c:numRef>
          </c:cat>
          <c:val>
            <c:numRef>
              <c:f>Sheet1!$E$2:$E$3</c:f>
              <c:numCache>
                <c:formatCode>General</c:formatCode>
                <c:ptCount val="2"/>
                <c:pt idx="0">
                  <c:v>37.6</c:v>
                </c:pt>
                <c:pt idx="1">
                  <c:v>20.5</c:v>
                </c:pt>
              </c:numCache>
            </c:numRef>
          </c:val>
          <c:extLst>
            <c:ext xmlns:c16="http://schemas.microsoft.com/office/drawing/2014/chart" uri="{C3380CC4-5D6E-409C-BE32-E72D297353CC}">
              <c16:uniqueId val="{00000003-0267-4C2E-920A-A314AEE07257}"/>
            </c:ext>
          </c:extLst>
        </c:ser>
        <c:ser>
          <c:idx val="4"/>
          <c:order val="4"/>
          <c:tx>
            <c:strRef>
              <c:f>Sheet1!$F$1</c:f>
              <c:strCache>
                <c:ptCount val="1"/>
                <c:pt idx="0">
                  <c:v>PBO</c:v>
                </c:pt>
              </c:strCache>
            </c:strRef>
          </c:tx>
          <c:spPr>
            <a:solidFill>
              <a:schemeClr val="accent5"/>
            </a:solidFill>
            <a:ln>
              <a:noFill/>
            </a:ln>
            <a:effectLst/>
          </c:spPr>
          <c:invertIfNegative val="0"/>
          <c:errBars>
            <c:errBarType val="both"/>
            <c:errValType val="cust"/>
            <c:noEndCap val="0"/>
            <c:plus>
              <c:numRef>
                <c:f>Sheet1!$F$6:$F$7</c:f>
                <c:numCache>
                  <c:formatCode>General</c:formatCode>
                  <c:ptCount val="2"/>
                  <c:pt idx="0">
                    <c:v>8.5</c:v>
                  </c:pt>
                  <c:pt idx="1">
                    <c:v>13.5</c:v>
                  </c:pt>
                </c:numCache>
              </c:numRef>
            </c:plus>
            <c:minus>
              <c:numRef>
                <c:f>Sheet1!$F$6:$F$7</c:f>
                <c:numCache>
                  <c:formatCode>General</c:formatCode>
                  <c:ptCount val="2"/>
                  <c:pt idx="0">
                    <c:v>8.5</c:v>
                  </c:pt>
                  <c:pt idx="1">
                    <c:v>13.5</c:v>
                  </c:pt>
                </c:numCache>
              </c:numRef>
            </c:minus>
            <c:spPr>
              <a:noFill/>
              <a:ln w="9525" cap="flat" cmpd="sng" algn="ctr">
                <a:solidFill>
                  <a:schemeClr val="tx2"/>
                </a:solidFill>
                <a:round/>
              </a:ln>
              <a:effectLst/>
            </c:spPr>
          </c:errBars>
          <c:cat>
            <c:numRef>
              <c:f>Sheet1!$A$2:$A$3</c:f>
              <c:numCache>
                <c:formatCode>General</c:formatCode>
                <c:ptCount val="2"/>
                <c:pt idx="0">
                  <c:v>0</c:v>
                </c:pt>
                <c:pt idx="1">
                  <c:v>14</c:v>
                </c:pt>
              </c:numCache>
            </c:numRef>
          </c:cat>
          <c:val>
            <c:numRef>
              <c:f>Sheet1!$F$2:$F$3</c:f>
              <c:numCache>
                <c:formatCode>General</c:formatCode>
                <c:ptCount val="2"/>
                <c:pt idx="0">
                  <c:v>37.299999999999997</c:v>
                </c:pt>
                <c:pt idx="1">
                  <c:v>26.7</c:v>
                </c:pt>
              </c:numCache>
            </c:numRef>
          </c:val>
          <c:extLst>
            <c:ext xmlns:c16="http://schemas.microsoft.com/office/drawing/2014/chart" uri="{C3380CC4-5D6E-409C-BE32-E72D297353CC}">
              <c16:uniqueId val="{00000004-0267-4C2E-920A-A314AEE07257}"/>
            </c:ext>
          </c:extLst>
        </c:ser>
        <c:dLbls>
          <c:showLegendKey val="0"/>
          <c:showVal val="0"/>
          <c:showCatName val="0"/>
          <c:showSerName val="0"/>
          <c:showPercent val="0"/>
          <c:showBubbleSize val="0"/>
        </c:dLbls>
        <c:gapWidth val="127"/>
        <c:overlap val="-27"/>
        <c:axId val="2139067567"/>
        <c:axId val="2139073807"/>
      </c:barChart>
      <c:catAx>
        <c:axId val="2139067567"/>
        <c:scaling>
          <c:orientation val="minMax"/>
        </c:scaling>
        <c:delete val="0"/>
        <c:axPos val="b"/>
        <c:numFmt formatCode="General" sourceLinked="1"/>
        <c:majorTickMark val="out"/>
        <c:minorTickMark val="none"/>
        <c:tickLblPos val="nextTo"/>
        <c:spPr>
          <a:noFill/>
          <a:ln w="19050" cap="sq" cmpd="sng" algn="ctr">
            <a:solidFill>
              <a:schemeClr val="tx2"/>
            </a:solidFill>
            <a:miter lim="800000"/>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de-DE"/>
          </a:p>
        </c:txPr>
        <c:crossAx val="2139073807"/>
        <c:crosses val="autoZero"/>
        <c:auto val="1"/>
        <c:lblAlgn val="ctr"/>
        <c:lblOffset val="100"/>
        <c:noMultiLvlLbl val="0"/>
      </c:catAx>
      <c:valAx>
        <c:axId val="2139073807"/>
        <c:scaling>
          <c:orientation val="minMax"/>
          <c:max val="60"/>
        </c:scaling>
        <c:delete val="0"/>
        <c:axPos val="l"/>
        <c:majorGridlines>
          <c:spPr>
            <a:ln w="9525" cap="flat" cmpd="sng" algn="ctr">
              <a:solidFill>
                <a:schemeClr val="accent6"/>
              </a:solidFill>
              <a:round/>
            </a:ln>
            <a:effectLst/>
          </c:spPr>
        </c:majorGridlines>
        <c:numFmt formatCode="General" sourceLinked="1"/>
        <c:majorTickMark val="out"/>
        <c:minorTickMark val="none"/>
        <c:tickLblPos val="nextTo"/>
        <c:spPr>
          <a:noFill/>
          <a:ln w="19050" cap="sq">
            <a:solidFill>
              <a:schemeClr val="tx2"/>
            </a:solidFill>
            <a:miter lim="800000"/>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de-DE"/>
          </a:p>
        </c:txPr>
        <c:crossAx val="2139067567"/>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91E5BF-9217-032F-FA2C-0C5D92F98E87}"/>
              </a:ext>
            </a:extLst>
          </p:cNvPr>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F9F1FCF-D31F-1678-1CDF-CE146721D2AE}"/>
              </a:ext>
            </a:extLst>
          </p:cNvPr>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46B12D9B-A9AF-4251-9661-B8004F306387}" type="datetimeFigureOut">
              <a:rPr lang="en-GB" smtClean="0"/>
              <a:t>19/08/2025</a:t>
            </a:fld>
            <a:endParaRPr lang="en-GB"/>
          </a:p>
        </p:txBody>
      </p:sp>
      <p:sp>
        <p:nvSpPr>
          <p:cNvPr id="4" name="Footer Placeholder 3">
            <a:extLst>
              <a:ext uri="{FF2B5EF4-FFF2-40B4-BE49-F238E27FC236}">
                <a16:creationId xmlns:a16="http://schemas.microsoft.com/office/drawing/2014/main" id="{FA76D456-8ECF-137B-529A-292F02139775}"/>
              </a:ext>
            </a:extLst>
          </p:cNvPr>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A025344-EF24-B11C-507E-82930F697D50}"/>
              </a:ext>
            </a:extLst>
          </p:cNvPr>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9E41D24C-127E-400C-8BB3-F940DE027872}" type="slidenum">
              <a:rPr lang="en-GB" smtClean="0"/>
              <a:t>‹#›</a:t>
            </a:fld>
            <a:endParaRPr lang="en-GB"/>
          </a:p>
        </p:txBody>
      </p:sp>
    </p:spTree>
    <p:extLst>
      <p:ext uri="{BB962C8B-B14F-4D97-AF65-F5344CB8AC3E}">
        <p14:creationId xmlns:p14="http://schemas.microsoft.com/office/powerpoint/2010/main" val="2917972518"/>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3.xml.rels>&#65279;<?xml version="1.0" encoding="utf-8"?><Relationships xmlns="http://schemas.openxmlformats.org/package/2006/relationships"><Relationship Type="http://schemas.openxmlformats.org/officeDocument/2006/relationships/slide" Target="/ppt/slides/slide33.xml" Id="rId2" /><Relationship Type="http://schemas.openxmlformats.org/officeDocument/2006/relationships/notesMaster" Target="/ppt/notesMasters/notesMaster1.xml" Id="rId1" /></Relationship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Notes Placeholder 2">
            <a:extLst>
              <a:ext uri="{FF2B5EF4-FFF2-40B4-BE49-F238E27FC236}">
                <a16:creationId xmlns:a16="http://schemas.microsoft.com/office/drawing/2014/main" id="{76DBC6BE-E001-C703-BCC3-F2235AC4384C}"/>
              </a:ext>
            </a:extLst>
          </p:cNvPr>
          <p:cNvSpPr>
            <a:spLocks noGrp="1" noChangeArrowheads="1"/>
          </p:cNvSpPr>
          <p:nvPr>
            <p:ph type="body" idx="1"/>
          </p:nvPr>
        </p:nvSpPr>
        <p:spPr>
          <a:xfrm>
            <a:off x="769938" y="4821307"/>
            <a:ext cx="5346700" cy="3944868"/>
          </a:xfrm>
        </p:spPr>
        <p:txBody>
          <a:bodyPr/>
          <a:lstStyle/>
          <a:p>
            <a:r>
              <a:rPr lang="en-US" altLang="de-DE" dirty="0"/>
              <a:t>The combination of 14 weeks of fluoxetine and comprehensive CBT (exposure, cognitive restructuring, and social skills training) for the treatment of social phobia showed similar improvements versus placebo as CBT alone or fluoxetine alone in terms of response rate (measured using the Clinician Global Impression – Improvement scale) at Week 14, with no difference between the active treatment groups. Mean change from baseline in BSPS score at Week 14 was similar for all arms, including placebo.</a:t>
            </a:r>
            <a:r>
              <a:rPr lang="en-US" altLang="de-DE" baseline="30000" dirty="0"/>
              <a:t>1</a:t>
            </a:r>
          </a:p>
          <a:p>
            <a:endParaRPr lang="en-US" altLang="de-DE" dirty="0"/>
          </a:p>
          <a:p>
            <a:r>
              <a:rPr lang="en-US" altLang="de-DE" dirty="0"/>
              <a:t>Reference:</a:t>
            </a:r>
          </a:p>
          <a:p>
            <a:pPr marL="228600" indent="-228600">
              <a:buFont typeface="+mj-lt"/>
              <a:buAutoNum type="arabicPeriod"/>
            </a:pPr>
            <a:r>
              <a:rPr lang="en-US" altLang="de-DE" dirty="0"/>
              <a:t>Davidson JR, Foa EB, Huppert JD, et al. Fluoxetine, comprehensive cognitive behavioral therapy, and placebo in generalized social phobia. Arch Gen Psychiatry 2004; 61 (10): 1005–1013.</a:t>
            </a:r>
          </a:p>
        </p:txBody>
      </p:sp>
      <p:sp>
        <p:nvSpPr>
          <p:cNvPr id="4" name="Slide Image Placeholder 3">
            <a:extLst>
              <a:ext uri="{FF2B5EF4-FFF2-40B4-BE49-F238E27FC236}">
                <a16:creationId xmlns:a16="http://schemas.microsoft.com/office/drawing/2014/main" id="{86682109-1951-16D7-AC20-EC56A4665201}"/>
              </a:ext>
            </a:extLst>
          </p:cNvPr>
          <p:cNvSpPr>
            <a:spLocks noGrp="1" noRot="1" noChangeAspect="1"/>
          </p:cNvSpPr>
          <p:nvPr>
            <p:ph type="sldImg"/>
          </p:nvPr>
        </p:nvSpPr>
        <p:spPr>
          <a:xfrm>
            <a:off x="769938" y="1606550"/>
            <a:ext cx="5346700" cy="3008313"/>
          </a:xfrm>
        </p:spPr>
      </p:sp>
      <p:sp>
        <p:nvSpPr>
          <p:cNvPr id="5" name="Slide Number Placeholder 3">
            <a:extLst>
              <a:ext uri="{FF2B5EF4-FFF2-40B4-BE49-F238E27FC236}">
                <a16:creationId xmlns:a16="http://schemas.microsoft.com/office/drawing/2014/main" id="{0E62D4C7-93F6-0F96-450B-2EFCB23518A4}"/>
              </a:ext>
            </a:extLst>
          </p:cNvPr>
          <p:cNvSpPr>
            <a:spLocks noGrp="1"/>
          </p:cNvSpPr>
          <p:nvPr>
            <p:ph type="sldNum" sz="quarter" idx="5"/>
          </p:nvPr>
        </p:nvSpPr>
        <p:spPr>
          <a:xfrm>
            <a:off x="3901698" y="9516039"/>
            <a:ext cx="2984871" cy="502674"/>
          </a:xfrm>
        </p:spPr>
        <p:txBody>
          <a:bodyPr/>
          <a:lstStyle/>
          <a:p>
            <a:fld id="{0D721F48-A6A6-4C52-B94D-420AADA25D47}" type="slidenum">
              <a:rPr lang="en-US" smtClean="0"/>
              <a:t>33</a:t>
            </a:fld>
            <a:endParaRPr lang="en-US"/>
          </a:p>
        </p:txBody>
      </p:sp>
    </p:spTree>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4" r:id="rId4"/>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33.xml.rels>&#65279;<?xml version="1.0" encoding="utf-8"?><Relationships xmlns="http://schemas.openxmlformats.org/package/2006/relationships"><Relationship Type="http://schemas.openxmlformats.org/officeDocument/2006/relationships/chart" Target="/ppt/charts/chart9.xml" Id="rId3" /><Relationship Type="http://schemas.openxmlformats.org/officeDocument/2006/relationships/notesSlide" Target="/ppt/notesSlides/notesSlide33.xml" Id="rId2" /><Relationship Type="http://schemas.openxmlformats.org/officeDocument/2006/relationships/slideLayout" Target="/ppt/slideLayouts/slideLayout4.xml" Id="rId1" /></Relationships>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77F1AEE4-A751-5F64-E047-9B8395492C94}"/>
              </a:ext>
            </a:extLst>
          </p:cNvPr>
          <p:cNvSpPr>
            <a:spLocks noGrp="1"/>
          </p:cNvSpPr>
          <p:nvPr>
            <p:ph type="body" sz="quarter" idx="17"/>
          </p:nvPr>
        </p:nvSpPr>
        <p:spPr/>
        <p:txBody>
          <a:bodyPr/>
          <a:lstStyle/>
          <a:p>
            <a:r>
              <a:rPr lang="en-GB" dirty="0"/>
              <a:t>Anxiety disorders – Treatment principles</a:t>
            </a:r>
          </a:p>
        </p:txBody>
      </p:sp>
      <p:sp>
        <p:nvSpPr>
          <p:cNvPr id="52226" name="Title 1">
            <a:extLst>
              <a:ext uri="{FF2B5EF4-FFF2-40B4-BE49-F238E27FC236}">
                <a16:creationId xmlns:a16="http://schemas.microsoft.com/office/drawing/2014/main" id="{FB89277B-B336-826F-C8CA-DD5A466FB217}"/>
              </a:ext>
            </a:extLst>
          </p:cNvPr>
          <p:cNvSpPr>
            <a:spLocks noGrp="1" noChangeArrowheads="1"/>
          </p:cNvSpPr>
          <p:nvPr>
            <p:ph type="title"/>
          </p:nvPr>
        </p:nvSpPr>
        <p:spPr>
          <a:xfrm>
            <a:off x="539749" y="814386"/>
            <a:ext cx="9213851" cy="332399"/>
          </a:xfrm>
        </p:spPr>
        <p:txBody>
          <a:bodyPr/>
          <a:lstStyle/>
          <a:p>
            <a:r>
              <a:rPr lang="en-US" altLang="de-DE" dirty="0"/>
              <a:t>Fluoxetine and CBT in social </a:t>
            </a:r>
            <a:r>
              <a:rPr lang="en-US" altLang="de-DE" dirty="0">
                <a:solidFill>
                  <a:schemeClr val="tx1"/>
                </a:solidFill>
              </a:rPr>
              <a:t>anxiety disorder</a:t>
            </a:r>
          </a:p>
        </p:txBody>
      </p:sp>
      <p:sp>
        <p:nvSpPr>
          <p:cNvPr id="15" name="Content Placeholder 14">
            <a:extLst>
              <a:ext uri="{FF2B5EF4-FFF2-40B4-BE49-F238E27FC236}">
                <a16:creationId xmlns:a16="http://schemas.microsoft.com/office/drawing/2014/main" id="{77C6CA4A-58EA-AB0A-6621-197F6736E8F2}"/>
              </a:ext>
            </a:extLst>
          </p:cNvPr>
          <p:cNvSpPr>
            <a:spLocks noGrp="1"/>
          </p:cNvSpPr>
          <p:nvPr>
            <p:ph idx="20"/>
          </p:nvPr>
        </p:nvSpPr>
        <p:spPr/>
        <p:txBody>
          <a:bodyPr/>
          <a:lstStyle/>
          <a:p>
            <a:r>
              <a:rPr lang="en-GB" dirty="0"/>
              <a:t>This was a randomized, double-blind, placebo-controlled study comparing fluoxetine, CBT, or a combination of both, in the treatment of generalized social phobia</a:t>
            </a:r>
          </a:p>
          <a:p>
            <a:r>
              <a:rPr lang="en-GB" dirty="0"/>
              <a:t>Over 14 weeks of treatment, the response rates for people receiving the various treatments were:</a:t>
            </a:r>
          </a:p>
          <a:p>
            <a:pPr lvl="1"/>
            <a:r>
              <a:rPr lang="en-GB" dirty="0"/>
              <a:t>Fluoxetine: </a:t>
            </a:r>
            <a:r>
              <a:rPr lang="en-GB" b="1" dirty="0"/>
              <a:t>50.9%</a:t>
            </a:r>
          </a:p>
          <a:p>
            <a:pPr lvl="1"/>
            <a:r>
              <a:rPr lang="en-GB" dirty="0"/>
              <a:t>CBT: </a:t>
            </a:r>
            <a:r>
              <a:rPr lang="en-GB" b="1" dirty="0"/>
              <a:t>51.7%</a:t>
            </a:r>
          </a:p>
          <a:p>
            <a:pPr lvl="1"/>
            <a:r>
              <a:rPr lang="en-GB" dirty="0"/>
              <a:t>CBT plus fluoxetine: </a:t>
            </a:r>
            <a:r>
              <a:rPr lang="en-GB" b="1" dirty="0"/>
              <a:t>54.2%</a:t>
            </a:r>
          </a:p>
          <a:p>
            <a:pPr lvl="1"/>
            <a:r>
              <a:rPr lang="en-GB" dirty="0"/>
              <a:t>CBT plus placebo: </a:t>
            </a:r>
            <a:r>
              <a:rPr lang="en-GB" b="1" dirty="0"/>
              <a:t>50.8%</a:t>
            </a:r>
          </a:p>
          <a:p>
            <a:pPr lvl="1"/>
            <a:r>
              <a:rPr lang="en-GB" dirty="0"/>
              <a:t>Placebo: </a:t>
            </a:r>
            <a:r>
              <a:rPr lang="en-GB" b="1" dirty="0"/>
              <a:t>31.7%</a:t>
            </a:r>
          </a:p>
          <a:p>
            <a:r>
              <a:rPr lang="en-US" dirty="0"/>
              <a:t>Whilst all the active treatments studied performed significantly better than placebo, the combined treatment did not yield any further significant advantage</a:t>
            </a:r>
          </a:p>
        </p:txBody>
      </p:sp>
      <p:sp>
        <p:nvSpPr>
          <p:cNvPr id="14" name="Text Placeholder 13">
            <a:extLst>
              <a:ext uri="{FF2B5EF4-FFF2-40B4-BE49-F238E27FC236}">
                <a16:creationId xmlns:a16="http://schemas.microsoft.com/office/drawing/2014/main" id="{98402529-C6E8-10D9-C461-4A54B437035A}"/>
              </a:ext>
            </a:extLst>
          </p:cNvPr>
          <p:cNvSpPr>
            <a:spLocks noGrp="1"/>
          </p:cNvSpPr>
          <p:nvPr>
            <p:ph type="body" sz="quarter" idx="18"/>
          </p:nvPr>
        </p:nvSpPr>
        <p:spPr/>
        <p:txBody>
          <a:bodyPr/>
          <a:lstStyle/>
          <a:p>
            <a:r>
              <a:rPr lang="en-GB" dirty="0"/>
              <a:t>CBT=cognitive–behavioural therapy; CCBT=comprehensive cognitive behavioural therapy; FLU=fluoxetine; PBO=placebo</a:t>
            </a:r>
          </a:p>
          <a:p>
            <a:endParaRPr lang="en-GB" dirty="0"/>
          </a:p>
          <a:p>
            <a:r>
              <a:rPr lang="en-GB" dirty="0"/>
              <a:t>Adapted from Davidson et al. Arch Gen Psychiatry 2004;61(10):1005–1013</a:t>
            </a:r>
          </a:p>
        </p:txBody>
      </p:sp>
      <p:sp>
        <p:nvSpPr>
          <p:cNvPr id="5" name="Content Placeholder 9">
            <a:extLst>
              <a:ext uri="{FF2B5EF4-FFF2-40B4-BE49-F238E27FC236}">
                <a16:creationId xmlns:a16="http://schemas.microsoft.com/office/drawing/2014/main" id="{3B4B29D6-600F-286B-E423-F63B6DE3A756}"/>
              </a:ext>
            </a:extLst>
          </p:cNvPr>
          <p:cNvSpPr txBox="1">
            <a:spLocks/>
          </p:cNvSpPr>
          <p:nvPr/>
        </p:nvSpPr>
        <p:spPr>
          <a:xfrm>
            <a:off x="6235703" y="1416785"/>
            <a:ext cx="5410197" cy="4415215"/>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a:t> </a:t>
            </a:r>
          </a:p>
        </p:txBody>
      </p:sp>
      <p:sp>
        <p:nvSpPr>
          <p:cNvPr id="6" name="TextBox 5">
            <a:extLst>
              <a:ext uri="{FF2B5EF4-FFF2-40B4-BE49-F238E27FC236}">
                <a16:creationId xmlns:a16="http://schemas.microsoft.com/office/drawing/2014/main" id="{CC9E4327-10B5-B262-7305-85DC0573F4E2}"/>
              </a:ext>
            </a:extLst>
          </p:cNvPr>
          <p:cNvSpPr txBox="1"/>
          <p:nvPr/>
        </p:nvSpPr>
        <p:spPr>
          <a:xfrm>
            <a:off x="6985004" y="1534675"/>
            <a:ext cx="4137220" cy="523220"/>
          </a:xfrm>
          <a:prstGeom prst="rect">
            <a:avLst/>
          </a:prstGeom>
          <a:noFill/>
        </p:spPr>
        <p:txBody>
          <a:bodyPr wrap="square">
            <a:spAutoFit/>
          </a:bodyPr>
          <a:lstStyle/>
          <a:p>
            <a:pPr algn="ctr"/>
            <a:r>
              <a:rPr lang="en-US" sz="1400" b="1">
                <a:solidFill>
                  <a:schemeClr val="accent2">
                    <a:lumMod val="50000"/>
                  </a:schemeClr>
                </a:solidFill>
              </a:rPr>
              <a:t>Mean brief social phobia scale (BSPS) score by treatment group (n=295)</a:t>
            </a:r>
            <a:endParaRPr lang="en-GB" sz="1400" b="1">
              <a:solidFill>
                <a:schemeClr val="accent2">
                  <a:lumMod val="50000"/>
                </a:schemeClr>
              </a:solidFill>
            </a:endParaRPr>
          </a:p>
        </p:txBody>
      </p:sp>
      <p:graphicFrame>
        <p:nvGraphicFramePr>
          <p:cNvPr id="8" name="Chart 7">
            <a:extLst>
              <a:ext uri="{FF2B5EF4-FFF2-40B4-BE49-F238E27FC236}">
                <a16:creationId xmlns:a16="http://schemas.microsoft.com/office/drawing/2014/main" id="{8523F373-2A74-DC18-1A25-D5BB6E7E24F8}"/>
              </a:ext>
            </a:extLst>
          </p:cNvPr>
          <p:cNvGraphicFramePr/>
          <p:nvPr>
            <p:extLst>
              <p:ext uri="{D42A27DB-BD31-4B8C-83A1-F6EECF244321}">
                <p14:modId xmlns:p14="http://schemas.microsoft.com/office/powerpoint/2010/main" val="1133500385"/>
              </p:ext>
            </p:extLst>
          </p:nvPr>
        </p:nvGraphicFramePr>
        <p:xfrm>
          <a:off x="6878541" y="2097502"/>
          <a:ext cx="4137220" cy="356676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84860ADC-9BD5-0F46-4282-C590EBCCBFEC}"/>
              </a:ext>
            </a:extLst>
          </p:cNvPr>
          <p:cNvSpPr txBox="1"/>
          <p:nvPr/>
        </p:nvSpPr>
        <p:spPr>
          <a:xfrm rot="16200000">
            <a:off x="5469764" y="3558121"/>
            <a:ext cx="2384946" cy="276999"/>
          </a:xfrm>
          <a:prstGeom prst="rect">
            <a:avLst/>
          </a:prstGeom>
          <a:noFill/>
        </p:spPr>
        <p:txBody>
          <a:bodyPr wrap="square" rtlCol="0">
            <a:spAutoFit/>
          </a:bodyPr>
          <a:lstStyle/>
          <a:p>
            <a:pPr algn="ctr"/>
            <a:r>
              <a:rPr lang="en-US" sz="1200" b="1">
                <a:solidFill>
                  <a:schemeClr val="tx2"/>
                </a:solidFill>
              </a:rPr>
              <a:t>BSPS score, mean</a:t>
            </a:r>
            <a:endParaRPr lang="en-GB" sz="1200" b="1">
              <a:solidFill>
                <a:schemeClr val="tx2"/>
              </a:solidFill>
            </a:endParaRPr>
          </a:p>
        </p:txBody>
      </p:sp>
      <p:sp>
        <p:nvSpPr>
          <p:cNvPr id="11" name="TextBox 10">
            <a:extLst>
              <a:ext uri="{FF2B5EF4-FFF2-40B4-BE49-F238E27FC236}">
                <a16:creationId xmlns:a16="http://schemas.microsoft.com/office/drawing/2014/main" id="{665E4FE4-4FFF-E424-7C98-51514920A42B}"/>
              </a:ext>
            </a:extLst>
          </p:cNvPr>
          <p:cNvSpPr txBox="1"/>
          <p:nvPr/>
        </p:nvSpPr>
        <p:spPr>
          <a:xfrm>
            <a:off x="8468559" y="5457041"/>
            <a:ext cx="1061957" cy="276999"/>
          </a:xfrm>
          <a:prstGeom prst="rect">
            <a:avLst/>
          </a:prstGeom>
          <a:noFill/>
        </p:spPr>
        <p:txBody>
          <a:bodyPr wrap="none" rtlCol="0">
            <a:spAutoFit/>
          </a:bodyPr>
          <a:lstStyle/>
          <a:p>
            <a:pPr algn="ctr"/>
            <a:r>
              <a:rPr lang="en-GB" sz="1200" b="1">
                <a:solidFill>
                  <a:schemeClr val="tx2"/>
                </a:solidFill>
              </a:rPr>
              <a:t>Time (week)</a:t>
            </a:r>
          </a:p>
        </p:txBody>
      </p:sp>
      <p:grpSp>
        <p:nvGrpSpPr>
          <p:cNvPr id="62" name="Group 61">
            <a:extLst>
              <a:ext uri="{FF2B5EF4-FFF2-40B4-BE49-F238E27FC236}">
                <a16:creationId xmlns:a16="http://schemas.microsoft.com/office/drawing/2014/main" id="{461890DF-CDB9-130D-0020-F39E4068A579}"/>
              </a:ext>
            </a:extLst>
          </p:cNvPr>
          <p:cNvGrpSpPr/>
          <p:nvPr/>
        </p:nvGrpSpPr>
        <p:grpSpPr>
          <a:xfrm>
            <a:off x="6766077" y="5819374"/>
            <a:ext cx="4180654" cy="184666"/>
            <a:chOff x="6766077" y="5819374"/>
            <a:chExt cx="4180654" cy="184666"/>
          </a:xfrm>
        </p:grpSpPr>
        <p:grpSp>
          <p:nvGrpSpPr>
            <p:cNvPr id="57" name="Group 56">
              <a:extLst>
                <a:ext uri="{FF2B5EF4-FFF2-40B4-BE49-F238E27FC236}">
                  <a16:creationId xmlns:a16="http://schemas.microsoft.com/office/drawing/2014/main" id="{D7ADD38D-72AA-5B50-D40C-DDB2EE546C47}"/>
                </a:ext>
              </a:extLst>
            </p:cNvPr>
            <p:cNvGrpSpPr/>
            <p:nvPr/>
          </p:nvGrpSpPr>
          <p:grpSpPr>
            <a:xfrm>
              <a:off x="6766077" y="5819374"/>
              <a:ext cx="401269" cy="184666"/>
              <a:chOff x="6766077" y="5819374"/>
              <a:chExt cx="401269" cy="184666"/>
            </a:xfrm>
          </p:grpSpPr>
          <p:sp>
            <p:nvSpPr>
              <p:cNvPr id="47" name="Rectangle 34">
                <a:extLst>
                  <a:ext uri="{FF2B5EF4-FFF2-40B4-BE49-F238E27FC236}">
                    <a16:creationId xmlns:a16="http://schemas.microsoft.com/office/drawing/2014/main" id="{1B49DD51-F737-F198-C85F-EE1BD48A20AD}"/>
                  </a:ext>
                </a:extLst>
              </p:cNvPr>
              <p:cNvSpPr>
                <a:spLocks noChangeArrowheads="1"/>
              </p:cNvSpPr>
              <p:nvPr/>
            </p:nvSpPr>
            <p:spPr bwMode="auto">
              <a:xfrm>
                <a:off x="6766077" y="5873607"/>
                <a:ext cx="76200" cy="76200"/>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48" name="Rectangle 35">
                <a:extLst>
                  <a:ext uri="{FF2B5EF4-FFF2-40B4-BE49-F238E27FC236}">
                    <a16:creationId xmlns:a16="http://schemas.microsoft.com/office/drawing/2014/main" id="{28227A25-0819-7EC6-7BA9-E3AF78027BDB}"/>
                  </a:ext>
                </a:extLst>
              </p:cNvPr>
              <p:cNvSpPr>
                <a:spLocks noChangeArrowheads="1"/>
              </p:cNvSpPr>
              <p:nvPr/>
            </p:nvSpPr>
            <p:spPr bwMode="auto">
              <a:xfrm>
                <a:off x="6877202" y="5819374"/>
                <a:ext cx="2901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A1A17"/>
                    </a:solidFill>
                    <a:effectLst/>
                    <a:latin typeface="Arial" panose="020B0604020202020204" pitchFamily="34" charset="0"/>
                  </a:rPr>
                  <a:t>FLU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58" name="Group 57">
              <a:extLst>
                <a:ext uri="{FF2B5EF4-FFF2-40B4-BE49-F238E27FC236}">
                  <a16:creationId xmlns:a16="http://schemas.microsoft.com/office/drawing/2014/main" id="{27466D85-D35C-0A3D-83B6-5065267B6CE0}"/>
                </a:ext>
              </a:extLst>
            </p:cNvPr>
            <p:cNvGrpSpPr/>
            <p:nvPr/>
          </p:nvGrpSpPr>
          <p:grpSpPr>
            <a:xfrm>
              <a:off x="7301933" y="5819374"/>
              <a:ext cx="529509" cy="184666"/>
              <a:chOff x="7345079" y="5819374"/>
              <a:chExt cx="529509" cy="184666"/>
            </a:xfrm>
          </p:grpSpPr>
          <p:sp>
            <p:nvSpPr>
              <p:cNvPr id="49" name="Rectangle 36">
                <a:extLst>
                  <a:ext uri="{FF2B5EF4-FFF2-40B4-BE49-F238E27FC236}">
                    <a16:creationId xmlns:a16="http://schemas.microsoft.com/office/drawing/2014/main" id="{C1B328B6-4E3D-6A83-75C2-49B885E4E01C}"/>
                  </a:ext>
                </a:extLst>
              </p:cNvPr>
              <p:cNvSpPr>
                <a:spLocks noChangeArrowheads="1"/>
              </p:cNvSpPr>
              <p:nvPr/>
            </p:nvSpPr>
            <p:spPr bwMode="auto">
              <a:xfrm>
                <a:off x="7345079" y="5873607"/>
                <a:ext cx="77788" cy="76200"/>
              </a:xfrm>
              <a:prstGeom prst="rect">
                <a:avLst/>
              </a:prstGeom>
              <a:solidFill>
                <a:srgbClr val="B59E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50" name="Rectangle 37">
                <a:extLst>
                  <a:ext uri="{FF2B5EF4-FFF2-40B4-BE49-F238E27FC236}">
                    <a16:creationId xmlns:a16="http://schemas.microsoft.com/office/drawing/2014/main" id="{6757EF79-AA33-2FA6-8860-9764B25BBFA3}"/>
                  </a:ext>
                </a:extLst>
              </p:cNvPr>
              <p:cNvSpPr>
                <a:spLocks noChangeArrowheads="1"/>
              </p:cNvSpPr>
              <p:nvPr/>
            </p:nvSpPr>
            <p:spPr bwMode="auto">
              <a:xfrm>
                <a:off x="7456204" y="5819374"/>
                <a:ext cx="4183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A1A17"/>
                    </a:solidFill>
                    <a:effectLst/>
                    <a:latin typeface="Arial" panose="020B0604020202020204" pitchFamily="34" charset="0"/>
                  </a:rPr>
                  <a:t>CCBT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59" name="Group 58">
              <a:extLst>
                <a:ext uri="{FF2B5EF4-FFF2-40B4-BE49-F238E27FC236}">
                  <a16:creationId xmlns:a16="http://schemas.microsoft.com/office/drawing/2014/main" id="{98BBAD78-3725-0D94-9513-577ADB385C7E}"/>
                </a:ext>
              </a:extLst>
            </p:cNvPr>
            <p:cNvGrpSpPr/>
            <p:nvPr/>
          </p:nvGrpSpPr>
          <p:grpSpPr>
            <a:xfrm>
              <a:off x="7966029" y="5819374"/>
              <a:ext cx="1158335" cy="184666"/>
              <a:chOff x="8016875" y="5819374"/>
              <a:chExt cx="1158335" cy="184666"/>
            </a:xfrm>
          </p:grpSpPr>
          <p:sp>
            <p:nvSpPr>
              <p:cNvPr id="51" name="Rectangle 38">
                <a:extLst>
                  <a:ext uri="{FF2B5EF4-FFF2-40B4-BE49-F238E27FC236}">
                    <a16:creationId xmlns:a16="http://schemas.microsoft.com/office/drawing/2014/main" id="{2332DE4E-B1D5-1EEA-C311-518B8DBADFB2}"/>
                  </a:ext>
                </a:extLst>
              </p:cNvPr>
              <p:cNvSpPr>
                <a:spLocks noChangeArrowheads="1"/>
              </p:cNvSpPr>
              <p:nvPr/>
            </p:nvSpPr>
            <p:spPr bwMode="auto">
              <a:xfrm>
                <a:off x="8016875" y="5873607"/>
                <a:ext cx="76200" cy="7620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52" name="Rectangle 39">
                <a:extLst>
                  <a:ext uri="{FF2B5EF4-FFF2-40B4-BE49-F238E27FC236}">
                    <a16:creationId xmlns:a16="http://schemas.microsoft.com/office/drawing/2014/main" id="{C97DE66B-3F8B-BB99-B9F3-D7D5C5757212}"/>
                  </a:ext>
                </a:extLst>
              </p:cNvPr>
              <p:cNvSpPr>
                <a:spLocks noChangeArrowheads="1"/>
              </p:cNvSpPr>
              <p:nvPr/>
            </p:nvSpPr>
            <p:spPr bwMode="auto">
              <a:xfrm>
                <a:off x="8128000" y="5819374"/>
                <a:ext cx="10472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A1A17"/>
                    </a:solidFill>
                    <a:effectLst/>
                    <a:latin typeface="Arial" panose="020B0604020202020204" pitchFamily="34" charset="0"/>
                  </a:rPr>
                  <a:t>CCBT and FLU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0" name="Group 59">
              <a:extLst>
                <a:ext uri="{FF2B5EF4-FFF2-40B4-BE49-F238E27FC236}">
                  <a16:creationId xmlns:a16="http://schemas.microsoft.com/office/drawing/2014/main" id="{CF82A40E-382E-5A2D-2BE3-CD3D0CACB621}"/>
                </a:ext>
              </a:extLst>
            </p:cNvPr>
            <p:cNvGrpSpPr/>
            <p:nvPr/>
          </p:nvGrpSpPr>
          <p:grpSpPr>
            <a:xfrm>
              <a:off x="9182007" y="5819374"/>
              <a:ext cx="1193601" cy="184666"/>
              <a:chOff x="9222931" y="5819374"/>
              <a:chExt cx="1193601" cy="184666"/>
            </a:xfrm>
          </p:grpSpPr>
          <p:sp>
            <p:nvSpPr>
              <p:cNvPr id="53" name="Rectangle 40">
                <a:extLst>
                  <a:ext uri="{FF2B5EF4-FFF2-40B4-BE49-F238E27FC236}">
                    <a16:creationId xmlns:a16="http://schemas.microsoft.com/office/drawing/2014/main" id="{2A159D25-517D-B696-74AA-5E5100D735B7}"/>
                  </a:ext>
                </a:extLst>
              </p:cNvPr>
              <p:cNvSpPr>
                <a:spLocks noChangeArrowheads="1"/>
              </p:cNvSpPr>
              <p:nvPr/>
            </p:nvSpPr>
            <p:spPr bwMode="auto">
              <a:xfrm>
                <a:off x="9222931" y="5873607"/>
                <a:ext cx="77788" cy="76200"/>
              </a:xfrm>
              <a:prstGeom prst="rect">
                <a:avLst/>
              </a:prstGeom>
              <a:solidFill>
                <a:srgbClr val="B2A4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54" name="Rectangle 41">
                <a:extLst>
                  <a:ext uri="{FF2B5EF4-FFF2-40B4-BE49-F238E27FC236}">
                    <a16:creationId xmlns:a16="http://schemas.microsoft.com/office/drawing/2014/main" id="{B76E8F72-F13D-C27B-231E-DDB64F04EA8A}"/>
                  </a:ext>
                </a:extLst>
              </p:cNvPr>
              <p:cNvSpPr>
                <a:spLocks noChangeArrowheads="1"/>
              </p:cNvSpPr>
              <p:nvPr/>
            </p:nvSpPr>
            <p:spPr bwMode="auto">
              <a:xfrm>
                <a:off x="9334056" y="5819374"/>
                <a:ext cx="10824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A1A17"/>
                    </a:solidFill>
                    <a:effectLst/>
                    <a:latin typeface="Arial" panose="020B0604020202020204" pitchFamily="34" charset="0"/>
                  </a:rPr>
                  <a:t>CCBT and PBO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1" name="Group 60">
              <a:extLst>
                <a:ext uri="{FF2B5EF4-FFF2-40B4-BE49-F238E27FC236}">
                  <a16:creationId xmlns:a16="http://schemas.microsoft.com/office/drawing/2014/main" id="{9791D9EB-0D63-C7CB-0C8D-87C804356599}"/>
                </a:ext>
              </a:extLst>
            </p:cNvPr>
            <p:cNvGrpSpPr/>
            <p:nvPr/>
          </p:nvGrpSpPr>
          <p:grpSpPr>
            <a:xfrm>
              <a:off x="10510196" y="5819374"/>
              <a:ext cx="436535" cy="184666"/>
              <a:chOff x="10510196" y="5819374"/>
              <a:chExt cx="436535" cy="184666"/>
            </a:xfrm>
          </p:grpSpPr>
          <p:sp>
            <p:nvSpPr>
              <p:cNvPr id="55" name="Rectangle 42">
                <a:extLst>
                  <a:ext uri="{FF2B5EF4-FFF2-40B4-BE49-F238E27FC236}">
                    <a16:creationId xmlns:a16="http://schemas.microsoft.com/office/drawing/2014/main" id="{61ABE1B4-DC73-85B3-8DC7-80E9AF37D4CA}"/>
                  </a:ext>
                </a:extLst>
              </p:cNvPr>
              <p:cNvSpPr>
                <a:spLocks noChangeArrowheads="1"/>
              </p:cNvSpPr>
              <p:nvPr/>
            </p:nvSpPr>
            <p:spPr bwMode="auto">
              <a:xfrm>
                <a:off x="10510196" y="5873607"/>
                <a:ext cx="76200" cy="76200"/>
              </a:xfrm>
              <a:prstGeom prst="rect">
                <a:avLst/>
              </a:prstGeom>
              <a:solidFill>
                <a:srgbClr val="7B9C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56" name="Rectangle 43">
                <a:extLst>
                  <a:ext uri="{FF2B5EF4-FFF2-40B4-BE49-F238E27FC236}">
                    <a16:creationId xmlns:a16="http://schemas.microsoft.com/office/drawing/2014/main" id="{8EEBD279-E2DD-03EA-003B-3898E35FE03B}"/>
                  </a:ext>
                </a:extLst>
              </p:cNvPr>
              <p:cNvSpPr>
                <a:spLocks noChangeArrowheads="1"/>
              </p:cNvSpPr>
              <p:nvPr/>
            </p:nvSpPr>
            <p:spPr bwMode="auto">
              <a:xfrm>
                <a:off x="10621321" y="5819374"/>
                <a:ext cx="3254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A1A17"/>
                    </a:solidFill>
                    <a:effectLst/>
                    <a:latin typeface="Arial" panose="020B0604020202020204" pitchFamily="34" charset="0"/>
                  </a:rPr>
                  <a:t>PBO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spTree>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314958-7C4D-4ED9-85EF-B13B9DA035F0}">
  <ds:schemaRefs>
    <ds:schemaRef ds:uri="28627d7c-4416-4bc1-86cf-ca6c3a42a8f2"/>
    <ds:schemaRef ds:uri="http://schemas.microsoft.com/office/2006/metadata/properties"/>
    <ds:schemaRef ds:uri="08562aa6-c0ad-4fb9-8a82-15409d3a28b4"/>
    <ds:schemaRef ds:uri="http://www.w3.org/XML/1998/namespace"/>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9C3B7EC8-E46A-4FD9-B411-E54A9E8725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1129</TotalTime>
  <Words>13050</Words>
  <Application>Microsoft Office PowerPoint</Application>
  <PresentationFormat>Widescreen</PresentationFormat>
  <Paragraphs>908</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Aptos Narrow</vt:lpstr>
      <vt:lpstr>Arial</vt:lpstr>
      <vt:lpstr>Calibri</vt:lpstr>
      <vt:lpstr>Times New Roman</vt:lpstr>
      <vt:lpstr>Neurotorium - PowerPoint-Skabelon - 2022-01-28</vt:lpstr>
      <vt:lpstr>PowerPoint Presentation</vt:lpstr>
      <vt:lpstr>Treatment for anxiety disorders – when to start?</vt:lpstr>
      <vt:lpstr>Psychotherapy for anxiety disorders</vt:lpstr>
      <vt:lpstr>Psychotherapies in anxiety disorders</vt:lpstr>
      <vt:lpstr>Psychotherapies in anxiety disorders</vt:lpstr>
      <vt:lpstr>Cognitive–behavioural model of anxiety disorders</vt:lpstr>
      <vt:lpstr>Cognitive–behavioural therapy</vt:lpstr>
      <vt:lpstr>Mindfulness-based therapy</vt:lpstr>
      <vt:lpstr>Pharmacotherapy for anxiety disorders</vt:lpstr>
      <vt:lpstr>Selective serotonin reuptake inhibitors (SSRI)</vt:lpstr>
      <vt:lpstr>Serotonin–noradrenaline reuptake inhibitors (SNRI)</vt:lpstr>
      <vt:lpstr>Monoamine oxidase inhibitors and tricyclic antidepressants</vt:lpstr>
      <vt:lpstr>Benzodiazepines</vt:lpstr>
      <vt:lpstr>Gabapentinoid anxiolytics (pregabalin)</vt:lpstr>
      <vt:lpstr>Beta-blockers</vt:lpstr>
      <vt:lpstr>Antipsychotics</vt:lpstr>
      <vt:lpstr>Treatment considerations for anxiety disorders</vt:lpstr>
      <vt:lpstr>Dose–response relationships with anxiety disorder medication</vt:lpstr>
      <vt:lpstr>Predictors of treatment response </vt:lpstr>
      <vt:lpstr>Duration of continuation treatment</vt:lpstr>
      <vt:lpstr>How should treatment for anxiety be discontinued?</vt:lpstr>
      <vt:lpstr>Principles of management of anxiety disorders</vt:lpstr>
      <vt:lpstr>GAD – principles of management</vt:lpstr>
      <vt:lpstr>Metacognitive model of generalized anxiety disorder</vt:lpstr>
      <vt:lpstr>Panic disorder – principles of management</vt:lpstr>
      <vt:lpstr>Cognitive‒behavioural model of panic disorder</vt:lpstr>
      <vt:lpstr>Social anxiety disorder – principles of management</vt:lpstr>
      <vt:lpstr>Cognitive‒behavioural model of social anxiety disorder</vt:lpstr>
      <vt:lpstr>Studies of treatments for anxiety disorders</vt:lpstr>
      <vt:lpstr>CBT and Kundalini yoga in generalized anxiety disorder</vt:lpstr>
      <vt:lpstr>CBT and psychodynamic therapy in social anxiety disorder</vt:lpstr>
      <vt:lpstr>Augmentation of CBT with d-cycloserine in SAD</vt:lpstr>
      <vt:lpstr>Fluoxetine and CBT in social anxiety disorder</vt:lpstr>
      <vt:lpstr>CBT and imipramine in panic disorder</vt:lpstr>
      <vt:lpstr>Summary</vt:lpstr>
      <vt:lpstr>Emerging and potential novel treatments for anxiety disorders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137</cp:revision>
  <cp:lastPrinted>2025-04-25T09:29:21Z</cp:lastPrinted>
  <dcterms:created xsi:type="dcterms:W3CDTF">2022-12-01T09:25:49Z</dcterms:created>
  <dcterms:modified xsi:type="dcterms:W3CDTF">2025-08-19T10:42:17Z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