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authors.xml" ContentType="application/vnd.ms-powerpoint.author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2"/>
  </p:notesMasterIdLst>
  <p:handoutMasterIdLst>
    <p:handoutMasterId r:id="rId43"/>
  </p:handoutMasterIdLst>
  <p:sldIdLst>
    <p:sldId id="1547" r:id="rId38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1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orient="horz" pos="1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F286F46B-D11B-7411-908D-9B4A368D0C37}" name="Chris Edge" initials="CE" userId="S::Chris.Edge@primeglobalpeople.com::9878e1fe-fc43-4c11-846c-29f97c46eb4b" providerId="AD"/>
  <p188:author id="{9908478D-742F-7BB7-274C-3349F921B0FF}" name="Baldwin D.S." initials="DSB" userId="Baldwin D.S." providerId="None"/>
  <p188:author id="{4D856DAA-EE46-6B26-9EDB-F7B376A5EF01}" name="Stefan Hofmann" initials="SH" userId="67ab0c92211e0a42" providerId="Windows Live"/>
  <p188:author id="{62E723AE-9468-6AF4-9FB1-9993C575DEE3}" name="Rachel Jagger" initials="RJ" userId="Rachel Jagger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D" initials="KD" lastIdx="14" clrIdx="0">
    <p:extLst>
      <p:ext uri="{19B8F6BF-5375-455C-9EA6-DF929625EA0E}">
        <p15:presenceInfo xmlns:p15="http://schemas.microsoft.com/office/powerpoint/2012/main" userId="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0" autoAdjust="0"/>
    <p:restoredTop sz="86925" autoAdjust="0"/>
  </p:normalViewPr>
  <p:slideViewPr>
    <p:cSldViewPr snapToGrid="0">
      <p:cViewPr varScale="1">
        <p:scale>
          <a:sx n="93" d="100"/>
          <a:sy n="93" d="100"/>
        </p:scale>
        <p:origin x="906" y="72"/>
      </p:cViewPr>
      <p:guideLst>
        <p:guide orient="horz" pos="3311"/>
        <p:guide orient="horz" pos="3475"/>
        <p:guide pos="4294"/>
        <p:guide orient="horz" pos="13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>
      <p:cViewPr>
        <p:scale>
          <a:sx n="51" d="100"/>
          <a:sy n="51" d="100"/>
        </p:scale>
        <p:origin x="4542" y="84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theme" Target="/ppt/theme/theme1.xml" Id="rId47" /><Relationship Type="http://schemas.openxmlformats.org/officeDocument/2006/relationships/customXml" Target="/customXml/item2.xml" Id="rId2" /><Relationship Type="http://schemas.openxmlformats.org/officeDocument/2006/relationships/presProps" Target="/ppt/presProps.xml" Id="rId45" /><Relationship Type="http://schemas.microsoft.com/office/2018/10/relationships/authors" Target="/ppt/authors.xml" Id="rId49" /><Relationship Type="http://schemas.openxmlformats.org/officeDocument/2006/relationships/commentAuthors" Target="/ppt/commentAuthors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ableStyles" Target="/ppt/tableStyles.xml" Id="rId48" /><Relationship Type="http://schemas.openxmlformats.org/officeDocument/2006/relationships/customXml" Target="/customXml/item3.xml" Id="rId3" /><Relationship Type="http://schemas.openxmlformats.org/officeDocument/2006/relationships/slide" Target="/ppt/slides/slide34.xml" Id="rId38" /><Relationship Type="http://schemas.openxmlformats.org/officeDocument/2006/relationships/viewProps" Target="/ppt/viewProps.xml" Id="rId46" /><Relationship Type="http://schemas.openxmlformats.org/officeDocument/2006/relationships/customXml" Target="/customXml/item1.xml" Id="rId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91E5BF-9217-032F-FA2C-0C5D92F98E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F1FCF-D31F-1678-1CDF-CE146721D2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2D9B-A9AF-4251-9661-B8004F306387}" type="datetimeFigureOut">
              <a:rPr lang="en-GB" smtClean="0"/>
              <a:t>19/08/2025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6D456-8ECF-137B-529A-292F021397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25344-EF24-B11C-507E-82930F697D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1D24C-127E-400C-8BB3-F940DE027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7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Id2" /><Relationship Type="http://schemas.openxmlformats.org/officeDocument/2006/relationships/notesMaster" Target="/ppt/notesMasters/notesMaster1.xml" Id="rId1" /></Relationship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32E9F933-5753-2515-70A7-5EE1DE5AD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4821506"/>
            <a:ext cx="5515134" cy="3944868"/>
          </a:xfrm>
        </p:spPr>
        <p:txBody>
          <a:bodyPr/>
          <a:lstStyle/>
          <a:p>
            <a:r>
              <a:rPr lang="en-US" altLang="de-DE" dirty="0"/>
              <a:t>The combination of CBT and imipramine was compared with either treatment alone in 312 patients with panic disorder in a randomized, placebo-controlled trial.</a:t>
            </a:r>
            <a:r>
              <a:rPr lang="en-US" altLang="de-DE" baseline="30000" dirty="0"/>
              <a:t>1 </a:t>
            </a:r>
            <a:r>
              <a:rPr lang="en-US" altLang="de-DE" dirty="0"/>
              <a:t>Response was defined as much improved or better in Clinical Global Impression – Improvement score while being rated as mild or less in Clinical Global Impression – Severity score.</a:t>
            </a:r>
            <a:r>
              <a:rPr lang="en-US" altLang="de-DE" baseline="30000" dirty="0"/>
              <a:t>1 </a:t>
            </a:r>
            <a:r>
              <a:rPr lang="en-US" altLang="de-DE" dirty="0"/>
              <a:t>Response rates were not significantly different between treatment groups (by pairwise comparisons) after the 3-month acute treatment phase or at the end of the 6-month follow-up phase.</a:t>
            </a:r>
            <a:r>
              <a:rPr lang="en-US" altLang="de-DE" baseline="30000" dirty="0"/>
              <a:t>1</a:t>
            </a:r>
          </a:p>
          <a:p>
            <a:endParaRPr lang="en-US" altLang="de-DE" dirty="0"/>
          </a:p>
          <a:p>
            <a:r>
              <a:rPr lang="en-US" altLang="de-DE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de-DE" dirty="0"/>
              <a:t>Barlow DH, Gorman JM, Shear MK, Woods SW. Cognitive-behavioral therapy, imipramine, or their combination for panic disorder: a randomized controlled trial. JAMA 2000; 283 (19): 2529–2536.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AE7780F-828A-20AC-A1FE-00FED6511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4213" y="1536700"/>
            <a:ext cx="5514975" cy="3103563"/>
          </a:xfrm>
        </p:spPr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D6E16C2-F514-3816-124A-80D200E0D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</p:spPr>
        <p:txBody>
          <a:bodyPr/>
          <a:lstStyle/>
          <a:p>
            <a:fld id="{0D721F48-A6A6-4C52-B94D-420AADA25D47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4.xml.rels>&#65279;<?xml version="1.0" encoding="utf-8"?><Relationships xmlns="http://schemas.openxmlformats.org/package/2006/relationships"><Relationship Type="http://schemas.openxmlformats.org/officeDocument/2006/relationships/notesSlide" Target="/ppt/notesSlides/notesSlide34.xml" Id="rId2" /><Relationship Type="http://schemas.openxmlformats.org/officeDocument/2006/relationships/slideLayout" Target="/ppt/slideLayouts/slideLayout4.xml" Id="rId1" /></Relationships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405A08-5A5D-B566-D9D7-ED39C0FD29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Treatment principles</a:t>
            </a:r>
          </a:p>
        </p:txBody>
      </p:sp>
      <p:sp>
        <p:nvSpPr>
          <p:cNvPr id="45059" name="Title 1">
            <a:extLst>
              <a:ext uri="{FF2B5EF4-FFF2-40B4-BE49-F238E27FC236}">
                <a16:creationId xmlns:a16="http://schemas.microsoft.com/office/drawing/2014/main" id="{D685CAFB-33BF-EE2B-21AE-C3454F1D2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altLang="de-DE"/>
              <a:t>CBT and imipramine in panic disorder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9D085F-DE5F-972B-99C5-33E66C915563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</p:spPr>
        <p:txBody>
          <a:bodyPr/>
          <a:lstStyle/>
          <a:p>
            <a:r>
              <a:rPr lang="de-DE" dirty="0"/>
              <a:t>This study compared the efficacy of CBT and imipramine, or a combinated of both, versus placebo in the treatment of panic disorder</a:t>
            </a:r>
          </a:p>
          <a:p>
            <a:r>
              <a:rPr lang="en-GB" dirty="0"/>
              <a:t>The response rates </a:t>
            </a:r>
            <a:r>
              <a:rPr lang="en-GB" dirty="0" err="1"/>
              <a:t>were:</a:t>
            </a:r>
            <a:r>
              <a:rPr lang="en-GB" baseline="30000" dirty="0" err="1"/>
              <a:t>a</a:t>
            </a:r>
            <a:endParaRPr lang="en-GB" baseline="300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combination of CBT and imipramine conferred only a limited advantage in the treatment of panic disorder</a:t>
            </a:r>
          </a:p>
          <a:p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38E0C9F-E208-8C56-C1AC-EE3CABC260A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baseline="30000" dirty="0"/>
              <a:t>a</a:t>
            </a:r>
            <a:r>
              <a:rPr lang="en-US" altLang="de-DE" dirty="0"/>
              <a:t>Response was defined as much improved or better in Clinical Global Impression – Improvement while being rated as mild or less on Clinical Global Impression – Severity </a:t>
            </a:r>
          </a:p>
          <a:p>
            <a:r>
              <a:rPr lang="en-GB" dirty="0"/>
              <a:t>CBT=cognitive–behavioural therapy</a:t>
            </a:r>
          </a:p>
          <a:p>
            <a:endParaRPr lang="en-GB" dirty="0"/>
          </a:p>
          <a:p>
            <a:r>
              <a:rPr lang="en-GB" dirty="0"/>
              <a:t>Barlow et al. JAMA 2000; 283(19):2529–2536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13CFC89-17D5-8FC3-A0A9-A95EDDB4E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207968"/>
              </p:ext>
            </p:extLst>
          </p:nvPr>
        </p:nvGraphicFramePr>
        <p:xfrm>
          <a:off x="539749" y="2758980"/>
          <a:ext cx="5419724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7890">
                  <a:extLst>
                    <a:ext uri="{9D8B030D-6E8A-4147-A177-3AD203B41FA5}">
                      <a16:colId xmlns:a16="http://schemas.microsoft.com/office/drawing/2014/main" val="3414960830"/>
                    </a:ext>
                  </a:extLst>
                </a:gridCol>
                <a:gridCol w="1625917">
                  <a:extLst>
                    <a:ext uri="{9D8B030D-6E8A-4147-A177-3AD203B41FA5}">
                      <a16:colId xmlns:a16="http://schemas.microsoft.com/office/drawing/2014/main" val="3467138670"/>
                    </a:ext>
                  </a:extLst>
                </a:gridCol>
                <a:gridCol w="1625917">
                  <a:extLst>
                    <a:ext uri="{9D8B030D-6E8A-4147-A177-3AD203B41FA5}">
                      <a16:colId xmlns:a16="http://schemas.microsoft.com/office/drawing/2014/main" val="36975242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3-month acute treatment phase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6-month follow-up phase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459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400"/>
                        <a:t>CBT alone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53.9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31.9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2922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400"/>
                        <a:t>Imipramine alone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48.2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19.7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095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400"/>
                        <a:t>Placebo alone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37.5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13.0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405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400"/>
                        <a:t>CBT plus imipramine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64.1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26.3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1862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400"/>
                        <a:t>CBT plus placebo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61.9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41.0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7971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6D21916-699F-55F2-0A18-F1C6D3E3C9CB}"/>
              </a:ext>
            </a:extLst>
          </p:cNvPr>
          <p:cNvSpPr txBox="1"/>
          <p:nvPr/>
        </p:nvSpPr>
        <p:spPr>
          <a:xfrm>
            <a:off x="6985004" y="1534675"/>
            <a:ext cx="4137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Patients relapsing following </a:t>
            </a:r>
            <a:br>
              <a:rPr lang="en-US" sz="1400" b="1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6 months of treatment</a:t>
            </a:r>
          </a:p>
        </p:txBody>
      </p:sp>
      <p:grpSp>
        <p:nvGrpSpPr>
          <p:cNvPr id="45079" name="Group 45078">
            <a:extLst>
              <a:ext uri="{FF2B5EF4-FFF2-40B4-BE49-F238E27FC236}">
                <a16:creationId xmlns:a16="http://schemas.microsoft.com/office/drawing/2014/main" id="{0C8AB69B-418B-06CF-3182-35E5D1800703}"/>
              </a:ext>
            </a:extLst>
          </p:cNvPr>
          <p:cNvGrpSpPr/>
          <p:nvPr/>
        </p:nvGrpSpPr>
        <p:grpSpPr>
          <a:xfrm>
            <a:off x="6345679" y="2082802"/>
            <a:ext cx="4496400" cy="3624500"/>
            <a:chOff x="6345679" y="2082802"/>
            <a:chExt cx="4499393" cy="362450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35338EB-C2B7-B0F9-E4DE-5C91EDCC44F4}"/>
                </a:ext>
              </a:extLst>
            </p:cNvPr>
            <p:cNvSpPr txBox="1"/>
            <p:nvPr/>
          </p:nvSpPr>
          <p:spPr>
            <a:xfrm rot="16200000">
              <a:off x="5384039" y="3465788"/>
              <a:ext cx="23849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tx2"/>
                  </a:solidFill>
                </a:rPr>
                <a:t>Percent of patients relapsing within 6 months</a:t>
              </a:r>
              <a:endParaRPr lang="en-GB" sz="1200" b="1">
                <a:solidFill>
                  <a:schemeClr val="tx2"/>
                </a:solidFill>
              </a:endParaRPr>
            </a:p>
          </p:txBody>
        </p:sp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7B315FA3-B7C5-472B-4399-D7EB2BD186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99313" y="2179638"/>
              <a:ext cx="3616325" cy="2563812"/>
            </a:xfrm>
            <a:custGeom>
              <a:avLst/>
              <a:gdLst>
                <a:gd name="T0" fmla="*/ 0 w 2278"/>
                <a:gd name="T1" fmla="*/ 1615 h 1615"/>
                <a:gd name="T2" fmla="*/ 2278 w 2278"/>
                <a:gd name="T3" fmla="*/ 1615 h 1615"/>
                <a:gd name="T4" fmla="*/ 0 w 2278"/>
                <a:gd name="T5" fmla="*/ 1292 h 1615"/>
                <a:gd name="T6" fmla="*/ 2278 w 2278"/>
                <a:gd name="T7" fmla="*/ 1292 h 1615"/>
                <a:gd name="T8" fmla="*/ 0 w 2278"/>
                <a:gd name="T9" fmla="*/ 969 h 1615"/>
                <a:gd name="T10" fmla="*/ 2278 w 2278"/>
                <a:gd name="T11" fmla="*/ 969 h 1615"/>
                <a:gd name="T12" fmla="*/ 0 w 2278"/>
                <a:gd name="T13" fmla="*/ 646 h 1615"/>
                <a:gd name="T14" fmla="*/ 2278 w 2278"/>
                <a:gd name="T15" fmla="*/ 646 h 1615"/>
                <a:gd name="T16" fmla="*/ 0 w 2278"/>
                <a:gd name="T17" fmla="*/ 323 h 1615"/>
                <a:gd name="T18" fmla="*/ 2278 w 2278"/>
                <a:gd name="T19" fmla="*/ 323 h 1615"/>
                <a:gd name="T20" fmla="*/ 0 w 2278"/>
                <a:gd name="T21" fmla="*/ 0 h 1615"/>
                <a:gd name="T22" fmla="*/ 2278 w 2278"/>
                <a:gd name="T23" fmla="*/ 0 h 1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78" h="1615">
                  <a:moveTo>
                    <a:pt x="0" y="1615"/>
                  </a:moveTo>
                  <a:lnTo>
                    <a:pt x="2278" y="1615"/>
                  </a:lnTo>
                  <a:moveTo>
                    <a:pt x="0" y="1292"/>
                  </a:moveTo>
                  <a:lnTo>
                    <a:pt x="2278" y="1292"/>
                  </a:lnTo>
                  <a:moveTo>
                    <a:pt x="0" y="969"/>
                  </a:moveTo>
                  <a:lnTo>
                    <a:pt x="2278" y="969"/>
                  </a:lnTo>
                  <a:moveTo>
                    <a:pt x="0" y="646"/>
                  </a:moveTo>
                  <a:lnTo>
                    <a:pt x="2278" y="646"/>
                  </a:lnTo>
                  <a:moveTo>
                    <a:pt x="0" y="323"/>
                  </a:moveTo>
                  <a:lnTo>
                    <a:pt x="2278" y="323"/>
                  </a:lnTo>
                  <a:moveTo>
                    <a:pt x="0" y="0"/>
                  </a:moveTo>
                  <a:lnTo>
                    <a:pt x="2278" y="0"/>
                  </a:lnTo>
                </a:path>
              </a:pathLst>
            </a:custGeom>
            <a:noFill/>
            <a:ln w="9525" cap="flat">
              <a:solidFill>
                <a:srgbClr val="DADA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24" name="Line 21">
              <a:extLst>
                <a:ext uri="{FF2B5EF4-FFF2-40B4-BE49-F238E27FC236}">
                  <a16:creationId xmlns:a16="http://schemas.microsoft.com/office/drawing/2014/main" id="{2EC0DC15-51E3-46C2-87B0-C151D75401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97726" y="2181225"/>
              <a:ext cx="0" cy="3074987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25" name="Freeform 22">
              <a:extLst>
                <a:ext uri="{FF2B5EF4-FFF2-40B4-BE49-F238E27FC236}">
                  <a16:creationId xmlns:a16="http://schemas.microsoft.com/office/drawing/2014/main" id="{0256814A-25A9-E507-1995-90E5400757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53276" y="2181225"/>
              <a:ext cx="44450" cy="3074987"/>
            </a:xfrm>
            <a:custGeom>
              <a:avLst/>
              <a:gdLst>
                <a:gd name="T0" fmla="*/ 0 w 28"/>
                <a:gd name="T1" fmla="*/ 1937 h 1937"/>
                <a:gd name="T2" fmla="*/ 28 w 28"/>
                <a:gd name="T3" fmla="*/ 1937 h 1937"/>
                <a:gd name="T4" fmla="*/ 0 w 28"/>
                <a:gd name="T5" fmla="*/ 1614 h 1937"/>
                <a:gd name="T6" fmla="*/ 28 w 28"/>
                <a:gd name="T7" fmla="*/ 1614 h 1937"/>
                <a:gd name="T8" fmla="*/ 0 w 28"/>
                <a:gd name="T9" fmla="*/ 1291 h 1937"/>
                <a:gd name="T10" fmla="*/ 28 w 28"/>
                <a:gd name="T11" fmla="*/ 1291 h 1937"/>
                <a:gd name="T12" fmla="*/ 0 w 28"/>
                <a:gd name="T13" fmla="*/ 968 h 1937"/>
                <a:gd name="T14" fmla="*/ 28 w 28"/>
                <a:gd name="T15" fmla="*/ 968 h 1937"/>
                <a:gd name="T16" fmla="*/ 0 w 28"/>
                <a:gd name="T17" fmla="*/ 645 h 1937"/>
                <a:gd name="T18" fmla="*/ 28 w 28"/>
                <a:gd name="T19" fmla="*/ 645 h 1937"/>
                <a:gd name="T20" fmla="*/ 0 w 28"/>
                <a:gd name="T21" fmla="*/ 322 h 1937"/>
                <a:gd name="T22" fmla="*/ 28 w 28"/>
                <a:gd name="T23" fmla="*/ 322 h 1937"/>
                <a:gd name="T24" fmla="*/ 0 w 28"/>
                <a:gd name="T25" fmla="*/ 0 h 1937"/>
                <a:gd name="T26" fmla="*/ 28 w 28"/>
                <a:gd name="T27" fmla="*/ 0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937">
                  <a:moveTo>
                    <a:pt x="0" y="1937"/>
                  </a:moveTo>
                  <a:lnTo>
                    <a:pt x="28" y="1937"/>
                  </a:lnTo>
                  <a:moveTo>
                    <a:pt x="0" y="1614"/>
                  </a:moveTo>
                  <a:lnTo>
                    <a:pt x="28" y="1614"/>
                  </a:lnTo>
                  <a:moveTo>
                    <a:pt x="0" y="1291"/>
                  </a:moveTo>
                  <a:lnTo>
                    <a:pt x="28" y="1291"/>
                  </a:lnTo>
                  <a:moveTo>
                    <a:pt x="0" y="968"/>
                  </a:moveTo>
                  <a:lnTo>
                    <a:pt x="28" y="968"/>
                  </a:lnTo>
                  <a:moveTo>
                    <a:pt x="0" y="645"/>
                  </a:moveTo>
                  <a:lnTo>
                    <a:pt x="28" y="645"/>
                  </a:lnTo>
                  <a:moveTo>
                    <a:pt x="0" y="322"/>
                  </a:moveTo>
                  <a:lnTo>
                    <a:pt x="28" y="322"/>
                  </a:lnTo>
                  <a:moveTo>
                    <a:pt x="0" y="0"/>
                  </a:moveTo>
                  <a:lnTo>
                    <a:pt x="28" y="0"/>
                  </a:lnTo>
                </a:path>
              </a:pathLst>
            </a:cu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28" name="Line 23">
              <a:extLst>
                <a:ext uri="{FF2B5EF4-FFF2-40B4-BE49-F238E27FC236}">
                  <a16:creationId xmlns:a16="http://schemas.microsoft.com/office/drawing/2014/main" id="{15799702-12BC-3084-FEFA-6F65F88F0A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7726" y="5256213"/>
              <a:ext cx="3617913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38" name="Rectangle 25">
              <a:extLst>
                <a:ext uri="{FF2B5EF4-FFF2-40B4-BE49-F238E27FC236}">
                  <a16:creationId xmlns:a16="http://schemas.microsoft.com/office/drawing/2014/main" id="{7E4F5B70-7CCB-5C09-E8F1-D5031338E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1795" y="5159376"/>
              <a:ext cx="8495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239" name="Rectangle 26">
              <a:extLst>
                <a:ext uri="{FF2B5EF4-FFF2-40B4-BE49-F238E27FC236}">
                  <a16:creationId xmlns:a16="http://schemas.microsoft.com/office/drawing/2014/main" id="{2D48A297-9069-1E2D-B5CB-5ECBF916D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9218" y="4644233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240" name="Rectangle 27">
              <a:extLst>
                <a:ext uri="{FF2B5EF4-FFF2-40B4-BE49-F238E27FC236}">
                  <a16:creationId xmlns:a16="http://schemas.microsoft.com/office/drawing/2014/main" id="{62F126D3-6A51-0F08-4CCB-59F3CCC8E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9218" y="4133851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241" name="Rectangle 28">
              <a:extLst>
                <a:ext uri="{FF2B5EF4-FFF2-40B4-BE49-F238E27FC236}">
                  <a16:creationId xmlns:a16="http://schemas.microsoft.com/office/drawing/2014/main" id="{BC228B4B-18C9-237B-8E9F-0CCB97DC9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9218" y="3621089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242" name="Rectangle 29">
              <a:extLst>
                <a:ext uri="{FF2B5EF4-FFF2-40B4-BE49-F238E27FC236}">
                  <a16:creationId xmlns:a16="http://schemas.microsoft.com/office/drawing/2014/main" id="{95686FC6-EC48-403A-9136-906E0E562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9218" y="3108326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243" name="Rectangle 30">
              <a:extLst>
                <a:ext uri="{FF2B5EF4-FFF2-40B4-BE49-F238E27FC236}">
                  <a16:creationId xmlns:a16="http://schemas.microsoft.com/office/drawing/2014/main" id="{79DC7B38-E6EB-D77D-56FE-1FFF4E1C0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9218" y="2595564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244" name="Rectangle 31">
              <a:extLst>
                <a:ext uri="{FF2B5EF4-FFF2-40B4-BE49-F238E27FC236}">
                  <a16:creationId xmlns:a16="http://schemas.microsoft.com/office/drawing/2014/main" id="{A5885334-A818-B450-3B90-8247F04E1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9218" y="2082802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245" name="Rectangle 32">
              <a:extLst>
                <a:ext uri="{FF2B5EF4-FFF2-40B4-BE49-F238E27FC236}">
                  <a16:creationId xmlns:a16="http://schemas.microsoft.com/office/drawing/2014/main" id="{36395994-3580-A6C8-94EB-0F5471C75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5664" y="5337970"/>
              <a:ext cx="748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CBT plus</a:t>
              </a:r>
              <a:b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imipramine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B03A096-F983-564D-5860-BBE2D9EAF23B}"/>
                </a:ext>
              </a:extLst>
            </p:cNvPr>
            <p:cNvCxnSpPr>
              <a:cxnSpLocks/>
            </p:cNvCxnSpPr>
            <p:nvPr/>
          </p:nvCxnSpPr>
          <p:spPr>
            <a:xfrm>
              <a:off x="7197726" y="5256213"/>
              <a:ext cx="0" cy="45244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56" name="Straight Connector 45055">
              <a:extLst>
                <a:ext uri="{FF2B5EF4-FFF2-40B4-BE49-F238E27FC236}">
                  <a16:creationId xmlns:a16="http://schemas.microsoft.com/office/drawing/2014/main" id="{D2AF25D5-549C-0A72-70B2-B2D4D0DF16A0}"/>
                </a:ext>
              </a:extLst>
            </p:cNvPr>
            <p:cNvCxnSpPr>
              <a:cxnSpLocks/>
            </p:cNvCxnSpPr>
            <p:nvPr/>
          </p:nvCxnSpPr>
          <p:spPr>
            <a:xfrm>
              <a:off x="8102204" y="5256213"/>
              <a:ext cx="0" cy="45244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57" name="Straight Connector 45056">
              <a:extLst>
                <a:ext uri="{FF2B5EF4-FFF2-40B4-BE49-F238E27FC236}">
                  <a16:creationId xmlns:a16="http://schemas.microsoft.com/office/drawing/2014/main" id="{A2B404BD-5A07-6059-C8E1-F5BC6A9DDBEF}"/>
                </a:ext>
              </a:extLst>
            </p:cNvPr>
            <p:cNvCxnSpPr>
              <a:cxnSpLocks/>
            </p:cNvCxnSpPr>
            <p:nvPr/>
          </p:nvCxnSpPr>
          <p:spPr>
            <a:xfrm>
              <a:off x="9006682" y="5256213"/>
              <a:ext cx="0" cy="45244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0" name="Straight Connector 45059">
              <a:extLst>
                <a:ext uri="{FF2B5EF4-FFF2-40B4-BE49-F238E27FC236}">
                  <a16:creationId xmlns:a16="http://schemas.microsoft.com/office/drawing/2014/main" id="{FF1B84EA-E6CB-91C4-3A8A-5801FF299AF7}"/>
                </a:ext>
              </a:extLst>
            </p:cNvPr>
            <p:cNvCxnSpPr>
              <a:cxnSpLocks/>
            </p:cNvCxnSpPr>
            <p:nvPr/>
          </p:nvCxnSpPr>
          <p:spPr>
            <a:xfrm>
              <a:off x="9911160" y="5256213"/>
              <a:ext cx="0" cy="45244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1" name="Straight Connector 45060">
              <a:extLst>
                <a:ext uri="{FF2B5EF4-FFF2-40B4-BE49-F238E27FC236}">
                  <a16:creationId xmlns:a16="http://schemas.microsoft.com/office/drawing/2014/main" id="{ED4ACCBA-ACDC-7E8A-2A64-058AA8247E4B}"/>
                </a:ext>
              </a:extLst>
            </p:cNvPr>
            <p:cNvCxnSpPr>
              <a:cxnSpLocks/>
            </p:cNvCxnSpPr>
            <p:nvPr/>
          </p:nvCxnSpPr>
          <p:spPr>
            <a:xfrm>
              <a:off x="10815639" y="5256213"/>
              <a:ext cx="0" cy="45244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062" name="Rectangle 32">
              <a:extLst>
                <a:ext uri="{FF2B5EF4-FFF2-40B4-BE49-F238E27FC236}">
                  <a16:creationId xmlns:a16="http://schemas.microsoft.com/office/drawing/2014/main" id="{407CF00A-80FE-B74F-E0AA-41428CEFB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333" y="5337970"/>
              <a:ext cx="75822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Imipramine</a:t>
              </a:r>
              <a:b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alone</a:t>
              </a:r>
            </a:p>
          </p:txBody>
        </p:sp>
        <p:sp>
          <p:nvSpPr>
            <p:cNvPr id="45063" name="Rectangle 32">
              <a:extLst>
                <a:ext uri="{FF2B5EF4-FFF2-40B4-BE49-F238E27FC236}">
                  <a16:creationId xmlns:a16="http://schemas.microsoft.com/office/drawing/2014/main" id="{80FC1C73-70B8-A803-C861-787D31EF1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507" y="5337970"/>
              <a:ext cx="6288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CBT plus</a:t>
              </a:r>
              <a:b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placebo</a:t>
              </a:r>
            </a:p>
          </p:txBody>
        </p:sp>
        <p:sp>
          <p:nvSpPr>
            <p:cNvPr id="45064" name="Rectangle 32">
              <a:extLst>
                <a:ext uri="{FF2B5EF4-FFF2-40B4-BE49-F238E27FC236}">
                  <a16:creationId xmlns:a16="http://schemas.microsoft.com/office/drawing/2014/main" id="{25CF4F96-23A5-B37E-D10E-BFC0719DF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6649" y="5337970"/>
              <a:ext cx="3735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CBT</a:t>
              </a:r>
              <a:b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alone</a:t>
              </a:r>
            </a:p>
          </p:txBody>
        </p:sp>
        <p:sp>
          <p:nvSpPr>
            <p:cNvPr id="45065" name="Rectangle 45064">
              <a:extLst>
                <a:ext uri="{FF2B5EF4-FFF2-40B4-BE49-F238E27FC236}">
                  <a16:creationId xmlns:a16="http://schemas.microsoft.com/office/drawing/2014/main" id="{2E5FDE94-A9C4-B5A5-565E-9C7C57DACD2C}"/>
                </a:ext>
              </a:extLst>
            </p:cNvPr>
            <p:cNvSpPr/>
            <p:nvPr/>
          </p:nvSpPr>
          <p:spPr>
            <a:xfrm>
              <a:off x="7393823" y="2751513"/>
              <a:ext cx="512284" cy="44650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66" name="Rectangle 45065">
              <a:extLst>
                <a:ext uri="{FF2B5EF4-FFF2-40B4-BE49-F238E27FC236}">
                  <a16:creationId xmlns:a16="http://schemas.microsoft.com/office/drawing/2014/main" id="{5ED74189-DE13-FCD9-F561-3EF41A410E7E}"/>
                </a:ext>
              </a:extLst>
            </p:cNvPr>
            <p:cNvSpPr/>
            <p:nvPr/>
          </p:nvSpPr>
          <p:spPr>
            <a:xfrm>
              <a:off x="8298301" y="3185146"/>
              <a:ext cx="512284" cy="79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67" name="Rectangle 45066">
              <a:extLst>
                <a:ext uri="{FF2B5EF4-FFF2-40B4-BE49-F238E27FC236}">
                  <a16:creationId xmlns:a16="http://schemas.microsoft.com/office/drawing/2014/main" id="{20A3E3E3-46A3-4FF0-C68F-BA0C1476E7D7}"/>
                </a:ext>
              </a:extLst>
            </p:cNvPr>
            <p:cNvSpPr/>
            <p:nvPr/>
          </p:nvSpPr>
          <p:spPr>
            <a:xfrm>
              <a:off x="9202779" y="4388148"/>
              <a:ext cx="512284" cy="6815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68" name="Rectangle 45067">
              <a:extLst>
                <a:ext uri="{FF2B5EF4-FFF2-40B4-BE49-F238E27FC236}">
                  <a16:creationId xmlns:a16="http://schemas.microsoft.com/office/drawing/2014/main" id="{E93624DD-5A8A-4D98-8228-4BEAD9458512}"/>
                </a:ext>
              </a:extLst>
            </p:cNvPr>
            <p:cNvSpPr/>
            <p:nvPr/>
          </p:nvSpPr>
          <p:spPr>
            <a:xfrm>
              <a:off x="10107258" y="4327769"/>
              <a:ext cx="512284" cy="518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70" name="Rectangle 32">
              <a:extLst>
                <a:ext uri="{FF2B5EF4-FFF2-40B4-BE49-F238E27FC236}">
                  <a16:creationId xmlns:a16="http://schemas.microsoft.com/office/drawing/2014/main" id="{8432750F-4B39-6B88-518D-F48DE6AB2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408" y="3201223"/>
              <a:ext cx="383118" cy="22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10/25</a:t>
              </a:r>
            </a:p>
          </p:txBody>
        </p:sp>
        <p:sp>
          <p:nvSpPr>
            <p:cNvPr id="45071" name="Rectangle 32">
              <a:extLst>
                <a:ext uri="{FF2B5EF4-FFF2-40B4-BE49-F238E27FC236}">
                  <a16:creationId xmlns:a16="http://schemas.microsoft.com/office/drawing/2014/main" id="{A2250E97-73CC-3357-C8F5-2227ABAFD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5365" y="3979903"/>
              <a:ext cx="298159" cy="22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5/20</a:t>
              </a:r>
            </a:p>
          </p:txBody>
        </p:sp>
        <p:sp>
          <p:nvSpPr>
            <p:cNvPr id="45072" name="Rectangle 32">
              <a:extLst>
                <a:ext uri="{FF2B5EF4-FFF2-40B4-BE49-F238E27FC236}">
                  <a16:creationId xmlns:a16="http://schemas.microsoft.com/office/drawing/2014/main" id="{2CB8714F-0F77-FE2A-2E67-E6E34168F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9841" y="5070531"/>
              <a:ext cx="298159" cy="22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1/26</a:t>
              </a:r>
            </a:p>
          </p:txBody>
        </p:sp>
        <p:sp>
          <p:nvSpPr>
            <p:cNvPr id="45073" name="Rectangle 32">
              <a:extLst>
                <a:ext uri="{FF2B5EF4-FFF2-40B4-BE49-F238E27FC236}">
                  <a16:creationId xmlns:a16="http://schemas.microsoft.com/office/drawing/2014/main" id="{5C0A1E56-B726-8E53-E6A8-39EBA1F0D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4320" y="4849072"/>
              <a:ext cx="298159" cy="22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2/25</a:t>
              </a:r>
            </a:p>
          </p:txBody>
        </p:sp>
        <p:sp>
          <p:nvSpPr>
            <p:cNvPr id="45074" name="Rectangle 32">
              <a:extLst>
                <a:ext uri="{FF2B5EF4-FFF2-40B4-BE49-F238E27FC236}">
                  <a16:creationId xmlns:a16="http://schemas.microsoft.com/office/drawing/2014/main" id="{20C3BD8B-DA72-BB04-E23E-D5C4BBDEB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409" y="2530495"/>
              <a:ext cx="383118" cy="22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14/29</a:t>
              </a:r>
            </a:p>
          </p:txBody>
        </p:sp>
        <p:sp>
          <p:nvSpPr>
            <p:cNvPr id="45075" name="Rectangle 32">
              <a:extLst>
                <a:ext uri="{FF2B5EF4-FFF2-40B4-BE49-F238E27FC236}">
                  <a16:creationId xmlns:a16="http://schemas.microsoft.com/office/drawing/2014/main" id="{C9AE24A2-CE43-F919-2412-9E37F649C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2887" y="2963892"/>
              <a:ext cx="383118" cy="22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10/25</a:t>
              </a:r>
            </a:p>
          </p:txBody>
        </p:sp>
        <p:sp>
          <p:nvSpPr>
            <p:cNvPr id="45076" name="Rectangle 32">
              <a:extLst>
                <a:ext uri="{FF2B5EF4-FFF2-40B4-BE49-F238E27FC236}">
                  <a16:creationId xmlns:a16="http://schemas.microsoft.com/office/drawing/2014/main" id="{BACE0AB9-41F0-DC8B-B446-EA69C829D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9842" y="4166438"/>
              <a:ext cx="298159" cy="22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5/30</a:t>
              </a:r>
            </a:p>
          </p:txBody>
        </p:sp>
        <p:sp>
          <p:nvSpPr>
            <p:cNvPr id="45077" name="Rectangle 32">
              <a:extLst>
                <a:ext uri="{FF2B5EF4-FFF2-40B4-BE49-F238E27FC236}">
                  <a16:creationId xmlns:a16="http://schemas.microsoft.com/office/drawing/2014/main" id="{565CA18D-F7F8-FE58-D2DD-6EF283A51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4321" y="4104524"/>
              <a:ext cx="298159" cy="22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5/28</a:t>
              </a:r>
            </a:p>
          </p:txBody>
        </p:sp>
        <p:sp>
          <p:nvSpPr>
            <p:cNvPr id="45078" name="Rectangle 32">
              <a:extLst>
                <a:ext uri="{FF2B5EF4-FFF2-40B4-BE49-F238E27FC236}">
                  <a16:creationId xmlns:a16="http://schemas.microsoft.com/office/drawing/2014/main" id="{1AE95A0F-EE9F-D959-E358-A61800FD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0923" y="2234134"/>
              <a:ext cx="1574149" cy="405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18000" rIns="0" bIns="1800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Upper = intent to follow</a:t>
              </a: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>
                  <a:solidFill>
                    <a:srgbClr val="1A1A17"/>
                  </a:solidFill>
                </a:rPr>
                <a:t>Lower = completers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rgbClr val="1A1A17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28627d7c-4416-4bc1-86cf-ca6c3a42a8f2"/>
    <ds:schemaRef ds:uri="http://schemas.microsoft.com/office/2006/metadata/properties"/>
    <ds:schemaRef ds:uri="08562aa6-c0ad-4fb9-8a82-15409d3a28b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13050</Words>
  <Application>Microsoft Office PowerPoint</Application>
  <PresentationFormat>Widescreen</PresentationFormat>
  <Paragraphs>908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Narrow</vt:lpstr>
      <vt:lpstr>Arial</vt:lpstr>
      <vt:lpstr>Calibri</vt:lpstr>
      <vt:lpstr>Times New Roman</vt:lpstr>
      <vt:lpstr>Neurotorium - PowerPoint-Skabelon - 2022-01-28</vt:lpstr>
      <vt:lpstr>PowerPoint Presentation</vt:lpstr>
      <vt:lpstr>Treatment for anxiety disorders – when to start?</vt:lpstr>
      <vt:lpstr>Psychotherapy for anxiety disorders</vt:lpstr>
      <vt:lpstr>Psychotherapies in anxiety disorders</vt:lpstr>
      <vt:lpstr>Psychotherapies in anxiety disorders</vt:lpstr>
      <vt:lpstr>Cognitive–behavioural model of anxiety disorders</vt:lpstr>
      <vt:lpstr>Cognitive–behavioural therapy</vt:lpstr>
      <vt:lpstr>Mindfulness-based therapy</vt:lpstr>
      <vt:lpstr>Pharmacotherapy for anxiety disorders</vt:lpstr>
      <vt:lpstr>Selective serotonin reuptake inhibitors (SSRI)</vt:lpstr>
      <vt:lpstr>Serotonin–noradrenaline reuptake inhibitors (SNRI)</vt:lpstr>
      <vt:lpstr>Monoamine oxidase inhibitors and tricyclic antidepressants</vt:lpstr>
      <vt:lpstr>Benzodiazepines</vt:lpstr>
      <vt:lpstr>Gabapentinoid anxiolytics (pregabalin)</vt:lpstr>
      <vt:lpstr>Beta-blockers</vt:lpstr>
      <vt:lpstr>Antipsychotics</vt:lpstr>
      <vt:lpstr>Treatment considerations for anxiety disorders</vt:lpstr>
      <vt:lpstr>Dose–response relationships with anxiety disorder medication</vt:lpstr>
      <vt:lpstr>Predictors of treatment response </vt:lpstr>
      <vt:lpstr>Duration of continuation treatment</vt:lpstr>
      <vt:lpstr>How should treatment for anxiety be discontinued?</vt:lpstr>
      <vt:lpstr>Principles of management of anxiety disorders</vt:lpstr>
      <vt:lpstr>GAD – principles of management</vt:lpstr>
      <vt:lpstr>Metacognitive model of generalized anxiety disorder</vt:lpstr>
      <vt:lpstr>Panic disorder – principles of management</vt:lpstr>
      <vt:lpstr>Cognitive‒behavioural model of panic disorder</vt:lpstr>
      <vt:lpstr>Social anxiety disorder – principles of management</vt:lpstr>
      <vt:lpstr>Cognitive‒behavioural model of social anxiety disorder</vt:lpstr>
      <vt:lpstr>Studies of treatments for anxiety disorders</vt:lpstr>
      <vt:lpstr>CBT and Kundalini yoga in generalized anxiety disorder</vt:lpstr>
      <vt:lpstr>CBT and psychodynamic therapy in social anxiety disorder</vt:lpstr>
      <vt:lpstr>Augmentation of CBT with d-cycloserine in SAD</vt:lpstr>
      <vt:lpstr>Fluoxetine and CBT in social anxiety disorder</vt:lpstr>
      <vt:lpstr>CBT and imipramine in panic disorder</vt:lpstr>
      <vt:lpstr>Summary</vt:lpstr>
      <vt:lpstr>Emerging and potential novel treatments for anxiety disorders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137</cp:revision>
  <cp:lastPrinted>2025-04-25T09:29:21Z</cp:lastPrinted>
  <dcterms:created xsi:type="dcterms:W3CDTF">2022-12-01T09:25:49Z</dcterms:created>
  <dcterms:modified xsi:type="dcterms:W3CDTF">2025-08-19T10:42:17Z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