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xlsx" ContentType="application/vnd.openxmlformats-officedocument.spreadsheetml.sheet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Slides/notesSlide7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authors.xml" ContentType="application/vnd.ms-powerpoint.author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customXml/item3.xml" ContentType="application/xml"/>
  <Override PartName="/customXml/itemProps3.xml" ContentType="application/vnd.openxmlformats-officedocument.customXmlProperties+xml"/>
  <Override PartName="/ppt/viewProps.xml" ContentType="application/vnd.openxmlformats-officedocument.presentationml.view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42"/>
  </p:notesMasterIdLst>
  <p:handoutMasterIdLst>
    <p:handoutMasterId r:id="rId43"/>
  </p:handoutMasterIdLst>
  <p:sldIdLst>
    <p:sldId id="1546" r:id="rId11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11" userDrawn="1">
          <p15:clr>
            <a:srgbClr val="A4A3A4"/>
          </p15:clr>
        </p15:guide>
        <p15:guide id="2" orient="horz" pos="3475" userDrawn="1">
          <p15:clr>
            <a:srgbClr val="A4A3A4"/>
          </p15:clr>
        </p15:guide>
        <p15:guide id="3" pos="4294" userDrawn="1">
          <p15:clr>
            <a:srgbClr val="A4A3A4"/>
          </p15:clr>
        </p15:guide>
        <p15:guide id="4" orient="horz" pos="13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6B81437-613F-A4F1-739F-9D8EF4ADACA4}" name="KD" initials="KD" userId="KD" providerId="None"/>
  <p188:author id="{F286F46B-D11B-7411-908D-9B4A368D0C37}" name="Chris Edge" initials="CE" userId="S::Chris.Edge@primeglobalpeople.com::9878e1fe-fc43-4c11-846c-29f97c46eb4b" providerId="AD"/>
  <p188:author id="{9908478D-742F-7BB7-274C-3349F921B0FF}" name="Baldwin D.S." initials="DSB" userId="Baldwin D.S." providerId="None"/>
  <p188:author id="{4D856DAA-EE46-6B26-9EDB-F7B376A5EF01}" name="Stefan Hofmann" initials="SH" userId="67ab0c92211e0a42" providerId="Windows Live"/>
  <p188:author id="{62E723AE-9468-6AF4-9FB1-9993C575DEE3}" name="Rachel Jagger" initials="RJ" userId="Rachel Jagger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D" initials="KD" lastIdx="14" clrIdx="0">
    <p:extLst>
      <p:ext uri="{19B8F6BF-5375-455C-9EA6-DF929625EA0E}">
        <p15:presenceInfo xmlns:p15="http://schemas.microsoft.com/office/powerpoint/2012/main" userId="K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20" autoAdjust="0"/>
    <p:restoredTop sz="86925" autoAdjust="0"/>
  </p:normalViewPr>
  <p:slideViewPr>
    <p:cSldViewPr snapToGrid="0">
      <p:cViewPr varScale="1">
        <p:scale>
          <a:sx n="93" d="100"/>
          <a:sy n="93" d="100"/>
        </p:scale>
        <p:origin x="906" y="72"/>
      </p:cViewPr>
      <p:guideLst>
        <p:guide orient="horz" pos="3311"/>
        <p:guide orient="horz" pos="3475"/>
        <p:guide pos="4294"/>
        <p:guide orient="horz" pos="13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notesViewPr>
    <p:cSldViewPr snapToGrid="0">
      <p:cViewPr>
        <p:scale>
          <a:sx n="51" d="100"/>
          <a:sy n="51" d="100"/>
        </p:scale>
        <p:origin x="4542" y="840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theme" Target="/ppt/theme/theme1.xml" Id="rId47" /><Relationship Type="http://schemas.openxmlformats.org/officeDocument/2006/relationships/customXml" Target="/customXml/item2.xml" Id="rId2" /><Relationship Type="http://schemas.openxmlformats.org/officeDocument/2006/relationships/slide" Target="/ppt/slides/slide7.xml" Id="rId11" /><Relationship Type="http://schemas.openxmlformats.org/officeDocument/2006/relationships/presProps" Target="/ppt/presProps.xml" Id="rId45" /><Relationship Type="http://schemas.microsoft.com/office/2018/10/relationships/authors" Target="/ppt/authors.xml" Id="rId49" /><Relationship Type="http://schemas.openxmlformats.org/officeDocument/2006/relationships/commentAuthors" Target="/ppt/commentAuthors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ableStyles" Target="/ppt/tableStyles.xml" Id="rId48" /><Relationship Type="http://schemas.openxmlformats.org/officeDocument/2006/relationships/customXml" Target="/customXml/item3.xml" Id="rId3" /><Relationship Type="http://schemas.openxmlformats.org/officeDocument/2006/relationships/viewProps" Target="/ppt/viewProps.xml" Id="rId46" /><Relationship Type="http://schemas.openxmlformats.org/officeDocument/2006/relationships/customXml" Target="/customXml/item1.xml" Id="rId1" /></Relationships>
</file>

<file path=ppt/charts/_rels/chart1.xml.rels>&#65279;<?xml version="1.0" encoding="utf-8"?><Relationships xmlns="http://schemas.openxmlformats.org/package/2006/relationships"><Relationship Type="http://schemas.openxmlformats.org/officeDocument/2006/relationships/package" Target="/ppt/embeddings/Microsoft_Excel_Worksheet.xlsx" Id="rId3" /><Relationship Type="http://schemas.microsoft.com/office/2011/relationships/chartColorStyle" Target="/ppt/charts/colors1.xml" Id="rId2" /><Relationship Type="http://schemas.microsoft.com/office/2011/relationships/chartStyle" Target="/ppt/charts/style1.xml" Id="rId1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645721600580173E-2"/>
          <c:y val="9.8583590778370908E-2"/>
          <c:w val="0.65456693732618798"/>
          <c:h val="0.79669547322130163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X-Values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errBars>
            <c:errDir val="x"/>
            <c:errBarType val="both"/>
            <c:errValType val="cust"/>
            <c:noEndCap val="0"/>
            <c:plus>
              <c:numRef>
                <c:f>Sheet1!$J$2:$J$23</c:f>
                <c:numCache>
                  <c:formatCode>General</c:formatCode>
                  <c:ptCount val="22"/>
                  <c:pt idx="0">
                    <c:v>0.22999999999999998</c:v>
                  </c:pt>
                  <c:pt idx="1">
                    <c:v>0.15999999999999998</c:v>
                  </c:pt>
                  <c:pt idx="2">
                    <c:v>0.27</c:v>
                  </c:pt>
                  <c:pt idx="3">
                    <c:v>0.55000000000000004</c:v>
                  </c:pt>
                  <c:pt idx="4">
                    <c:v>0.56000000000000005</c:v>
                  </c:pt>
                  <c:pt idx="5">
                    <c:v>0.53999999999999992</c:v>
                  </c:pt>
                  <c:pt idx="6">
                    <c:v>0.2</c:v>
                  </c:pt>
                  <c:pt idx="7">
                    <c:v>0.16000000000000003</c:v>
                  </c:pt>
                  <c:pt idx="8">
                    <c:v>0.26000000000000006</c:v>
                  </c:pt>
                  <c:pt idx="9">
                    <c:v>0.49</c:v>
                  </c:pt>
                  <c:pt idx="10">
                    <c:v>0.54999999999999993</c:v>
                  </c:pt>
                  <c:pt idx="11">
                    <c:v>0.51</c:v>
                  </c:pt>
                  <c:pt idx="12">
                    <c:v>0.25000000000000006</c:v>
                  </c:pt>
                  <c:pt idx="13">
                    <c:v>0.14000000000000001</c:v>
                  </c:pt>
                  <c:pt idx="14">
                    <c:v>0.39</c:v>
                  </c:pt>
                  <c:pt idx="15">
                    <c:v>0.30000000000000004</c:v>
                  </c:pt>
                  <c:pt idx="16">
                    <c:v>0.65000000000000013</c:v>
                  </c:pt>
                  <c:pt idx="17">
                    <c:v>0.32999999999999996</c:v>
                  </c:pt>
                  <c:pt idx="18">
                    <c:v>0.31</c:v>
                  </c:pt>
                  <c:pt idx="19">
                    <c:v>0.22999999999999998</c:v>
                  </c:pt>
                  <c:pt idx="20">
                    <c:v>0.47</c:v>
                  </c:pt>
                  <c:pt idx="21">
                    <c:v>0.79</c:v>
                  </c:pt>
                </c:numCache>
              </c:numRef>
            </c:plus>
            <c:minus>
              <c:numRef>
                <c:f>Sheet1!$I$2:$I$23</c:f>
                <c:numCache>
                  <c:formatCode>General</c:formatCode>
                  <c:ptCount val="22"/>
                  <c:pt idx="0">
                    <c:v>0.21999999999999997</c:v>
                  </c:pt>
                  <c:pt idx="1">
                    <c:v>0.14999999999999997</c:v>
                  </c:pt>
                  <c:pt idx="2">
                    <c:v>0.26</c:v>
                  </c:pt>
                  <c:pt idx="3">
                    <c:v>0.54999999999999993</c:v>
                  </c:pt>
                  <c:pt idx="4">
                    <c:v>0.57000000000000006</c:v>
                  </c:pt>
                  <c:pt idx="5">
                    <c:v>0.55000000000000004</c:v>
                  </c:pt>
                  <c:pt idx="6">
                    <c:v>0.19999999999999998</c:v>
                  </c:pt>
                  <c:pt idx="7">
                    <c:v>0.15</c:v>
                  </c:pt>
                  <c:pt idx="8">
                    <c:v>0.26</c:v>
                  </c:pt>
                  <c:pt idx="9">
                    <c:v>0.48</c:v>
                  </c:pt>
                  <c:pt idx="10">
                    <c:v>0.56000000000000005</c:v>
                  </c:pt>
                  <c:pt idx="11">
                    <c:v>0.49</c:v>
                  </c:pt>
                  <c:pt idx="12">
                    <c:v>0.24999999999999997</c:v>
                  </c:pt>
                  <c:pt idx="13">
                    <c:v>0.14000000000000001</c:v>
                  </c:pt>
                  <c:pt idx="14">
                    <c:v>0.39</c:v>
                  </c:pt>
                  <c:pt idx="15">
                    <c:v>0.28999999999999998</c:v>
                  </c:pt>
                  <c:pt idx="16">
                    <c:v>0.64999999999999991</c:v>
                  </c:pt>
                  <c:pt idx="17">
                    <c:v>0.34</c:v>
                  </c:pt>
                  <c:pt idx="18">
                    <c:v>0.31</c:v>
                  </c:pt>
                  <c:pt idx="19">
                    <c:v>0.22</c:v>
                  </c:pt>
                  <c:pt idx="20">
                    <c:v>0.47</c:v>
                  </c:pt>
                  <c:pt idx="21">
                    <c:v>0.8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2"/>
                </a:solidFill>
                <a:miter lim="800000"/>
              </a:ln>
              <a:effectLst/>
            </c:spPr>
          </c:errBars>
          <c:xVal>
            <c:numRef>
              <c:f>Sheet1!$C$2:$C$23</c:f>
              <c:numCache>
                <c:formatCode>General</c:formatCode>
                <c:ptCount val="22"/>
                <c:pt idx="0">
                  <c:v>0.48</c:v>
                </c:pt>
                <c:pt idx="1">
                  <c:v>0.41</c:v>
                </c:pt>
                <c:pt idx="2">
                  <c:v>0.38</c:v>
                </c:pt>
                <c:pt idx="3">
                  <c:v>1.1299999999999999</c:v>
                </c:pt>
                <c:pt idx="4">
                  <c:v>1.01</c:v>
                </c:pt>
                <c:pt idx="5">
                  <c:v>0.87</c:v>
                </c:pt>
                <c:pt idx="6">
                  <c:v>0.43</c:v>
                </c:pt>
                <c:pt idx="7">
                  <c:v>0.38</c:v>
                </c:pt>
                <c:pt idx="8">
                  <c:v>0.28999999999999998</c:v>
                </c:pt>
                <c:pt idx="9">
                  <c:v>1.03</c:v>
                </c:pt>
                <c:pt idx="10">
                  <c:v>0.68</c:v>
                </c:pt>
                <c:pt idx="11">
                  <c:v>0.76</c:v>
                </c:pt>
                <c:pt idx="12">
                  <c:v>0.28999999999999998</c:v>
                </c:pt>
                <c:pt idx="13">
                  <c:v>0.32</c:v>
                </c:pt>
                <c:pt idx="14">
                  <c:v>0.01</c:v>
                </c:pt>
                <c:pt idx="15">
                  <c:v>0.24</c:v>
                </c:pt>
                <c:pt idx="16">
                  <c:v>0.69</c:v>
                </c:pt>
                <c:pt idx="17">
                  <c:v>0.53</c:v>
                </c:pt>
                <c:pt idx="18">
                  <c:v>0.32</c:v>
                </c:pt>
                <c:pt idx="19">
                  <c:v>0.24</c:v>
                </c:pt>
                <c:pt idx="20">
                  <c:v>0.38</c:v>
                </c:pt>
                <c:pt idx="21">
                  <c:v>0.19</c:v>
                </c:pt>
              </c:numCache>
            </c:numRef>
          </c:xVal>
          <c:yVal>
            <c:numRef>
              <c:f>Sheet1!$D$2:$D$23</c:f>
              <c:numCache>
                <c:formatCode>General</c:formatCode>
                <c:ptCount val="22"/>
                <c:pt idx="0">
                  <c:v>22.4</c:v>
                </c:pt>
                <c:pt idx="1">
                  <c:v>21.35</c:v>
                </c:pt>
                <c:pt idx="2">
                  <c:v>20.350000000000001</c:v>
                </c:pt>
                <c:pt idx="3">
                  <c:v>19.399999999999999</c:v>
                </c:pt>
                <c:pt idx="4">
                  <c:v>18.399999999999999</c:v>
                </c:pt>
                <c:pt idx="5">
                  <c:v>17.350000000000001</c:v>
                </c:pt>
                <c:pt idx="6">
                  <c:v>16.149999999999999</c:v>
                </c:pt>
                <c:pt idx="7">
                  <c:v>15.1</c:v>
                </c:pt>
                <c:pt idx="8">
                  <c:v>14.1</c:v>
                </c:pt>
                <c:pt idx="9">
                  <c:v>13.15</c:v>
                </c:pt>
                <c:pt idx="10">
                  <c:v>12.2</c:v>
                </c:pt>
                <c:pt idx="11">
                  <c:v>11.1</c:v>
                </c:pt>
                <c:pt idx="12">
                  <c:v>9.9</c:v>
                </c:pt>
                <c:pt idx="13">
                  <c:v>8.85</c:v>
                </c:pt>
                <c:pt idx="14">
                  <c:v>7.85</c:v>
                </c:pt>
                <c:pt idx="15">
                  <c:v>6.9</c:v>
                </c:pt>
                <c:pt idx="16">
                  <c:v>5.95</c:v>
                </c:pt>
                <c:pt idx="17">
                  <c:v>4.8499999999999996</c:v>
                </c:pt>
                <c:pt idx="18">
                  <c:v>3.7</c:v>
                </c:pt>
                <c:pt idx="19">
                  <c:v>2.6</c:v>
                </c:pt>
                <c:pt idx="20">
                  <c:v>1.6</c:v>
                </c:pt>
                <c:pt idx="21">
                  <c:v>0.55000000000000004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7AE-480A-BAF4-BE5779A38A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54621072"/>
        <c:axId val="1154616272"/>
      </c:scatterChart>
      <c:valAx>
        <c:axId val="1154621072"/>
        <c:scaling>
          <c:orientation val="minMax"/>
          <c:min val="0"/>
        </c:scaling>
        <c:delete val="0"/>
        <c:axPos val="b"/>
        <c:numFmt formatCode="#,##0.0;\−#,##0.0" sourceLinked="0"/>
        <c:majorTickMark val="out"/>
        <c:minorTickMark val="none"/>
        <c:tickLblPos val="nextTo"/>
        <c:spPr>
          <a:noFill/>
          <a:ln w="19050" cap="sq" cmpd="sng" algn="ctr">
            <a:solidFill>
              <a:schemeClr val="tx2"/>
            </a:solidFill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154616272"/>
        <c:crosses val="autoZero"/>
        <c:crossBetween val="midCat"/>
      </c:valAx>
      <c:valAx>
        <c:axId val="1154616272"/>
        <c:scaling>
          <c:orientation val="minMax"/>
          <c:max val="23"/>
          <c:min val="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 w="19050" cap="sq" cmpd="sng" algn="ctr">
            <a:solidFill>
              <a:schemeClr val="tx2"/>
            </a:solidFill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1546210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91E5BF-9217-032F-FA2C-0C5D92F98E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9F1FCF-D31F-1678-1CDF-CE146721D2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12D9B-A9AF-4251-9661-B8004F306387}" type="datetimeFigureOut">
              <a:rPr lang="en-GB" smtClean="0"/>
              <a:t>19/08/2025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76D456-8ECF-137B-529A-292F021397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025344-EF24-B11C-507E-82930F697D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1D24C-127E-400C-8BB3-F940DE027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972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Id2" /><Relationship Type="http://schemas.openxmlformats.org/officeDocument/2006/relationships/notesMaster" Target="/ppt/notesMasters/notesMaster1.xml" Id="rId1" /></Relationship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6F6EA8ED-01E2-1FDD-E6A4-C11B067E0D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3574" y="4821506"/>
            <a:ext cx="5561013" cy="3944868"/>
          </a:xfrm>
        </p:spPr>
        <p:txBody>
          <a:bodyPr/>
          <a:lstStyle/>
          <a:p>
            <a:r>
              <a:rPr lang="en-US" altLang="de-DE" dirty="0"/>
              <a:t>A meta-analysis included 41 randomized controlled trials that compared CBT with placebo.</a:t>
            </a:r>
            <a:r>
              <a:rPr lang="en-US" altLang="de-DE" baseline="30000" dirty="0"/>
              <a:t>1 </a:t>
            </a:r>
            <a:r>
              <a:rPr lang="en-US" altLang="de-DE" dirty="0"/>
              <a:t>In 34 of these studies, the intervention was delivered on an individual basis, whereas in the remaining 7 studies CBT was delivered to groups.</a:t>
            </a:r>
            <a:r>
              <a:rPr lang="en-US" altLang="de-DE" baseline="30000" dirty="0"/>
              <a:t>1</a:t>
            </a:r>
            <a:r>
              <a:rPr lang="en-US" altLang="de-DE" dirty="0"/>
              <a:t> There was a mean of 11 CBT sessions across the studies.</a:t>
            </a:r>
            <a:r>
              <a:rPr lang="en-US" altLang="de-DE" baseline="30000" dirty="0"/>
              <a:t> 1 </a:t>
            </a:r>
            <a:r>
              <a:rPr lang="en-US" altLang="de-DE" dirty="0"/>
              <a:t>Overall, there was an almost threefold higher response rate with CBT vs placebo.</a:t>
            </a:r>
            <a:r>
              <a:rPr lang="en-US" altLang="de-DE" baseline="30000" dirty="0"/>
              <a:t>1</a:t>
            </a:r>
            <a:r>
              <a:rPr lang="en-US" altLang="de-DE" dirty="0"/>
              <a:t> </a:t>
            </a:r>
          </a:p>
          <a:p>
            <a:endParaRPr lang="en-US" altLang="de-DE" dirty="0"/>
          </a:p>
          <a:p>
            <a:r>
              <a:rPr lang="en-US" altLang="de-DE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US" altLang="de-DE" dirty="0"/>
              <a:t>Carpenter JK, Andrews LA, Witcraft SM, et al. Cognitive behavioral therapy for anxiety and related disorders: a meta-analysis of randomized placebo-controlled trials. Depress Anxiety 2018; 35 (6): 502–514.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31B6525-18A8-D60C-6E92-1D42060F2E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63575" y="1485900"/>
            <a:ext cx="5561013" cy="3128963"/>
          </a:xfrm>
        </p:spPr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CFF5DC92-1E91-A59F-2D65-B8F0A9606D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</p:spPr>
        <p:txBody>
          <a:bodyPr/>
          <a:lstStyle/>
          <a:p>
            <a:fld id="{0D721F48-A6A6-4C52-B94D-420AADA25D47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10.xml" Id="rId10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7.xml.rels>&#65279;<?xml version="1.0" encoding="utf-8"?><Relationships xmlns="http://schemas.openxmlformats.org/package/2006/relationships"><Relationship Type="http://schemas.openxmlformats.org/officeDocument/2006/relationships/chart" Target="/ppt/charts/chart1.xml" Id="rId3" /><Relationship Type="http://schemas.openxmlformats.org/officeDocument/2006/relationships/notesSlide" Target="/ppt/notesSlides/notesSlide7.xml" Id="rId2" /><Relationship Type="http://schemas.openxmlformats.org/officeDocument/2006/relationships/slideLayout" Target="/ppt/slideLayouts/slideLayout10.xml" Id="rId1" /></Relationships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152A9C-9237-BC03-C372-9AB58F260BC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GB" sz="1150" dirty="0"/>
              <a:t>This meta-analysis of randomised </a:t>
            </a:r>
            <a:br>
              <a:rPr lang="en-GB" sz="1150" dirty="0"/>
            </a:br>
            <a:r>
              <a:rPr lang="en-GB" sz="1150" dirty="0"/>
              <a:t>placebo-controlled trials of CBT found:</a:t>
            </a:r>
          </a:p>
          <a:p>
            <a:pPr marL="182563" indent="-182563">
              <a:defRPr/>
            </a:pPr>
            <a:r>
              <a:rPr lang="en-GB" sz="1150" dirty="0"/>
              <a:t>Moderate placebo-controlled effects of CBT on target disorder symptoms (Hedges’ </a:t>
            </a:r>
            <a:r>
              <a:rPr lang="en-GB" sz="1150" i="1" dirty="0"/>
              <a:t>g:</a:t>
            </a:r>
            <a:r>
              <a:rPr lang="en-GB" sz="1150" dirty="0"/>
              <a:t> 0.56)</a:t>
            </a:r>
          </a:p>
          <a:p>
            <a:pPr marL="182563" indent="-182563">
              <a:defRPr/>
            </a:pPr>
            <a:r>
              <a:rPr lang="en-GB" sz="1150" dirty="0"/>
              <a:t>Small-to-moderate effects on other symptoms:</a:t>
            </a:r>
          </a:p>
          <a:p>
            <a:pPr marL="358775" lvl="1" indent="-179388">
              <a:defRPr/>
            </a:pPr>
            <a:r>
              <a:rPr lang="en-GB" sz="1150" dirty="0"/>
              <a:t>Other anxiety symptoms (Hedges’ </a:t>
            </a:r>
            <a:br>
              <a:rPr lang="en-GB" sz="1150" dirty="0"/>
            </a:br>
            <a:r>
              <a:rPr lang="en-GB" sz="1150" i="1" dirty="0"/>
              <a:t>g:</a:t>
            </a:r>
            <a:r>
              <a:rPr lang="en-GB" sz="1150" dirty="0"/>
              <a:t> 0.38)</a:t>
            </a:r>
          </a:p>
          <a:p>
            <a:pPr marL="358775" lvl="1" indent="-179388">
              <a:defRPr/>
            </a:pPr>
            <a:r>
              <a:rPr lang="en-GB" sz="1150" dirty="0"/>
              <a:t>Depression (Hedges’ </a:t>
            </a:r>
            <a:r>
              <a:rPr lang="en-GB" sz="1150" i="1" dirty="0"/>
              <a:t>g:</a:t>
            </a:r>
            <a:r>
              <a:rPr lang="en-GB" sz="1150" dirty="0"/>
              <a:t> 0.31)</a:t>
            </a:r>
          </a:p>
          <a:p>
            <a:pPr marL="358775" lvl="1" indent="-179388">
              <a:defRPr/>
            </a:pPr>
            <a:r>
              <a:rPr lang="en-GB" sz="1150" dirty="0"/>
              <a:t>Quality of life (Hedges’ </a:t>
            </a:r>
            <a:r>
              <a:rPr lang="en-GB" sz="1150" i="1" dirty="0"/>
              <a:t>g:</a:t>
            </a:r>
            <a:r>
              <a:rPr lang="en-GB" sz="1150" dirty="0"/>
              <a:t> 0.30)</a:t>
            </a:r>
          </a:p>
          <a:p>
            <a:pPr marL="182563" indent="-182563">
              <a:defRPr/>
            </a:pPr>
            <a:r>
              <a:rPr lang="en-GB" sz="1150" dirty="0"/>
              <a:t>People receiving CBT experienced better response rates compared with placebo (OR: 2.97)</a:t>
            </a:r>
          </a:p>
          <a:p>
            <a:pPr marL="0" indent="0">
              <a:buNone/>
            </a:pPr>
            <a:endParaRPr lang="en-GB" sz="115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12E084A-3FAB-394A-C34F-6787343C2B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Anxiety disorders – Treatment principles</a:t>
            </a:r>
          </a:p>
        </p:txBody>
      </p:sp>
      <p:sp>
        <p:nvSpPr>
          <p:cNvPr id="22530" name="Title 1">
            <a:extLst>
              <a:ext uri="{FF2B5EF4-FFF2-40B4-BE49-F238E27FC236}">
                <a16:creationId xmlns:a16="http://schemas.microsoft.com/office/drawing/2014/main" id="{84DA32D9-AE5E-D549-5BC7-2E99575E25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/>
              <a:t>Cognitive–behavioural therapy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9330F5A-AB34-7214-4760-05F1D259D33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ASD=acute stress disorder; CI=confidence interval; CBT=cognitive–behavioural therapy; GAD=generalized anxiety disorder; OCD=obsessive–compulsive disorder; </a:t>
            </a:r>
            <a:br>
              <a:rPr lang="en-GB" dirty="0"/>
            </a:br>
            <a:r>
              <a:rPr lang="en-GB" dirty="0"/>
              <a:t>OR=odds ratio; PD=panic disorder; PTSD=posttraumatic stress disorder; QoL=quality of life; SAD=social anxiety disorder</a:t>
            </a:r>
          </a:p>
          <a:p>
            <a:endParaRPr lang="en-GB" dirty="0"/>
          </a:p>
          <a:p>
            <a:r>
              <a:rPr lang="en-GB" dirty="0"/>
              <a:t>Carpenter et al. Depress Anxiety 2018;35(6):502–514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4297213-0EAA-6C68-A90B-D5188DDE55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438431"/>
              </p:ext>
            </p:extLst>
          </p:nvPr>
        </p:nvGraphicFramePr>
        <p:xfrm>
          <a:off x="934609" y="1648219"/>
          <a:ext cx="7310439" cy="3976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4126">
                  <a:extLst>
                    <a:ext uri="{9D8B030D-6E8A-4147-A177-3AD203B41FA5}">
                      <a16:colId xmlns:a16="http://schemas.microsoft.com/office/drawing/2014/main" val="135675827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1379486067"/>
                    </a:ext>
                  </a:extLst>
                </a:gridCol>
                <a:gridCol w="4145133">
                  <a:extLst>
                    <a:ext uri="{9D8B030D-6E8A-4147-A177-3AD203B41FA5}">
                      <a16:colId xmlns:a16="http://schemas.microsoft.com/office/drawing/2014/main" val="3424438848"/>
                    </a:ext>
                  </a:extLst>
                </a:gridCol>
                <a:gridCol w="1263480">
                  <a:extLst>
                    <a:ext uri="{9D8B030D-6E8A-4147-A177-3AD203B41FA5}">
                      <a16:colId xmlns:a16="http://schemas.microsoft.com/office/drawing/2014/main" val="3240618743"/>
                    </a:ext>
                  </a:extLst>
                </a:gridCol>
              </a:tblGrid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GB" sz="11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Disorder-specific</a:t>
                      </a:r>
                      <a:endParaRPr lang="en-GB" sz="11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SAD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0.48 (0.26, 0.71)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053099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1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PTSD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0.41 (0.26, 0.57)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639945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1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0.38 (0.12, 0.65)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226848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1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OCD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1.13 (0.58, 1.68)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254752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1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GAD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1.01 (0.44, 1.57)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099302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1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ASD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0.87 (0.32, 1.41)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2263725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GB" sz="11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Anxiety</a:t>
                      </a:r>
                      <a:endParaRPr lang="en-GB" sz="11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SAD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0.43 (0.23, 0.63)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1249326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1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PTSD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0.38 (0.23, 0.54)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9370358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1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0.29 (0.03, 0.55)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0140393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1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OCD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1.03 (0.55, 1.52)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431350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1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GAD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0.68 (0.12, 1.23)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9591641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1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ASD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0.76 (0.27, 1.27)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6710618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GB" sz="11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Depression</a:t>
                      </a:r>
                      <a:endParaRPr lang="en-GB" sz="11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SAD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0.29 (0.04, 0.54)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650344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1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PTSD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0.32 (0.18, 0.46)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265046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1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0.01 (−0.38, 0.4)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918104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1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OCD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0.24 (−0.05, 0.54)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122055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1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GAD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0.69 (0.04, 1.34)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778587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1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ASD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0.53 (0.19, 0.86)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301344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GB" sz="11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QoL</a:t>
                      </a:r>
                      <a:endParaRPr lang="en-GB" sz="11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SAD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0.32 (0.01, 0.63)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2274585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1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PTSD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0.24 (0.02, 0.47)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694469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1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0.38 (−0.09, 0.85)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7953867"/>
                  </a:ext>
                </a:extLst>
              </a:tr>
              <a:tr h="1636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1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72000" marR="0" marT="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0000"/>
                        </a:lnSpc>
                      </a:pPr>
                      <a:r>
                        <a:rPr lang="en-GB" sz="110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OCD</a:t>
                      </a: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108000" marT="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n-GB" sz="11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0.19 (−0.61, 0.98)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0939937"/>
                  </a:ext>
                </a:extLst>
              </a:tr>
            </a:tbl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0E9B5703-1C7F-DA18-D728-F95BC47B04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7007930"/>
              </p:ext>
            </p:extLst>
          </p:nvPr>
        </p:nvGraphicFramePr>
        <p:xfrm>
          <a:off x="2430035" y="1158553"/>
          <a:ext cx="5824538" cy="4983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92ADE093-FE9B-65D7-1F55-3AF3DF805066}"/>
              </a:ext>
            </a:extLst>
          </p:cNvPr>
          <p:cNvSpPr txBox="1"/>
          <p:nvPr/>
        </p:nvSpPr>
        <p:spPr>
          <a:xfrm>
            <a:off x="944134" y="1245370"/>
            <a:ext cx="7310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2">
                    <a:lumMod val="50000"/>
                  </a:schemeClr>
                </a:solidFill>
              </a:rPr>
              <a:t>Effect size of the efficacy of CBT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4F15BD-9A40-871B-F1A5-6A39969F3CF8}"/>
              </a:ext>
            </a:extLst>
          </p:cNvPr>
          <p:cNvSpPr txBox="1"/>
          <p:nvPr/>
        </p:nvSpPr>
        <p:spPr>
          <a:xfrm>
            <a:off x="2834849" y="5852880"/>
            <a:ext cx="37941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>
                <a:solidFill>
                  <a:schemeClr val="tx2"/>
                </a:solidFill>
              </a:rPr>
              <a:t>Hedges’ </a:t>
            </a:r>
            <a:r>
              <a:rPr lang="en-GB" sz="1100" b="1" i="1">
                <a:solidFill>
                  <a:schemeClr val="tx2"/>
                </a:solidFill>
              </a:rPr>
              <a:t>g</a:t>
            </a:r>
            <a:r>
              <a:rPr lang="en-GB" sz="1100" b="1">
                <a:solidFill>
                  <a:schemeClr val="tx2"/>
                </a:solidFill>
              </a:rPr>
              <a:t> (95% CI)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28627d7c-4416-4bc1-86cf-ca6c3a42a8f2"/>
    <ds:schemaRef ds:uri="http://schemas.microsoft.com/office/2006/metadata/properties"/>
    <ds:schemaRef ds:uri="08562aa6-c0ad-4fb9-8a82-15409d3a28b4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1129</TotalTime>
  <Words>13050</Words>
  <Application>Microsoft Office PowerPoint</Application>
  <PresentationFormat>Widescreen</PresentationFormat>
  <Paragraphs>908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Aptos</vt:lpstr>
      <vt:lpstr>Aptos Narrow</vt:lpstr>
      <vt:lpstr>Arial</vt:lpstr>
      <vt:lpstr>Calibri</vt:lpstr>
      <vt:lpstr>Times New Roman</vt:lpstr>
      <vt:lpstr>Neurotorium - PowerPoint-Skabelon - 2022-01-28</vt:lpstr>
      <vt:lpstr>PowerPoint Presentation</vt:lpstr>
      <vt:lpstr>Treatment for anxiety disorders – when to start?</vt:lpstr>
      <vt:lpstr>Psychotherapy for anxiety disorders</vt:lpstr>
      <vt:lpstr>Psychotherapies in anxiety disorders</vt:lpstr>
      <vt:lpstr>Psychotherapies in anxiety disorders</vt:lpstr>
      <vt:lpstr>Cognitive–behavioural model of anxiety disorders</vt:lpstr>
      <vt:lpstr>Cognitive–behavioural therapy</vt:lpstr>
      <vt:lpstr>Mindfulness-based therapy</vt:lpstr>
      <vt:lpstr>Pharmacotherapy for anxiety disorders</vt:lpstr>
      <vt:lpstr>Selective serotonin reuptake inhibitors (SSRI)</vt:lpstr>
      <vt:lpstr>Serotonin–noradrenaline reuptake inhibitors (SNRI)</vt:lpstr>
      <vt:lpstr>Monoamine oxidase inhibitors and tricyclic antidepressants</vt:lpstr>
      <vt:lpstr>Benzodiazepines</vt:lpstr>
      <vt:lpstr>Gabapentinoid anxiolytics (pregabalin)</vt:lpstr>
      <vt:lpstr>Beta-blockers</vt:lpstr>
      <vt:lpstr>Antipsychotics</vt:lpstr>
      <vt:lpstr>Treatment considerations for anxiety disorders</vt:lpstr>
      <vt:lpstr>Dose–response relationships with anxiety disorder medication</vt:lpstr>
      <vt:lpstr>Predictors of treatment response </vt:lpstr>
      <vt:lpstr>Duration of continuation treatment</vt:lpstr>
      <vt:lpstr>How should treatment for anxiety be discontinued?</vt:lpstr>
      <vt:lpstr>Principles of management of anxiety disorders</vt:lpstr>
      <vt:lpstr>GAD – principles of management</vt:lpstr>
      <vt:lpstr>Metacognitive model of generalized anxiety disorder</vt:lpstr>
      <vt:lpstr>Panic disorder – principles of management</vt:lpstr>
      <vt:lpstr>Cognitive‒behavioural model of panic disorder</vt:lpstr>
      <vt:lpstr>Social anxiety disorder – principles of management</vt:lpstr>
      <vt:lpstr>Cognitive‒behavioural model of social anxiety disorder</vt:lpstr>
      <vt:lpstr>Studies of treatments for anxiety disorders</vt:lpstr>
      <vt:lpstr>CBT and Kundalini yoga in generalized anxiety disorder</vt:lpstr>
      <vt:lpstr>CBT and psychodynamic therapy in social anxiety disorder</vt:lpstr>
      <vt:lpstr>Augmentation of CBT with d-cycloserine in SAD</vt:lpstr>
      <vt:lpstr>Fluoxetine and CBT in social anxiety disorder</vt:lpstr>
      <vt:lpstr>CBT and imipramine in panic disorder</vt:lpstr>
      <vt:lpstr>Summary</vt:lpstr>
      <vt:lpstr>Emerging and potential novel treatments for anxiety disorders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137</cp:revision>
  <cp:lastPrinted>2025-04-25T09:29:21Z</cp:lastPrinted>
  <dcterms:created xsi:type="dcterms:W3CDTF">2022-12-01T09:25:49Z</dcterms:created>
  <dcterms:modified xsi:type="dcterms:W3CDTF">2025-08-19T10:42:17Z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