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sldIdLst>
    <p:sldId id="1081" r:id="rId5"/>
  </p:sldIdLst>
  <p:sldSz cx="12192000" cy="6858000"/>
  <p:notesSz cx="6797675" cy="9929813"/>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D1E0107-7C68-ED14-E573-00ADCEA39311}" name="Penny Staton" initials="PS" userId="S::Penny.Staton@primeglobalpeople.com::b149baaa-0269-4f47-ac73-76ce41ebbc06" providerId="AD"/>
  <p188:author id="{8801E724-D880-589D-7847-075D7484F967}" name="Khoula Afzal" initials="KA" userId="S::Khoula.Afzal@primeglobalpeople.com::8e77703b-8248-40cc-a055-dddb939bf3b5" providerId="AD"/>
  <p188:author id="{A650F12B-C64C-074B-07F6-F48D2265D014}" name="Christoph U. Correll" initials="CC" userId="eaee6724343eddb1" providerId="Windows Live"/>
  <p188:author id="{BAFB692C-2DFB-4433-BA2B-0D4F185CF30B}" name="Aoife Gratte" initials="AG" userId="S::Aoife.Gratte@primeglobalpeople.com::c48a97b4-164b-412e-b235-2ebf0a8f49bd" providerId="AD"/>
  <p188:author id="{98A6AB53-9D2B-0901-9F14-939E1BA46278}" name="Salazar Pablo,  Gonzalo" initials="" userId="S::GSalazarPablo@slam.nhs.uk::21c2393d-61fb-4ff1-82d1-f3d703ee0d31" providerId="AD"/>
  <p188:author id="{C07A505D-5E7E-6BEB-4195-801D42364FA7}" name="Ceren Akdeniz Vogt" initials="CA" userId="S::cak@lundbeckfonden.com::6291f9b8-8487-4396-8769-615d243e0f4b" providerId="AD"/>
  <p188:author id="{F286F46B-D11B-7411-908D-9B4A368D0C37}" name="Chris Edge" initials="CE" userId="S::Chris.Edge@primeglobalpeople.com::9878e1fe-fc43-4c11-846c-29f97c46eb4b" providerId="AD"/>
  <p188:author id="{5ACDF9C1-C97A-4004-6B13-08511EB5CE41}" name="Rachel Jagger" initials="RJ" userId="S::Rachel.Jagger@primeglobalpeople.com::cf4acb15-657a-45e0-bad4-d602a69c1922" providerId="AD"/>
  <p188:author id="{E001FAE8-F21C-B15A-2373-561243264116}" name="Gonzalo Salazar de Pablo" initials="GS" userId="S::k1803994@kcl.ac.uk::6c908b0a-4dba-4077-baf4-d0d4067d2d6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D7A6B"/>
    <a:srgbClr val="4F7599"/>
    <a:srgbClr val="B0C4D6"/>
    <a:srgbClr val="F0F0F0"/>
    <a:srgbClr val="EDEFF1"/>
    <a:srgbClr val="7B9CBB"/>
    <a:srgbClr val="EAE3E6"/>
    <a:srgbClr val="D9D1CC"/>
    <a:srgbClr val="EDE6E7"/>
    <a:srgbClr val="EBF0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383" autoAdjust="0"/>
    <p:restoredTop sz="84625" autoAdjust="0"/>
  </p:normalViewPr>
  <p:slideViewPr>
    <p:cSldViewPr snapToGrid="0">
      <p:cViewPr varScale="1">
        <p:scale>
          <a:sx n="132" d="100"/>
          <a:sy n="132" d="100"/>
        </p:scale>
        <p:origin x="1620" y="114"/>
      </p:cViewPr>
      <p:guideLst>
        <p:guide orient="horz" pos="2160"/>
        <p:guide pos="3840"/>
      </p:guideLst>
    </p:cSldViewPr>
  </p:slideViewPr>
  <p:notesTextViewPr>
    <p:cViewPr>
      <p:scale>
        <a:sx n="1" d="1"/>
        <a:sy n="1" d="1"/>
      </p:scale>
      <p:origin x="0" y="0"/>
    </p:cViewPr>
  </p:notesTextViewPr>
  <p:sorterViewPr>
    <p:cViewPr>
      <p:scale>
        <a:sx n="100" d="100"/>
        <a:sy n="100" d="100"/>
      </p:scale>
      <p:origin x="0" y="-4968"/>
    </p:cViewPr>
  </p:sorterViewPr>
  <p:notesViewPr>
    <p:cSldViewPr snapToGrid="0">
      <p:cViewPr>
        <p:scale>
          <a:sx n="150" d="100"/>
          <a:sy n="150" d="100"/>
        </p:scale>
        <p:origin x="3492" y="-87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215"/>
          </a:xfrm>
          <a:prstGeom prst="rect">
            <a:avLst/>
          </a:prstGeom>
        </p:spPr>
        <p:txBody>
          <a:bodyPr vert="horz" lIns="91440" tIns="45720" rIns="91440" bIns="45720" rtlCol="0"/>
          <a:lstStyle>
            <a:lvl1pPr algn="l">
              <a:defRPr sz="1200"/>
            </a:lvl1pPr>
          </a:lstStyle>
          <a:p>
            <a:endParaRPr lang="da-DK"/>
          </a:p>
        </p:txBody>
      </p:sp>
      <p:sp>
        <p:nvSpPr>
          <p:cNvPr id="3" name="Date Placeholder 2"/>
          <p:cNvSpPr>
            <a:spLocks noGrp="1"/>
          </p:cNvSpPr>
          <p:nvPr>
            <p:ph type="dt" idx="1"/>
          </p:nvPr>
        </p:nvSpPr>
        <p:spPr>
          <a:xfrm>
            <a:off x="3850443" y="0"/>
            <a:ext cx="2945659" cy="498215"/>
          </a:xfrm>
          <a:prstGeom prst="rect">
            <a:avLst/>
          </a:prstGeom>
        </p:spPr>
        <p:txBody>
          <a:bodyPr vert="horz" lIns="91440" tIns="45720" rIns="91440" bIns="45720" rtlCol="0"/>
          <a:lstStyle>
            <a:lvl1pPr algn="r">
              <a:defRPr sz="1200"/>
            </a:lvl1pPr>
          </a:lstStyle>
          <a:p>
            <a:fld id="{C2BB6E7B-8C32-4825-8DA0-080E630493A9}" type="datetimeFigureOut">
              <a:rPr lang="da-DK" smtClean="0"/>
              <a:t>25-07-2024</a:t>
            </a:fld>
            <a:endParaRPr lang="da-DK"/>
          </a:p>
        </p:txBody>
      </p:sp>
      <p:sp>
        <p:nvSpPr>
          <p:cNvPr id="4" name="Slide Image Placeholder 3"/>
          <p:cNvSpPr>
            <a:spLocks noGrp="1" noRot="1" noChangeAspect="1"/>
          </p:cNvSpPr>
          <p:nvPr>
            <p:ph type="sldImg" idx="2"/>
          </p:nvPr>
        </p:nvSpPr>
        <p:spPr>
          <a:xfrm>
            <a:off x="371475" y="1127125"/>
            <a:ext cx="6054725" cy="3406775"/>
          </a:xfrm>
          <a:prstGeom prst="rect">
            <a:avLst/>
          </a:prstGeom>
          <a:noFill/>
          <a:ln w="12700">
            <a:solidFill>
              <a:prstClr val="black"/>
            </a:solidFill>
          </a:ln>
        </p:spPr>
        <p:txBody>
          <a:bodyPr vert="horz" lIns="91440" tIns="45720" rIns="91440" bIns="45720" rtlCol="0" anchor="ctr"/>
          <a:lstStyle/>
          <a:p>
            <a:endParaRPr lang="da-DK"/>
          </a:p>
        </p:txBody>
      </p:sp>
      <p:sp>
        <p:nvSpPr>
          <p:cNvPr id="5" name="Notes Placeholder 4"/>
          <p:cNvSpPr>
            <a:spLocks noGrp="1"/>
          </p:cNvSpPr>
          <p:nvPr>
            <p:ph type="body" sz="quarter" idx="3"/>
          </p:nvPr>
        </p:nvSpPr>
        <p:spPr>
          <a:xfrm>
            <a:off x="670847" y="4778722"/>
            <a:ext cx="5455982" cy="397583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6" name="Footer Placeholder 5"/>
          <p:cNvSpPr>
            <a:spLocks noGrp="1"/>
          </p:cNvSpPr>
          <p:nvPr>
            <p:ph type="ftr" sz="quarter" idx="4"/>
          </p:nvPr>
        </p:nvSpPr>
        <p:spPr>
          <a:xfrm>
            <a:off x="0" y="9431600"/>
            <a:ext cx="2945659" cy="498214"/>
          </a:xfrm>
          <a:prstGeom prst="rect">
            <a:avLst/>
          </a:prstGeom>
        </p:spPr>
        <p:txBody>
          <a:bodyPr vert="horz" lIns="91440" tIns="45720" rIns="91440" bIns="45720" rtlCol="0" anchor="b"/>
          <a:lstStyle>
            <a:lvl1pPr algn="l">
              <a:defRPr sz="1200"/>
            </a:lvl1pPr>
          </a:lstStyle>
          <a:p>
            <a:endParaRPr lang="da-DK"/>
          </a:p>
        </p:txBody>
      </p:sp>
      <p:sp>
        <p:nvSpPr>
          <p:cNvPr id="7" name="Slide Number Placeholder 6"/>
          <p:cNvSpPr>
            <a:spLocks noGrp="1"/>
          </p:cNvSpPr>
          <p:nvPr>
            <p:ph type="sldNum" sz="quarter" idx="5"/>
          </p:nvPr>
        </p:nvSpPr>
        <p:spPr>
          <a:xfrm>
            <a:off x="3850443" y="9431600"/>
            <a:ext cx="2945659" cy="498214"/>
          </a:xfrm>
          <a:prstGeom prst="rect">
            <a:avLst/>
          </a:prstGeom>
        </p:spPr>
        <p:txBody>
          <a:bodyPr vert="horz" lIns="91440" tIns="45720" rIns="91440" bIns="45720" rtlCol="0" anchor="b"/>
          <a:lstStyle>
            <a:lvl1pPr algn="r">
              <a:defRPr sz="1200"/>
            </a:lvl1pPr>
          </a:lstStyle>
          <a:p>
            <a:fld id="{DE4970BF-B400-48B4-BD31-9AEFB95A0870}" type="slidenum">
              <a:rPr lang="da-DK" smtClean="0"/>
              <a:t>‹#›</a:t>
            </a:fld>
            <a:endParaRPr lang="da-DK"/>
          </a:p>
        </p:txBody>
      </p:sp>
    </p:spTree>
    <p:extLst>
      <p:ext uri="{BB962C8B-B14F-4D97-AF65-F5344CB8AC3E}">
        <p14:creationId xmlns:p14="http://schemas.microsoft.com/office/powerpoint/2010/main" val="2625415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r>
              <a:rPr lang="en-GB" dirty="0"/>
              <a:t>Agitation often accompanies manic episodes, and can require specific intervention if severe, or if it persists beyond the resolution of the manic episode.</a:t>
            </a:r>
            <a:r>
              <a:rPr lang="en-GB" baseline="30000" dirty="0"/>
              <a:t>3</a:t>
            </a:r>
            <a:r>
              <a:rPr lang="en-GB" dirty="0"/>
              <a:t> Rapid-acting intramuscular or inhaled formulations of antipsychotics can be used first-line to treat agitation, which are particularly useful in patients who are unable or refuse to take oral medication.</a:t>
            </a:r>
            <a:r>
              <a:rPr lang="en-GB" baseline="30000" dirty="0"/>
              <a:t>3</a:t>
            </a:r>
            <a:endParaRPr lang="en-GB" dirty="0"/>
          </a:p>
          <a:p>
            <a:endParaRPr lang="en-GB" dirty="0"/>
          </a:p>
          <a:p>
            <a:r>
              <a:rPr lang="en-GB" dirty="0"/>
              <a:t>References:</a:t>
            </a:r>
          </a:p>
          <a:p>
            <a:pPr marL="228600" indent="-228600">
              <a:buFont typeface="+mj-lt"/>
              <a:buAutoNum type="arabicPeriod"/>
            </a:pPr>
            <a:r>
              <a:rPr lang="en-GB" dirty="0"/>
              <a:t>McIntyre RS, Berk M, </a:t>
            </a:r>
            <a:r>
              <a:rPr lang="en-GB" dirty="0" err="1"/>
              <a:t>Brietzke</a:t>
            </a:r>
            <a:r>
              <a:rPr lang="en-GB" dirty="0"/>
              <a:t> E, et al. Bipolar disorders. Lancet 2020; 396 (10265): 1841–1856.</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dirty="0"/>
              <a:t>Vieta E, Berk M, Schulze TG, et al. Bipolar disorders. Nat Rev Dis Primers 2018; 4: 18008.</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dirty="0"/>
              <a:t>Yatham LN, Kennedy SH, Parikh SV, et al. Canadian Network for Mood and Anxiety Treatments (CANMAT) and International Society for Bipolar Disorders (ISBD) 2018 guidelines for the management of patients with bipolar disorder. Bipolar </a:t>
            </a:r>
            <a:r>
              <a:rPr lang="en-GB" dirty="0" err="1"/>
              <a:t>Disord</a:t>
            </a:r>
            <a:r>
              <a:rPr lang="en-GB" dirty="0"/>
              <a:t> 2018; 20 (2): 97–170.</a:t>
            </a:r>
          </a:p>
        </p:txBody>
      </p:sp>
      <p:sp>
        <p:nvSpPr>
          <p:cNvPr id="4" name="Slide Number Placeholder 3"/>
          <p:cNvSpPr>
            <a:spLocks noGrp="1"/>
          </p:cNvSpPr>
          <p:nvPr>
            <p:ph type="sldNum" sz="quarter" idx="5"/>
          </p:nvPr>
        </p:nvSpPr>
        <p:spPr/>
        <p:txBody>
          <a:bodyPr/>
          <a:lstStyle/>
          <a:p>
            <a:fld id="{DE4970BF-B400-48B4-BD31-9AEFB95A0870}" type="slidenum">
              <a:rPr lang="da-DK" smtClean="0"/>
              <a:t>1</a:t>
            </a:fld>
            <a:endParaRPr lang="da-DK"/>
          </a:p>
        </p:txBody>
      </p:sp>
    </p:spTree>
    <p:extLst>
      <p:ext uri="{BB962C8B-B14F-4D97-AF65-F5344CB8AC3E}">
        <p14:creationId xmlns:p14="http://schemas.microsoft.com/office/powerpoint/2010/main" val="19341895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userDrawn="1"/>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userDrawn="1"/>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16680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354139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976774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37274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49573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496525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464176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5251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644727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571652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495817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54708374"/>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2593351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8470154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651047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254791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5210398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userDrawn="1"/>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4092337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userDrawn="1"/>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0012971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userDrawn="1"/>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7264444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userDrawn="1"/>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7523527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userDrawn="1"/>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364770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userDrawn="1"/>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8941714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userDrawn="1"/>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904870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userDrawn="1"/>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919563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userDrawn="1"/>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907837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userDrawn="1"/>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969355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userDrawn="1"/>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0713932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8154194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3197465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0265996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1995567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7536541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063637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userDrawn="1"/>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userDrawn="1"/>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userDrawn="1"/>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userDrawn="1"/>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userDrawn="1"/>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userDrawn="1"/>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userDrawn="1"/>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userDrawn="1"/>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userDrawn="1"/>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userDrawn="1"/>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userDrawn="1"/>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userDrawn="1"/>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userDrawn="1"/>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userDrawn="1"/>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userDrawn="1"/>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userDrawn="1"/>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userDrawn="1"/>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userDrawn="1"/>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userDrawn="1"/>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userDrawn="1"/>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userDrawn="1"/>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919747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userDrawn="1"/>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3929728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pic>
        <p:nvPicPr>
          <p:cNvPr id="8" name="Logo">
            <a:extLst>
              <a:ext uri="{FF2B5EF4-FFF2-40B4-BE49-F238E27FC236}">
                <a16:creationId xmlns:a16="http://schemas.microsoft.com/office/drawing/2014/main" id="{34F9AA81-9D35-4E0D-9E78-3F5C44655638}"/>
              </a:ext>
            </a:extLst>
          </p:cNvPr>
          <p:cNvPicPr>
            <a:picLocks noChangeAspect="1"/>
          </p:cNvPicPr>
          <p:nvPr userDrawn="1"/>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userDrawn="1"/>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402246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A4926ED6-7B9D-3CF5-74D7-63097CE0B78C}"/>
              </a:ext>
            </a:extLst>
          </p:cNvPr>
          <p:cNvSpPr>
            <a:spLocks noGrp="1"/>
          </p:cNvSpPr>
          <p:nvPr>
            <p:ph type="body" sz="quarter" idx="17"/>
          </p:nvPr>
        </p:nvSpPr>
        <p:spPr/>
        <p:txBody>
          <a:bodyPr/>
          <a:lstStyle/>
          <a:p>
            <a:r>
              <a:rPr lang="en-GB" dirty="0"/>
              <a:t>Bipolar disorder – Acute treatment</a:t>
            </a:r>
          </a:p>
        </p:txBody>
      </p:sp>
      <p:sp>
        <p:nvSpPr>
          <p:cNvPr id="7" name="Title 6">
            <a:extLst>
              <a:ext uri="{FF2B5EF4-FFF2-40B4-BE49-F238E27FC236}">
                <a16:creationId xmlns:a16="http://schemas.microsoft.com/office/drawing/2014/main" id="{B548720C-2CD8-8213-32BD-CEEBE3C2B9AD}"/>
              </a:ext>
            </a:extLst>
          </p:cNvPr>
          <p:cNvSpPr>
            <a:spLocks noGrp="1"/>
          </p:cNvSpPr>
          <p:nvPr>
            <p:ph type="title"/>
          </p:nvPr>
        </p:nvSpPr>
        <p:spPr/>
        <p:txBody>
          <a:bodyPr/>
          <a:lstStyle/>
          <a:p>
            <a:r>
              <a:rPr lang="en-GB" dirty="0"/>
              <a:t>Treatment of acute bipolar mania</a:t>
            </a:r>
          </a:p>
        </p:txBody>
      </p:sp>
      <p:sp>
        <p:nvSpPr>
          <p:cNvPr id="10" name="Content Placeholder 9">
            <a:extLst>
              <a:ext uri="{FF2B5EF4-FFF2-40B4-BE49-F238E27FC236}">
                <a16:creationId xmlns:a16="http://schemas.microsoft.com/office/drawing/2014/main" id="{0F96372D-E947-59CF-BD3E-F957441ACF52}"/>
              </a:ext>
            </a:extLst>
          </p:cNvPr>
          <p:cNvSpPr>
            <a:spLocks noGrp="1"/>
          </p:cNvSpPr>
          <p:nvPr>
            <p:ph idx="19"/>
          </p:nvPr>
        </p:nvSpPr>
        <p:spPr>
          <a:xfrm>
            <a:off x="539750" y="1416785"/>
            <a:ext cx="9309100" cy="4415215"/>
          </a:xfrm>
        </p:spPr>
        <p:txBody>
          <a:bodyPr/>
          <a:lstStyle/>
          <a:p>
            <a:r>
              <a:rPr lang="en-GB" dirty="0">
                <a:solidFill>
                  <a:schemeClr val="tx1"/>
                </a:solidFill>
              </a:rPr>
              <a:t>Although psychological and non-pharmacological therapies have their place in treating acute mania (particularly treatment-resistant and severe mania), </a:t>
            </a:r>
            <a:r>
              <a:rPr lang="en-GB" b="1" dirty="0">
                <a:solidFill>
                  <a:schemeClr val="tx1"/>
                </a:solidFill>
              </a:rPr>
              <a:t>the key component of treatment is appropriate pharmacotherapy</a:t>
            </a:r>
            <a:r>
              <a:rPr lang="en-GB" baseline="30000" dirty="0">
                <a:solidFill>
                  <a:schemeClr val="tx1"/>
                </a:solidFill>
              </a:rPr>
              <a:t>1,2</a:t>
            </a:r>
            <a:endParaRPr lang="en-GB" dirty="0">
              <a:solidFill>
                <a:schemeClr val="tx1"/>
              </a:solidFill>
            </a:endParaRPr>
          </a:p>
          <a:p>
            <a:r>
              <a:rPr lang="en-GB" dirty="0">
                <a:solidFill>
                  <a:schemeClr val="tx1"/>
                </a:solidFill>
              </a:rPr>
              <a:t>Lithium is considered the ‘gold-standard’ therapy – it is effective on manic symptoms, and its usefulness in maintenance therapy makes it attractive for long-term mood stabilization</a:t>
            </a:r>
            <a:r>
              <a:rPr lang="en-GB" baseline="30000" dirty="0">
                <a:solidFill>
                  <a:schemeClr val="tx1"/>
                </a:solidFill>
              </a:rPr>
              <a:t>1,2</a:t>
            </a:r>
            <a:endParaRPr lang="en-GB" dirty="0">
              <a:solidFill>
                <a:schemeClr val="tx1"/>
              </a:solidFill>
            </a:endParaRPr>
          </a:p>
          <a:p>
            <a:r>
              <a:rPr lang="en-GB" dirty="0">
                <a:solidFill>
                  <a:schemeClr val="tx1"/>
                </a:solidFill>
              </a:rPr>
              <a:t>However, of the many pharmacotherapies approved for acute mania, there are relatively minor differences in efficacy on manic symptoms in people with BD; whereas there are substantial differences in the adverse-effect profiles of the agents</a:t>
            </a:r>
            <a:r>
              <a:rPr lang="en-GB" baseline="30000" dirty="0">
                <a:solidFill>
                  <a:schemeClr val="tx1"/>
                </a:solidFill>
              </a:rPr>
              <a:t>1,2</a:t>
            </a:r>
            <a:endParaRPr lang="en-GB" dirty="0">
              <a:solidFill>
                <a:schemeClr val="tx1"/>
              </a:solidFill>
            </a:endParaRPr>
          </a:p>
          <a:p>
            <a:r>
              <a:rPr lang="en-GB" dirty="0">
                <a:solidFill>
                  <a:schemeClr val="tx1"/>
                </a:solidFill>
              </a:rPr>
              <a:t>There is not enough evidence to provide specific recommendations for the treatment of </a:t>
            </a:r>
            <a:r>
              <a:rPr lang="en-GB" i="1" dirty="0">
                <a:solidFill>
                  <a:schemeClr val="tx1"/>
                </a:solidFill>
              </a:rPr>
              <a:t>hypo</a:t>
            </a:r>
            <a:r>
              <a:rPr lang="en-GB" dirty="0">
                <a:solidFill>
                  <a:schemeClr val="tx1"/>
                </a:solidFill>
              </a:rPr>
              <a:t>mania</a:t>
            </a:r>
            <a:r>
              <a:rPr lang="en-GB" baseline="30000" dirty="0">
                <a:solidFill>
                  <a:schemeClr val="tx1"/>
                </a:solidFill>
              </a:rPr>
              <a:t>2</a:t>
            </a:r>
            <a:endParaRPr lang="en-GB" dirty="0">
              <a:solidFill>
                <a:schemeClr val="tx1"/>
              </a:solidFill>
            </a:endParaRPr>
          </a:p>
          <a:p>
            <a:r>
              <a:rPr lang="en-GB" dirty="0">
                <a:solidFill>
                  <a:schemeClr val="tx1"/>
                </a:solidFill>
              </a:rPr>
              <a:t>Beyond mood stabilizers and antipsychotics, there are many different therapies that have been investigated in small-scale studies, yielding inconclusive results</a:t>
            </a:r>
            <a:r>
              <a:rPr lang="en-GB" baseline="30000" dirty="0">
                <a:solidFill>
                  <a:schemeClr val="tx1"/>
                </a:solidFill>
              </a:rPr>
              <a:t>2</a:t>
            </a:r>
            <a:endParaRPr lang="en-GB" dirty="0">
              <a:solidFill>
                <a:schemeClr val="tx1"/>
              </a:solidFill>
            </a:endParaRPr>
          </a:p>
        </p:txBody>
      </p:sp>
      <p:sp>
        <p:nvSpPr>
          <p:cNvPr id="9" name="Text Placeholder 8">
            <a:extLst>
              <a:ext uri="{FF2B5EF4-FFF2-40B4-BE49-F238E27FC236}">
                <a16:creationId xmlns:a16="http://schemas.microsoft.com/office/drawing/2014/main" id="{B6A2D9BB-2BF4-80F8-1696-A83EB2A09BD9}"/>
              </a:ext>
            </a:extLst>
          </p:cNvPr>
          <p:cNvSpPr>
            <a:spLocks noGrp="1"/>
          </p:cNvSpPr>
          <p:nvPr>
            <p:ph type="body" sz="quarter" idx="18"/>
          </p:nvPr>
        </p:nvSpPr>
        <p:spPr/>
        <p:txBody>
          <a:bodyPr/>
          <a:lstStyle/>
          <a:p>
            <a:r>
              <a:rPr lang="en-GB" dirty="0"/>
              <a:t>BD=bipolar disorder</a:t>
            </a:r>
          </a:p>
          <a:p>
            <a:endParaRPr lang="en-GB" dirty="0"/>
          </a:p>
          <a:p>
            <a:r>
              <a:rPr lang="en-US" dirty="0"/>
              <a:t>1. McIntyre et al. Lancet 2020;396(10265):1841–1856; 2. </a:t>
            </a:r>
            <a:r>
              <a:rPr lang="en-GB" dirty="0"/>
              <a:t>Vieta et al. Nat Rev Dis Primers 2018;4:18008</a:t>
            </a:r>
          </a:p>
        </p:txBody>
      </p:sp>
    </p:spTree>
    <p:extLst>
      <p:ext uri="{BB962C8B-B14F-4D97-AF65-F5344CB8AC3E}">
        <p14:creationId xmlns:p14="http://schemas.microsoft.com/office/powerpoint/2010/main" val="378756459"/>
      </p:ext>
    </p:extLst>
  </p:cSld>
  <p:clrMapOvr>
    <a:masterClrMapping/>
  </p:clrMapOvr>
</p:sld>
</file>

<file path=ppt/theme/theme1.xml><?xml version="1.0" encoding="utf-8"?>
<a:theme xmlns:a="http://schemas.openxmlformats.org/drawingml/2006/main" name="1_Office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v4" id="{B78E2528-6A34-4D57-9586-40EB99C5AB5F}" vid="{5BD959D7-3C72-4A14-ABA8-21435FAD6A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14E3334-BC67-4578-B9B6-FB2C697BED54}">
  <ds:schemaRefs>
    <ds:schemaRef ds:uri="28627d7c-4416-4bc1-86cf-ca6c3a42a8f2"/>
    <ds:schemaRef ds:uri="http://schemas.openxmlformats.org/package/2006/metadata/core-properties"/>
    <ds:schemaRef ds:uri="08562aa6-c0ad-4fb9-8a82-15409d3a28b4"/>
    <ds:schemaRef ds:uri="http://schemas.microsoft.com/office/2006/documentManagement/types"/>
    <ds:schemaRef ds:uri="http://purl.org/dc/dcmitype/"/>
    <ds:schemaRef ds:uri="http://schemas.microsoft.com/office/infopath/2007/PartnerControls"/>
    <ds:schemaRef ds:uri="http://purl.org/dc/terms/"/>
    <ds:schemaRef ds:uri="http://schemas.microsoft.com/office/2006/metadata/properties"/>
    <ds:schemaRef ds:uri="http://www.w3.org/XML/1998/namespace"/>
    <ds:schemaRef ds:uri="http://purl.org/dc/elements/1.1/"/>
  </ds:schemaRefs>
</ds:datastoreItem>
</file>

<file path=customXml/itemProps2.xml><?xml version="1.0" encoding="utf-8"?>
<ds:datastoreItem xmlns:ds="http://schemas.openxmlformats.org/officeDocument/2006/customXml" ds:itemID="{2B43B9CB-87A7-457C-A0CB-6B9A855D4DF6}">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90FA4C0-807E-4B20-B9E3-BE4D33CA693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493</TotalTime>
  <Words>329</Words>
  <Application>Microsoft Office PowerPoint</Application>
  <PresentationFormat>Widescreen</PresentationFormat>
  <Paragraphs>17</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1_Office Theme</vt:lpstr>
      <vt:lpstr>Treatment of acute bipolar mania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 Nordfang</dc:creator>
  <cp:lastModifiedBy>Viktoria-Maria Hvidtfelt Lykke</cp:lastModifiedBy>
  <cp:revision>58</cp:revision>
  <cp:lastPrinted>2024-02-29T18:50:23Z</cp:lastPrinted>
  <dcterms:created xsi:type="dcterms:W3CDTF">2022-06-30T09:48:17Z</dcterms:created>
  <dcterms:modified xsi:type="dcterms:W3CDTF">2024-07-25T08:48:24Z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