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98"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a:t>
            </a:r>
            <a:r>
              <a:rPr lang="en-US" dirty="0"/>
              <a:t>Canadian Network for Mood and Anxiety Treatments guidelines for the treatment of bipolar disorder outline a step-wise approach to helping patients with bipolar depression, including detailing which pharmacotherapies should be attempted as a first-line therapy, before moving on to second- and third-line therapies.</a:t>
            </a:r>
            <a:r>
              <a:rPr lang="en-US" baseline="30000" dirty="0"/>
              <a:t>1</a:t>
            </a:r>
            <a:endParaRPr lang="en-GB" dirty="0"/>
          </a:p>
          <a:p>
            <a:pPr marL="171450" indent="-171450">
              <a:buFont typeface="Arial" panose="020B0604020202020204" pitchFamily="34" charset="0"/>
              <a:buChar char="•"/>
            </a:pPr>
            <a:r>
              <a:rPr lang="en-GB" dirty="0"/>
              <a:t>Hierarchy of first-line treatments for acute bipolar depression: quetiapine, lurasidone with lithium or valproate, lithium, lamotrigine, lurasidone, adjunctive lamotrigine.</a:t>
            </a:r>
          </a:p>
          <a:p>
            <a:pPr marL="171450" indent="-171450">
              <a:buFont typeface="Arial" panose="020B0604020202020204" pitchFamily="34" charset="0"/>
              <a:buChar char="•"/>
            </a:pPr>
            <a:r>
              <a:rPr lang="en-GB" dirty="0"/>
              <a:t>Hierarchy of second-line treatments for acute bipolar depression: valproate, a selective-serotonin reuptake inhibitor (SSRI) or adjunctive bupropion, electroconvulsive therapy, cariprazine, olanzapine–fluoxetine combination.</a:t>
            </a:r>
          </a:p>
          <a:p>
            <a:endParaRPr lang="en-GB" dirty="0"/>
          </a:p>
          <a:p>
            <a:r>
              <a:rPr lang="en-GB"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Yatham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345828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FFFEC4E-423B-0DD4-8D25-16BED33F47FA}"/>
              </a:ext>
            </a:extLst>
          </p:cNvPr>
          <p:cNvSpPr>
            <a:spLocks noGrp="1"/>
          </p:cNvSpPr>
          <p:nvPr>
            <p:ph sz="half" idx="1"/>
          </p:nvPr>
        </p:nvSpPr>
        <p:spPr/>
        <p:txBody>
          <a:bodyPr/>
          <a:lstStyle/>
          <a:p>
            <a:pPr marL="0" indent="0">
              <a:spcBef>
                <a:spcPts val="1200"/>
              </a:spcBef>
              <a:buClr>
                <a:schemeClr val="tx1"/>
              </a:buClr>
              <a:buNone/>
            </a:pPr>
            <a:r>
              <a:rPr lang="en-GB" sz="1400" dirty="0"/>
              <a:t> </a:t>
            </a:r>
          </a:p>
        </p:txBody>
      </p:sp>
      <p:sp>
        <p:nvSpPr>
          <p:cNvPr id="2" name="Text Placeholder 1">
            <a:extLst>
              <a:ext uri="{FF2B5EF4-FFF2-40B4-BE49-F238E27FC236}">
                <a16:creationId xmlns:a16="http://schemas.microsoft.com/office/drawing/2014/main" id="{C2DCE5C5-51E5-47C3-AC86-57BA0BAA233A}"/>
              </a:ext>
            </a:extLst>
          </p:cNvPr>
          <p:cNvSpPr>
            <a:spLocks noGrp="1"/>
          </p:cNvSpPr>
          <p:nvPr>
            <p:ph type="body" sz="quarter" idx="17"/>
          </p:nvPr>
        </p:nvSpPr>
        <p:spPr/>
        <p:txBody>
          <a:bodyPr/>
          <a:lstStyle/>
          <a:p>
            <a:r>
              <a:rPr lang="en-GB" dirty="0"/>
              <a:t>Bipolar disorder – Acute treatment</a:t>
            </a:r>
          </a:p>
        </p:txBody>
      </p:sp>
      <p:sp>
        <p:nvSpPr>
          <p:cNvPr id="3" name="Title 2">
            <a:extLst>
              <a:ext uri="{FF2B5EF4-FFF2-40B4-BE49-F238E27FC236}">
                <a16:creationId xmlns:a16="http://schemas.microsoft.com/office/drawing/2014/main" id="{58437504-EEEB-040A-C5CD-07D09041D916}"/>
              </a:ext>
            </a:extLst>
          </p:cNvPr>
          <p:cNvSpPr>
            <a:spLocks noGrp="1"/>
          </p:cNvSpPr>
          <p:nvPr>
            <p:ph type="title"/>
          </p:nvPr>
        </p:nvSpPr>
        <p:spPr/>
        <p:txBody>
          <a:bodyPr anchor="t"/>
          <a:lstStyle/>
          <a:p>
            <a:r>
              <a:rPr lang="en-GB" dirty="0"/>
              <a:t>CANMAT/ISBD guidelines</a:t>
            </a:r>
            <a:br>
              <a:rPr lang="en-GB" dirty="0"/>
            </a:br>
            <a:r>
              <a:rPr lang="en-GB" sz="1400" dirty="0"/>
              <a:t>Pharmacological treatment of acute bipolar depression</a:t>
            </a:r>
            <a:endParaRPr lang="en-GB" dirty="0"/>
          </a:p>
        </p:txBody>
      </p:sp>
      <p:sp>
        <p:nvSpPr>
          <p:cNvPr id="8" name="Content Placeholder 7">
            <a:extLst>
              <a:ext uri="{FF2B5EF4-FFF2-40B4-BE49-F238E27FC236}">
                <a16:creationId xmlns:a16="http://schemas.microsoft.com/office/drawing/2014/main" id="{A49D77A2-B46D-8947-4C5E-E8EC82C64EEA}"/>
              </a:ext>
            </a:extLst>
          </p:cNvPr>
          <p:cNvSpPr>
            <a:spLocks noGrp="1"/>
          </p:cNvSpPr>
          <p:nvPr>
            <p:ph idx="19"/>
          </p:nvPr>
        </p:nvSpPr>
        <p:spPr>
          <a:xfrm>
            <a:off x="539751" y="1416785"/>
            <a:ext cx="8032750" cy="4415215"/>
          </a:xfrm>
        </p:spPr>
        <p:txBody>
          <a:bodyPr/>
          <a:lstStyle/>
          <a:p>
            <a:pPr marL="0" indent="0">
              <a:spcBef>
                <a:spcPts val="1200"/>
              </a:spcBef>
              <a:buClr>
                <a:schemeClr val="tx1"/>
              </a:buClr>
              <a:buNone/>
            </a:pPr>
            <a:r>
              <a:rPr lang="en-GB" sz="1400" b="1" dirty="0">
                <a:solidFill>
                  <a:schemeClr val="accent5">
                    <a:lumMod val="50000"/>
                  </a:schemeClr>
                </a:solidFill>
              </a:rPr>
              <a:t>Step 1: Review principles, and check medication status</a:t>
            </a:r>
          </a:p>
          <a:p>
            <a:pPr>
              <a:spcBef>
                <a:spcPts val="1200"/>
              </a:spcBef>
              <a:buClr>
                <a:schemeClr val="tx1"/>
              </a:buClr>
            </a:pPr>
            <a:r>
              <a:rPr lang="en-GB" sz="1400" dirty="0"/>
              <a:t>Patients presenting in a depressed state should be examined to exclude alternative causes of depression and establish the most appropriate treatment approach</a:t>
            </a:r>
          </a:p>
          <a:p>
            <a:pPr marL="0" indent="0">
              <a:spcBef>
                <a:spcPts val="1200"/>
              </a:spcBef>
              <a:buClr>
                <a:schemeClr val="tx1"/>
              </a:buClr>
              <a:buNone/>
            </a:pPr>
            <a:r>
              <a:rPr lang="en-GB" sz="1400" b="1" dirty="0">
                <a:solidFill>
                  <a:schemeClr val="accent5">
                    <a:lumMod val="50000"/>
                  </a:schemeClr>
                </a:solidFill>
              </a:rPr>
              <a:t>Step 2: Initiate or optimize therapy, and check adherence</a:t>
            </a:r>
          </a:p>
          <a:p>
            <a:pPr>
              <a:spcBef>
                <a:spcPts val="1200"/>
              </a:spcBef>
              <a:buClr>
                <a:schemeClr val="tx1"/>
              </a:buClr>
            </a:pPr>
            <a:r>
              <a:rPr lang="en-GB" sz="1400" dirty="0"/>
              <a:t>Treatment should be initiated with a first-line therapy of </a:t>
            </a:r>
            <a:r>
              <a:rPr lang="en-US" sz="1400" dirty="0"/>
              <a:t>quetiapine, lithium, lamotrigine, or lurasidone monotherapy (lamotrigine and lurasidone are also recommended as adjunctive therapy)</a:t>
            </a:r>
          </a:p>
          <a:p>
            <a:pPr>
              <a:spcBef>
                <a:spcPts val="1200"/>
              </a:spcBef>
              <a:buClr>
                <a:schemeClr val="tx1"/>
              </a:buClr>
            </a:pPr>
            <a:r>
              <a:rPr lang="en-GB" sz="1400" dirty="0"/>
              <a:t>Treatments should be trialled at an adequate dose for an appropriate period of time before assessing non-response</a:t>
            </a:r>
          </a:p>
          <a:p>
            <a:pPr marL="0" indent="0">
              <a:spcBef>
                <a:spcPts val="1200"/>
              </a:spcBef>
              <a:buClr>
                <a:schemeClr val="tx1"/>
              </a:buClr>
              <a:buNone/>
            </a:pPr>
            <a:r>
              <a:rPr lang="en-GB" sz="1400" b="1" dirty="0">
                <a:solidFill>
                  <a:schemeClr val="accent5">
                    <a:lumMod val="50000"/>
                  </a:schemeClr>
                </a:solidFill>
              </a:rPr>
              <a:t>Step 3: Add-on or switch therapy to alternative first-line therapy</a:t>
            </a:r>
          </a:p>
          <a:p>
            <a:pPr>
              <a:spcBef>
                <a:spcPts val="1200"/>
              </a:spcBef>
              <a:buClr>
                <a:schemeClr val="tx1"/>
              </a:buClr>
            </a:pPr>
            <a:r>
              <a:rPr lang="en-GB" sz="1400" dirty="0"/>
              <a:t>Early improvement within 2 weeks in depressive symptoms can be a good indicator of treatment response to a medication; if treatment response is inadequate, then the patient can be switched to another first-line therapy or an adjunct therapy can be considered</a:t>
            </a:r>
          </a:p>
          <a:p>
            <a:pPr marL="0" indent="0">
              <a:spcBef>
                <a:spcPts val="1200"/>
              </a:spcBef>
              <a:buClr>
                <a:schemeClr val="tx1"/>
              </a:buClr>
              <a:buNone/>
            </a:pPr>
            <a:r>
              <a:rPr lang="en-GB" sz="1400" b="1" dirty="0">
                <a:solidFill>
                  <a:schemeClr val="accent5">
                    <a:lumMod val="50000"/>
                  </a:schemeClr>
                </a:solidFill>
              </a:rPr>
              <a:t>Steps 4 and 5: Add-on or switch therapy to a second- or third-line therapy</a:t>
            </a:r>
          </a:p>
          <a:p>
            <a:pPr>
              <a:spcBef>
                <a:spcPts val="1200"/>
              </a:spcBef>
              <a:buClr>
                <a:schemeClr val="tx1"/>
              </a:buClr>
            </a:pPr>
            <a:r>
              <a:rPr lang="en-GB" sz="1400" dirty="0"/>
              <a:t>Many different second- and third-line approaches to pharmacotherapy can be trialled in patients who do not respond to first-line therapies</a:t>
            </a:r>
          </a:p>
        </p:txBody>
      </p:sp>
      <p:sp>
        <p:nvSpPr>
          <p:cNvPr id="6" name="Text Placeholder 5">
            <a:extLst>
              <a:ext uri="{FF2B5EF4-FFF2-40B4-BE49-F238E27FC236}">
                <a16:creationId xmlns:a16="http://schemas.microsoft.com/office/drawing/2014/main" id="{52C69E51-C351-4BC0-3896-784F61E93588}"/>
              </a:ext>
            </a:extLst>
          </p:cNvPr>
          <p:cNvSpPr>
            <a:spLocks noGrp="1"/>
          </p:cNvSpPr>
          <p:nvPr>
            <p:ph type="body" sz="quarter" idx="18"/>
          </p:nvPr>
        </p:nvSpPr>
        <p:spPr/>
        <p:txBody>
          <a:bodyPr/>
          <a:lstStyle/>
          <a:p>
            <a:r>
              <a:rPr lang="en-GB" dirty="0"/>
              <a:t>BD=bipolar disorder; CANMAT=</a:t>
            </a:r>
            <a:r>
              <a:rPr lang="en-US" dirty="0"/>
              <a:t>Canadian Network for Mood and Anxiety Treatments; ISBD=International Society for Bipolar Disorders</a:t>
            </a:r>
            <a:endParaRPr lang="en-GB" dirty="0"/>
          </a:p>
          <a:p>
            <a:endParaRPr lang="en-GB" dirty="0"/>
          </a:p>
          <a:p>
            <a:r>
              <a:rPr lang="en-GB" dirty="0"/>
              <a:t>Yatham et al. Bipolar </a:t>
            </a:r>
            <a:r>
              <a:rPr lang="en-GB" dirty="0" err="1"/>
              <a:t>Disord</a:t>
            </a:r>
            <a:r>
              <a:rPr lang="en-GB" dirty="0"/>
              <a:t> 2018;20(2):97–170</a:t>
            </a:r>
          </a:p>
        </p:txBody>
      </p:sp>
      <p:pic>
        <p:nvPicPr>
          <p:cNvPr id="10" name="Graphic 9" descr="Clipboard Mixed with solid fill">
            <a:extLst>
              <a:ext uri="{FF2B5EF4-FFF2-40B4-BE49-F238E27FC236}">
                <a16:creationId xmlns:a16="http://schemas.microsoft.com/office/drawing/2014/main" id="{5D39965E-1CD4-E2E4-A611-D8A1AD1EFD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80500" y="3099061"/>
            <a:ext cx="3113203" cy="3113203"/>
          </a:xfrm>
          <a:prstGeom prst="rect">
            <a:avLst/>
          </a:prstGeom>
        </p:spPr>
      </p:pic>
    </p:spTree>
    <p:extLst>
      <p:ext uri="{BB962C8B-B14F-4D97-AF65-F5344CB8AC3E}">
        <p14:creationId xmlns:p14="http://schemas.microsoft.com/office/powerpoint/2010/main" val="313349609"/>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494</TotalTime>
  <Words>387</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CANMAT/ISBD guidelines Pharmacological treatment of acute bipolar depression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59</cp:revision>
  <cp:lastPrinted>2024-02-29T18:50:23Z</cp:lastPrinted>
  <dcterms:created xsi:type="dcterms:W3CDTF">2022-06-30T09:48:17Z</dcterms:created>
  <dcterms:modified xsi:type="dcterms:W3CDTF">2024-07-25T08:48:41Z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